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0" r:id="rId2"/>
    <p:sldId id="261" r:id="rId3"/>
    <p:sldId id="262" r:id="rId4"/>
    <p:sldId id="267" r:id="rId5"/>
    <p:sldId id="268" r:id="rId6"/>
    <p:sldId id="269" r:id="rId7"/>
    <p:sldId id="270" r:id="rId8"/>
    <p:sldId id="271" r:id="rId9"/>
    <p:sldId id="264" r:id="rId10"/>
    <p:sldId id="272" r:id="rId11"/>
    <p:sldId id="274" r:id="rId12"/>
    <p:sldId id="275" r:id="rId13"/>
    <p:sldId id="283" r:id="rId14"/>
    <p:sldId id="276" r:id="rId15"/>
    <p:sldId id="277" r:id="rId16"/>
    <p:sldId id="278" r:id="rId17"/>
    <p:sldId id="279" r:id="rId18"/>
    <p:sldId id="280" r:id="rId19"/>
    <p:sldId id="281" r:id="rId20"/>
    <p:sldId id="282" r:id="rId21"/>
    <p:sldId id="284" r:id="rId22"/>
    <p:sldId id="286" r:id="rId23"/>
    <p:sldId id="296" r:id="rId24"/>
    <p:sldId id="297" r:id="rId25"/>
    <p:sldId id="299" r:id="rId26"/>
    <p:sldId id="300" r:id="rId27"/>
    <p:sldId id="301" r:id="rId28"/>
    <p:sldId id="302" r:id="rId29"/>
    <p:sldId id="303" r:id="rId30"/>
    <p:sldId id="304" r:id="rId31"/>
    <p:sldId id="305" r:id="rId32"/>
    <p:sldId id="306" r:id="rId33"/>
    <p:sldId id="309" r:id="rId34"/>
    <p:sldId id="310" r:id="rId35"/>
    <p:sldId id="311" r:id="rId36"/>
    <p:sldId id="312" r:id="rId37"/>
    <p:sldId id="313" r:id="rId38"/>
    <p:sldId id="314" r:id="rId39"/>
    <p:sldId id="315" r:id="rId40"/>
    <p:sldId id="316" r:id="rId41"/>
    <p:sldId id="317" r:id="rId42"/>
    <p:sldId id="318" r:id="rId43"/>
    <p:sldId id="320" r:id="rId44"/>
    <p:sldId id="321" r:id="rId45"/>
    <p:sldId id="322" r:id="rId46"/>
    <p:sldId id="323" r:id="rId47"/>
    <p:sldId id="324" r:id="rId48"/>
    <p:sldId id="325" r:id="rId49"/>
    <p:sldId id="326" r:id="rId50"/>
    <p:sldId id="328" r:id="rId51"/>
    <p:sldId id="329" r:id="rId52"/>
    <p:sldId id="330" r:id="rId53"/>
    <p:sldId id="331" r:id="rId54"/>
    <p:sldId id="332" r:id="rId55"/>
    <p:sldId id="333" r:id="rId56"/>
    <p:sldId id="334" r:id="rId57"/>
    <p:sldId id="337" r:id="rId58"/>
    <p:sldId id="335" r:id="rId59"/>
    <p:sldId id="338" r:id="rId60"/>
    <p:sldId id="336" r:id="rId61"/>
    <p:sldId id="287" r:id="rId62"/>
    <p:sldId id="339" r:id="rId63"/>
    <p:sldId id="346" r:id="rId64"/>
    <p:sldId id="308" r:id="rId65"/>
    <p:sldId id="292" r:id="rId66"/>
    <p:sldId id="340" r:id="rId67"/>
    <p:sldId id="341" r:id="rId68"/>
    <p:sldId id="345" r:id="rId69"/>
    <p:sldId id="347" r:id="rId70"/>
    <p:sldId id="350" r:id="rId71"/>
    <p:sldId id="348" r:id="rId72"/>
    <p:sldId id="349" r:id="rId73"/>
    <p:sldId id="351" r:id="rId74"/>
    <p:sldId id="352" r:id="rId7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69" d="100"/>
          <a:sy n="69" d="100"/>
        </p:scale>
        <p:origin x="1234" y="72"/>
      </p:cViewPr>
      <p:guideLst/>
    </p:cSldViewPr>
  </p:slideViewPr>
  <p:notesTextViewPr>
    <p:cViewPr>
      <p:scale>
        <a:sx n="1" d="1"/>
        <a:sy n="1" d="1"/>
      </p:scale>
      <p:origin x="0" y="0"/>
    </p:cViewPr>
  </p:notesTextViewPr>
  <p:sorterViewPr>
    <p:cViewPr>
      <p:scale>
        <a:sx n="42" d="100"/>
        <a:sy n="42" d="100"/>
      </p:scale>
      <p:origin x="0" y="-314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8221D11-1EA6-4CEA-9528-8BA4B75CB51F}" type="datetimeFigureOut">
              <a:rPr lang="en-US" smtClean="0"/>
              <a:t>8/25/2016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02798A-70AE-4ED6-985F-B024FD5E3D72}" type="slidenum">
              <a:rPr lang="en-US" smtClean="0"/>
              <a:t>‹#›</a:t>
            </a:fld>
            <a:endParaRPr lang="en-US"/>
          </a:p>
        </p:txBody>
      </p:sp>
    </p:spTree>
    <p:extLst>
      <p:ext uri="{BB962C8B-B14F-4D97-AF65-F5344CB8AC3E}">
        <p14:creationId xmlns:p14="http://schemas.microsoft.com/office/powerpoint/2010/main" val="18652445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8221D11-1EA6-4CEA-9528-8BA4B75CB51F}" type="datetimeFigureOut">
              <a:rPr lang="en-US" smtClean="0"/>
              <a:t>8/25/2016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02798A-70AE-4ED6-985F-B024FD5E3D72}" type="slidenum">
              <a:rPr lang="en-US" smtClean="0"/>
              <a:t>‹#›</a:t>
            </a:fld>
            <a:endParaRPr lang="en-US"/>
          </a:p>
        </p:txBody>
      </p:sp>
    </p:spTree>
    <p:extLst>
      <p:ext uri="{BB962C8B-B14F-4D97-AF65-F5344CB8AC3E}">
        <p14:creationId xmlns:p14="http://schemas.microsoft.com/office/powerpoint/2010/main" val="444015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8221D11-1EA6-4CEA-9528-8BA4B75CB51F}" type="datetimeFigureOut">
              <a:rPr lang="en-US" smtClean="0"/>
              <a:t>8/25/2016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02798A-70AE-4ED6-985F-B024FD5E3D72}" type="slidenum">
              <a:rPr lang="en-US" smtClean="0"/>
              <a:t>‹#›</a:t>
            </a:fld>
            <a:endParaRPr lang="en-US"/>
          </a:p>
        </p:txBody>
      </p:sp>
    </p:spTree>
    <p:extLst>
      <p:ext uri="{BB962C8B-B14F-4D97-AF65-F5344CB8AC3E}">
        <p14:creationId xmlns:p14="http://schemas.microsoft.com/office/powerpoint/2010/main" val="21144920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8221D11-1EA6-4CEA-9528-8BA4B75CB51F}" type="datetimeFigureOut">
              <a:rPr lang="en-US" smtClean="0"/>
              <a:t>8/25/2016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02798A-70AE-4ED6-985F-B024FD5E3D72}" type="slidenum">
              <a:rPr lang="en-US" smtClean="0"/>
              <a:t>‹#›</a:t>
            </a:fld>
            <a:endParaRPr lang="en-US"/>
          </a:p>
        </p:txBody>
      </p:sp>
    </p:spTree>
    <p:extLst>
      <p:ext uri="{BB962C8B-B14F-4D97-AF65-F5344CB8AC3E}">
        <p14:creationId xmlns:p14="http://schemas.microsoft.com/office/powerpoint/2010/main" val="9598318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8221D11-1EA6-4CEA-9528-8BA4B75CB51F}" type="datetimeFigureOut">
              <a:rPr lang="en-US" smtClean="0"/>
              <a:t>8/25/2016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C02798A-70AE-4ED6-985F-B024FD5E3D72}" type="slidenum">
              <a:rPr lang="en-US" smtClean="0"/>
              <a:t>‹#›</a:t>
            </a:fld>
            <a:endParaRPr lang="en-US"/>
          </a:p>
        </p:txBody>
      </p:sp>
    </p:spTree>
    <p:extLst>
      <p:ext uri="{BB962C8B-B14F-4D97-AF65-F5344CB8AC3E}">
        <p14:creationId xmlns:p14="http://schemas.microsoft.com/office/powerpoint/2010/main" val="10824951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8221D11-1EA6-4CEA-9528-8BA4B75CB51F}" type="datetimeFigureOut">
              <a:rPr lang="en-US" smtClean="0"/>
              <a:t>8/25/2016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C02798A-70AE-4ED6-985F-B024FD5E3D72}" type="slidenum">
              <a:rPr lang="en-US" smtClean="0"/>
              <a:t>‹#›</a:t>
            </a:fld>
            <a:endParaRPr lang="en-US"/>
          </a:p>
        </p:txBody>
      </p:sp>
    </p:spTree>
    <p:extLst>
      <p:ext uri="{BB962C8B-B14F-4D97-AF65-F5344CB8AC3E}">
        <p14:creationId xmlns:p14="http://schemas.microsoft.com/office/powerpoint/2010/main" val="10721420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221D11-1EA6-4CEA-9528-8BA4B75CB51F}" type="datetimeFigureOut">
              <a:rPr lang="en-US" smtClean="0"/>
              <a:t>8/25/2016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C02798A-70AE-4ED6-985F-B024FD5E3D72}" type="slidenum">
              <a:rPr lang="en-US" smtClean="0"/>
              <a:t>‹#›</a:t>
            </a:fld>
            <a:endParaRPr lang="en-US"/>
          </a:p>
        </p:txBody>
      </p:sp>
    </p:spTree>
    <p:extLst>
      <p:ext uri="{BB962C8B-B14F-4D97-AF65-F5344CB8AC3E}">
        <p14:creationId xmlns:p14="http://schemas.microsoft.com/office/powerpoint/2010/main" val="28777657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8221D11-1EA6-4CEA-9528-8BA4B75CB51F}" type="datetimeFigureOut">
              <a:rPr lang="en-US" smtClean="0"/>
              <a:t>8/25/2016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02798A-70AE-4ED6-985F-B024FD5E3D72}" type="slidenum">
              <a:rPr lang="en-US" smtClean="0"/>
              <a:t>‹#›</a:t>
            </a:fld>
            <a:endParaRPr lang="en-US"/>
          </a:p>
        </p:txBody>
      </p:sp>
    </p:spTree>
    <p:extLst>
      <p:ext uri="{BB962C8B-B14F-4D97-AF65-F5344CB8AC3E}">
        <p14:creationId xmlns:p14="http://schemas.microsoft.com/office/powerpoint/2010/main" val="19145107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8221D11-1EA6-4CEA-9528-8BA4B75CB51F}" type="datetimeFigureOut">
              <a:rPr lang="en-US" smtClean="0"/>
              <a:t>8/25/2016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02798A-70AE-4ED6-985F-B024FD5E3D72}" type="slidenum">
              <a:rPr lang="en-US" smtClean="0"/>
              <a:t>‹#›</a:t>
            </a:fld>
            <a:endParaRPr lang="en-US"/>
          </a:p>
        </p:txBody>
      </p:sp>
    </p:spTree>
    <p:extLst>
      <p:ext uri="{BB962C8B-B14F-4D97-AF65-F5344CB8AC3E}">
        <p14:creationId xmlns:p14="http://schemas.microsoft.com/office/powerpoint/2010/main" val="23817510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8221D11-1EA6-4CEA-9528-8BA4B75CB51F}" type="datetimeFigureOut">
              <a:rPr lang="en-US" smtClean="0"/>
              <a:t>8/25/2016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02798A-70AE-4ED6-985F-B024FD5E3D72}" type="slidenum">
              <a:rPr lang="en-US" smtClean="0"/>
              <a:t>‹#›</a:t>
            </a:fld>
            <a:endParaRPr lang="en-US"/>
          </a:p>
        </p:txBody>
      </p:sp>
    </p:spTree>
    <p:extLst>
      <p:ext uri="{BB962C8B-B14F-4D97-AF65-F5344CB8AC3E}">
        <p14:creationId xmlns:p14="http://schemas.microsoft.com/office/powerpoint/2010/main" val="14914773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8221D11-1EA6-4CEA-9528-8BA4B75CB51F}" type="datetimeFigureOut">
              <a:rPr lang="en-US" smtClean="0"/>
              <a:t>8/25/2016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02798A-70AE-4ED6-985F-B024FD5E3D72}" type="slidenum">
              <a:rPr lang="en-US" smtClean="0"/>
              <a:t>‹#›</a:t>
            </a:fld>
            <a:endParaRPr lang="en-US"/>
          </a:p>
        </p:txBody>
      </p:sp>
    </p:spTree>
    <p:extLst>
      <p:ext uri="{BB962C8B-B14F-4D97-AF65-F5344CB8AC3E}">
        <p14:creationId xmlns:p14="http://schemas.microsoft.com/office/powerpoint/2010/main" val="425395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72000"/>
            <a:lum/>
          </a:blip>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221D11-1EA6-4CEA-9528-8BA4B75CB51F}" type="datetimeFigureOut">
              <a:rPr lang="en-US" smtClean="0"/>
              <a:t>8/25/2016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02798A-70AE-4ED6-985F-B024FD5E3D72}" type="slidenum">
              <a:rPr lang="en-US" smtClean="0"/>
              <a:t>‹#›</a:t>
            </a:fld>
            <a:endParaRPr lang="en-US"/>
          </a:p>
        </p:txBody>
      </p:sp>
    </p:spTree>
    <p:extLst>
      <p:ext uri="{BB962C8B-B14F-4D97-AF65-F5344CB8AC3E}">
        <p14:creationId xmlns:p14="http://schemas.microsoft.com/office/powerpoint/2010/main" val="81529875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3024" y="189571"/>
            <a:ext cx="8720254" cy="6545766"/>
          </a:xfrm>
        </p:spPr>
        <p:txBody>
          <a:bodyPr/>
          <a:lstStyle/>
          <a:p>
            <a:pPr>
              <a:lnSpc>
                <a:spcPct val="107000"/>
              </a:lnSpc>
              <a:spcBef>
                <a:spcPts val="0"/>
              </a:spcBef>
            </a:pPr>
            <a:endParaRPr lang="en-US" dirty="0" smtClean="0">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07000"/>
              </a:lnSpc>
              <a:spcBef>
                <a:spcPts val="0"/>
              </a:spcBef>
            </a:pPr>
            <a:r>
              <a:rPr lang="en-US" sz="4000" b="1" u="sng" dirty="0" smtClean="0">
                <a:latin typeface="Times New Roman" panose="02020603050405020304" pitchFamily="18" charset="0"/>
                <a:ea typeface="Times New Roman" panose="02020603050405020304" pitchFamily="18" charset="0"/>
                <a:cs typeface="Times New Roman" panose="02020603050405020304" pitchFamily="18" charset="0"/>
              </a:rPr>
              <a:t>The </a:t>
            </a:r>
            <a:r>
              <a:rPr lang="en-US" sz="4000" b="1" u="sng" dirty="0">
                <a:latin typeface="Times New Roman" panose="02020603050405020304" pitchFamily="18" charset="0"/>
                <a:ea typeface="Times New Roman" panose="02020603050405020304" pitchFamily="18" charset="0"/>
                <a:cs typeface="Times New Roman" panose="02020603050405020304" pitchFamily="18" charset="0"/>
              </a:rPr>
              <a:t>Book of Titus</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pPr>
            <a:endParaRPr lang="en-US" sz="4000" dirty="0">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07000"/>
              </a:lnSpc>
              <a:spcBef>
                <a:spcPts val="0"/>
              </a:spcBef>
            </a:pPr>
            <a:r>
              <a:rPr lang="en-US" sz="4000" dirty="0" smtClean="0">
                <a:latin typeface="Times New Roman" panose="02020603050405020304" pitchFamily="18" charset="0"/>
                <a:ea typeface="Times New Roman" panose="02020603050405020304" pitchFamily="18" charset="0"/>
                <a:cs typeface="Times New Roman" panose="02020603050405020304" pitchFamily="18" charset="0"/>
              </a:rPr>
              <a:t>The </a:t>
            </a:r>
            <a:r>
              <a:rPr lang="en-US" sz="4000" dirty="0">
                <a:latin typeface="Times New Roman" panose="02020603050405020304" pitchFamily="18" charset="0"/>
                <a:ea typeface="Times New Roman" panose="02020603050405020304" pitchFamily="18" charset="0"/>
                <a:cs typeface="Times New Roman" panose="02020603050405020304" pitchFamily="18" charset="0"/>
              </a:rPr>
              <a:t>Life of Christians in a Congregation:</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pPr>
            <a:r>
              <a:rPr lang="en-US" sz="4000" dirty="0">
                <a:latin typeface="Times New Roman" panose="02020603050405020304" pitchFamily="18" charset="0"/>
                <a:ea typeface="Times New Roman" panose="02020603050405020304" pitchFamily="18" charset="0"/>
                <a:cs typeface="Times New Roman" panose="02020603050405020304" pitchFamily="18" charset="0"/>
              </a:rPr>
              <a:t>“The Knowledge of the Truth </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pPr>
            <a:r>
              <a:rPr lang="en-US" sz="4000" dirty="0">
                <a:latin typeface="Times New Roman" panose="02020603050405020304" pitchFamily="18" charset="0"/>
                <a:ea typeface="Times New Roman" panose="02020603050405020304" pitchFamily="18" charset="0"/>
                <a:cs typeface="Times New Roman" panose="02020603050405020304" pitchFamily="18" charset="0"/>
              </a:rPr>
              <a:t>Which Accords With Godliness”</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pPr>
            <a:r>
              <a:rPr lang="en-US" sz="4000" dirty="0">
                <a:latin typeface="Times New Roman" panose="02020603050405020304" pitchFamily="18" charset="0"/>
                <a:ea typeface="Times New Roman" panose="02020603050405020304" pitchFamily="18" charset="0"/>
                <a:cs typeface="Times New Roman" panose="02020603050405020304" pitchFamily="18" charset="0"/>
              </a:rPr>
              <a:t>Trinity Lutheran Church   Norman, OK.</a:t>
            </a:r>
            <a:r>
              <a:rPr lang="en-US" sz="4000" dirty="0">
                <a:latin typeface="Calibri" panose="020F0502020204030204" pitchFamily="34" charset="0"/>
                <a:ea typeface="Calibri" panose="020F0502020204030204" pitchFamily="34" charset="0"/>
                <a:cs typeface="Times New Roman" panose="02020603050405020304" pitchFamily="18" charset="0"/>
              </a:rPr>
              <a:t> </a:t>
            </a:r>
            <a:r>
              <a:rPr lang="en-US" sz="4000" dirty="0">
                <a:latin typeface="Times New Roman" panose="02020603050405020304" pitchFamily="18" charset="0"/>
                <a:ea typeface="Times New Roman" panose="02020603050405020304" pitchFamily="18" charset="0"/>
                <a:cs typeface="Times New Roman" panose="02020603050405020304" pitchFamily="18" charset="0"/>
              </a:rPr>
              <a:t>Pastor  David  Nehrenz</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pPr>
            <a:r>
              <a:rPr lang="en-US" sz="4000" dirty="0">
                <a:latin typeface="Times New Roman" panose="02020603050405020304" pitchFamily="18" charset="0"/>
                <a:ea typeface="Times New Roman" panose="02020603050405020304" pitchFamily="18" charset="0"/>
                <a:cs typeface="Times New Roman" panose="02020603050405020304" pitchFamily="18" charset="0"/>
              </a:rPr>
              <a:t>Date: </a:t>
            </a:r>
            <a:r>
              <a:rPr lang="en-US" sz="4000" dirty="0" smtClean="0">
                <a:latin typeface="Times New Roman" panose="02020603050405020304" pitchFamily="18" charset="0"/>
                <a:ea typeface="Times New Roman" panose="02020603050405020304" pitchFamily="18" charset="0"/>
                <a:cs typeface="Times New Roman" panose="02020603050405020304" pitchFamily="18" charset="0"/>
              </a:rPr>
              <a:t>8-28-16    </a:t>
            </a:r>
            <a:r>
              <a:rPr lang="en-US" sz="4000" dirty="0">
                <a:latin typeface="Times New Roman" panose="02020603050405020304" pitchFamily="18" charset="0"/>
                <a:ea typeface="Times New Roman" panose="02020603050405020304" pitchFamily="18" charset="0"/>
                <a:cs typeface="Times New Roman" panose="02020603050405020304" pitchFamily="18" charset="0"/>
              </a:rPr>
              <a:t>Study: </a:t>
            </a:r>
            <a:r>
              <a:rPr lang="en-US" sz="4000" dirty="0">
                <a:latin typeface="Times New Roman" panose="02020603050405020304" pitchFamily="18" charset="0"/>
                <a:ea typeface="Times New Roman" panose="02020603050405020304" pitchFamily="18" charset="0"/>
                <a:cs typeface="Times New Roman" panose="02020603050405020304" pitchFamily="18" charset="0"/>
              </a:rPr>
              <a:t>9</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7292095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3024" y="189571"/>
            <a:ext cx="8720254" cy="6545766"/>
          </a:xfrm>
        </p:spPr>
        <p:txBody>
          <a:bodyPr/>
          <a:lstStyle/>
          <a:p>
            <a:endParaRPr lang="en-US" dirty="0"/>
          </a:p>
        </p:txBody>
      </p:sp>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t="15122" r="59280" b="43740"/>
          <a:stretch/>
        </p:blipFill>
        <p:spPr>
          <a:xfrm>
            <a:off x="1700975" y="351607"/>
            <a:ext cx="4855942" cy="6221693"/>
          </a:xfrm>
          <a:prstGeom prst="rect">
            <a:avLst/>
          </a:prstGeom>
        </p:spPr>
      </p:pic>
    </p:spTree>
    <p:extLst>
      <p:ext uri="{BB962C8B-B14F-4D97-AF65-F5344CB8AC3E}">
        <p14:creationId xmlns:p14="http://schemas.microsoft.com/office/powerpoint/2010/main" val="387554271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3024" y="189571"/>
            <a:ext cx="8720254" cy="6545766"/>
          </a:xfrm>
        </p:spPr>
        <p:txBody>
          <a:bodyPr/>
          <a:lstStyle/>
          <a:p>
            <a:endParaRPr lang="en-US" dirty="0"/>
          </a:p>
        </p:txBody>
      </p:sp>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50397" t="5197" b="5570"/>
          <a:stretch/>
        </p:blipFill>
        <p:spPr>
          <a:xfrm>
            <a:off x="1462423" y="301084"/>
            <a:ext cx="6241455" cy="5988204"/>
          </a:xfrm>
          <a:prstGeom prst="rect">
            <a:avLst/>
          </a:prstGeom>
        </p:spPr>
      </p:pic>
    </p:spTree>
    <p:extLst>
      <p:ext uri="{BB962C8B-B14F-4D97-AF65-F5344CB8AC3E}">
        <p14:creationId xmlns:p14="http://schemas.microsoft.com/office/powerpoint/2010/main" val="20252082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8351" y="423747"/>
            <a:ext cx="8720254" cy="6545766"/>
          </a:xfrm>
        </p:spPr>
        <p:txBody>
          <a:bodyPr/>
          <a:lstStyle/>
          <a:p>
            <a:endParaRPr lang="en-US" dirty="0" smtClean="0"/>
          </a:p>
          <a:p>
            <a:endParaRPr lang="en-US" dirty="0"/>
          </a:p>
        </p:txBody>
      </p:sp>
      <p:sp>
        <p:nvSpPr>
          <p:cNvPr id="2" name="Rectangle 2"/>
          <p:cNvSpPr>
            <a:spLocks noChangeArrowheads="1"/>
          </p:cNvSpPr>
          <p:nvPr/>
        </p:nvSpPr>
        <p:spPr bwMode="auto">
          <a:xfrm>
            <a:off x="245327" y="234176"/>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2049" name="Picture 1" descr="titus 1"/>
          <p:cNvPicPr>
            <a:picLocks noChangeAspect="1" noChangeArrowheads="1"/>
          </p:cNvPicPr>
          <p:nvPr/>
        </p:nvPicPr>
        <p:blipFill>
          <a:blip r:embed="rId2">
            <a:lum contrast="80000"/>
            <a:extLst>
              <a:ext uri="{28A0092B-C50C-407E-A947-70E740481C1C}">
                <a14:useLocalDpi xmlns:a14="http://schemas.microsoft.com/office/drawing/2010/main" val="0"/>
              </a:ext>
            </a:extLst>
          </a:blip>
          <a:srcRect l="2568" t="13927" r="2466" b="4362"/>
          <a:stretch>
            <a:fillRect/>
          </a:stretch>
        </p:blipFill>
        <p:spPr bwMode="auto">
          <a:xfrm rot="60000">
            <a:off x="265595" y="2326521"/>
            <a:ext cx="8699364" cy="239853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a:spLocks noChangeArrowheads="1"/>
          </p:cNvSpPr>
          <p:nvPr/>
        </p:nvSpPr>
        <p:spPr bwMode="auto">
          <a:xfrm>
            <a:off x="2120639" y="1068512"/>
            <a:ext cx="448088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2800" b="0" i="0" u="sng"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82476268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72467" y="2285996"/>
            <a:ext cx="10313241" cy="9375455"/>
          </a:xfrm>
        </p:spPr>
        <p:txBody>
          <a:bodyPr/>
          <a:lstStyle/>
          <a:p>
            <a:endParaRPr lang="en-US" dirty="0"/>
          </a:p>
        </p:txBody>
      </p:sp>
      <p:pic>
        <p:nvPicPr>
          <p:cNvPr id="3074" name="Picture 1"/>
          <p:cNvPicPr>
            <a:picLocks noChangeAspect="1" noChangeArrowheads="1"/>
          </p:cNvPicPr>
          <p:nvPr/>
        </p:nvPicPr>
        <p:blipFill>
          <a:blip r:embed="rId2">
            <a:lum contrast="80000"/>
            <a:extLst>
              <a:ext uri="{28A0092B-C50C-407E-A947-70E740481C1C}">
                <a14:useLocalDpi xmlns:a14="http://schemas.microsoft.com/office/drawing/2010/main" val="0"/>
              </a:ext>
            </a:extLst>
          </a:blip>
          <a:srcRect l="3461" t="1926" r="2185" b="22119"/>
          <a:stretch>
            <a:fillRect/>
          </a:stretch>
        </p:blipFill>
        <p:spPr bwMode="auto">
          <a:xfrm rot="21540000">
            <a:off x="185520" y="2131567"/>
            <a:ext cx="8933624" cy="2926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59513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05054" y="3456879"/>
            <a:ext cx="8689723" cy="9758200"/>
          </a:xfrm>
        </p:spPr>
        <p:txBody>
          <a:bodyPr/>
          <a:lstStyle/>
          <a:p>
            <a:endParaRPr lang="en-US" dirty="0"/>
          </a:p>
        </p:txBody>
      </p:sp>
      <p:pic>
        <p:nvPicPr>
          <p:cNvPr id="4098" name="Picture 2" descr="titus 3"/>
          <p:cNvPicPr>
            <a:picLocks noChangeAspect="1" noChangeArrowheads="1"/>
          </p:cNvPicPr>
          <p:nvPr/>
        </p:nvPicPr>
        <p:blipFill>
          <a:blip r:embed="rId2">
            <a:extLst>
              <a:ext uri="{28A0092B-C50C-407E-A947-70E740481C1C}">
                <a14:useLocalDpi xmlns:a14="http://schemas.microsoft.com/office/drawing/2010/main" val="0"/>
              </a:ext>
            </a:extLst>
          </a:blip>
          <a:srcRect l="10783" t="1779" r="5664" b="92122"/>
          <a:stretch>
            <a:fillRect/>
          </a:stretch>
        </p:blipFill>
        <p:spPr bwMode="auto">
          <a:xfrm>
            <a:off x="92386" y="1456009"/>
            <a:ext cx="8836846" cy="818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Picture 3" descr="titus 3"/>
          <p:cNvPicPr>
            <a:picLocks noChangeAspect="1" noChangeArrowheads="1"/>
          </p:cNvPicPr>
          <p:nvPr/>
        </p:nvPicPr>
        <p:blipFill>
          <a:blip r:embed="rId2">
            <a:extLst>
              <a:ext uri="{28A0092B-C50C-407E-A947-70E740481C1C}">
                <a14:useLocalDpi xmlns:a14="http://schemas.microsoft.com/office/drawing/2010/main" val="0"/>
              </a:ext>
            </a:extLst>
          </a:blip>
          <a:srcRect l="3159" t="80644" r="19826" b="4579"/>
          <a:stretch>
            <a:fillRect/>
          </a:stretch>
        </p:blipFill>
        <p:spPr bwMode="auto">
          <a:xfrm>
            <a:off x="120942" y="2826023"/>
            <a:ext cx="8808290" cy="1734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1631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3024" y="189571"/>
            <a:ext cx="8720254" cy="6545766"/>
          </a:xfrm>
        </p:spPr>
        <p:txBody>
          <a:bodyPr>
            <a:normAutofit fontScale="92500"/>
          </a:bodyPr>
          <a:lstStyle/>
          <a:p>
            <a:pPr>
              <a:lnSpc>
                <a:spcPct val="107000"/>
              </a:lnSpc>
              <a:spcBef>
                <a:spcPts val="0"/>
              </a:spcBef>
            </a:pPr>
            <a:r>
              <a:rPr lang="en-US" b="1" u="sng"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Titus in the New Testament:</a:t>
            </a:r>
            <a:endParaRPr lang="en-US"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Bef>
                <a:spcPts val="0"/>
              </a:spcBef>
            </a:pP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(2 Corinthians 2:12-13)</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When I came to Troas to preach the gospel of Christ, even though a door was opened for me in the Lord, (13) my spirit was not at rest because I did not find </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my brother Titus</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there. So I took leave of them and went on to Macedonia.</a:t>
            </a:r>
            <a:endParaRPr lang="en-US"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Bef>
                <a:spcPts val="0"/>
              </a:spcBef>
            </a:pP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(2 Corinthians 7:6-7)</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But God, who comforts the downcast, comforted us by </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the coming of Titus,</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(7) and not only by his coming but also by the comfort with which he was comforted by you, as he told us of your longing, your mourning, your zeal for me, so that I rejoiced still more.</a:t>
            </a:r>
            <a:endParaRPr lang="en-US"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Bef>
                <a:spcPts val="0"/>
              </a:spcBef>
            </a:pP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(2 Corinthians 7:13-16)</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Therefore we are comforted. And besides our own comfort, we rejoiced still more </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the joy of Titus,</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because his spirit has been refreshed by you all. (14) For whatever boasts I made to him about you, I was not put to shame. But just as everything we said to you was true, so also our boasting before </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Titus has proved true.</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(15) And his affection for you is even greater, as he remembers the obedience of you all, how you received him with fear and trembling. (16) I rejoice, because I have perfect confidence in you.</a:t>
            </a:r>
            <a:endParaRPr lang="en-US"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80494054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3024" y="189571"/>
            <a:ext cx="8720254" cy="6545766"/>
          </a:xfrm>
        </p:spPr>
        <p:txBody>
          <a:bodyPr>
            <a:normAutofit fontScale="92500" lnSpcReduction="20000"/>
          </a:bodyPr>
          <a:lstStyle/>
          <a:p>
            <a:pPr algn="just">
              <a:lnSpc>
                <a:spcPct val="107000"/>
              </a:lnSpc>
              <a:spcBef>
                <a:spcPts val="0"/>
              </a:spcBef>
            </a:pPr>
            <a:r>
              <a:rPr lang="en-US" b="1"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2 Corinthians 8:6)</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Accordingly, we urged </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Titus </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that as he had started, so he should complete among you this act of grace</a:t>
            </a:r>
            <a:r>
              <a:rPr lang="en-US"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p>
          <a:p>
            <a:pPr algn="just">
              <a:lnSpc>
                <a:spcPct val="107000"/>
              </a:lnSpc>
              <a:spcBef>
                <a:spcPts val="0"/>
              </a:spcBef>
            </a:pPr>
            <a:endParaRPr lang="en-US"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Bef>
                <a:spcPts val="0"/>
              </a:spcBef>
            </a:pP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(2 Corinthians 8:15-24)</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As it is written, "Whoever gathered much had nothing left over, and whoever gathered little had no lack." (16) But thanks be to God, who put into </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the heart of Titus</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the same earnest care I have for you. (17) For he not only accepted our appeal, but being himself very earnest he is going to you of his own accord. (18) With him we are sending the brother who is famous among all the churches for his preaching of the gospel. (19) And not only that, but he has been appointed by the churches to travel with us as we carry out this act of grace that is being ministered by us, for the glory of the Lord himself and to show our good will. (20) We take this course so that no one should blame us about this generous gift that is being administered by us, (21) for we aim at what is honorable not only in the Lord's sight but also in the sight of man. (22) And with them we are sending our brother whom we have often tested and found earnest in many matters, but who is now more earnest than ever because of his great confidence in you. (23) As for</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Titus, he is my partner and fellow worker for your benefit. </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And as for our brothers, they are messengers of the churches, the glory of Christ. (24) So give proof before the churches of your love and of our boasting about you to these men.</a:t>
            </a:r>
            <a:endParaRPr lang="en-US" dirty="0"/>
          </a:p>
        </p:txBody>
      </p:sp>
    </p:spTree>
    <p:extLst>
      <p:ext uri="{BB962C8B-B14F-4D97-AF65-F5344CB8AC3E}">
        <p14:creationId xmlns:p14="http://schemas.microsoft.com/office/powerpoint/2010/main" val="20779173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3024" y="189571"/>
            <a:ext cx="8720254" cy="6545766"/>
          </a:xfrm>
        </p:spPr>
        <p:txBody>
          <a:bodyPr>
            <a:normAutofit lnSpcReduction="10000"/>
          </a:bodyPr>
          <a:lstStyle/>
          <a:p>
            <a:pPr algn="just">
              <a:lnSpc>
                <a:spcPct val="107000"/>
              </a:lnSpc>
              <a:spcBef>
                <a:spcPts val="0"/>
              </a:spcBef>
            </a:pP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(2 Corinthians 12:18)</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I urged</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Titus</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to go, and sent the brother with him. Did </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Titus</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take advantage of you? Did we not act in the same spirit? Did we not take the same steps</a:t>
            </a:r>
            <a:r>
              <a:rPr lang="en-US"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p>
          <a:p>
            <a:pPr algn="just">
              <a:lnSpc>
                <a:spcPct val="107000"/>
              </a:lnSpc>
              <a:spcBef>
                <a:spcPts val="0"/>
              </a:spcBef>
            </a:pPr>
            <a:endParaRPr lang="en-US"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Bef>
                <a:spcPts val="0"/>
              </a:spcBef>
            </a:pP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(Galatians 2:1-3)</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Then after fourteen years I went up again to Jerusalem with Barnabas,</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taking Titus along with me.</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(2) I went up because of a revelation and set before them (though privately before those who seemed influential) the gospel that I proclaim among the Gentiles, in order to make sure I was not running or had not run in vain. (3) But even </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Titus, who was with me</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was not forced to be circumcised, though he was a Greek</a:t>
            </a:r>
            <a:r>
              <a:rPr lang="en-US"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p>
          <a:p>
            <a:pPr algn="just">
              <a:lnSpc>
                <a:spcPct val="107000"/>
              </a:lnSpc>
              <a:spcBef>
                <a:spcPts val="0"/>
              </a:spcBef>
            </a:pPr>
            <a:endParaRPr lang="en-US"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Bef>
                <a:spcPts val="0"/>
              </a:spcBef>
            </a:pP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(2 Timothy 4:10-12)</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For Demas, in love with this present world, has deserted me and gone to Thessalonica.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Crescens</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has gone to Galatia, </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Titus to Dalmatia.</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(11) Luke alone is with me. Get Mark and bring him with you, for he is very useful to me for ministry. (12)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Tychicus</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I have sent to Ephesus.</a:t>
            </a:r>
            <a:endParaRPr lang="en-US" dirty="0"/>
          </a:p>
        </p:txBody>
      </p:sp>
    </p:spTree>
    <p:extLst>
      <p:ext uri="{BB962C8B-B14F-4D97-AF65-F5344CB8AC3E}">
        <p14:creationId xmlns:p14="http://schemas.microsoft.com/office/powerpoint/2010/main" val="205778516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3024" y="189571"/>
            <a:ext cx="8720254" cy="6545766"/>
          </a:xfrm>
        </p:spPr>
        <p:txBody>
          <a:bodyPr/>
          <a:lstStyle/>
          <a:p>
            <a:pPr>
              <a:lnSpc>
                <a:spcPct val="107000"/>
              </a:lnSpc>
              <a:spcBef>
                <a:spcPts val="0"/>
              </a:spcBef>
            </a:pPr>
            <a:r>
              <a:rPr lang="en-US" sz="2800" b="1" u="sng" dirty="0">
                <a:latin typeface="Times New Roman" panose="02020603050405020304" pitchFamily="18" charset="0"/>
                <a:ea typeface="Times New Roman" panose="02020603050405020304" pitchFamily="18" charset="0"/>
                <a:cs typeface="Times New Roman" panose="02020603050405020304" pitchFamily="18" charset="0"/>
              </a:rPr>
              <a:t>C. THE PERSON OF TITUS</a:t>
            </a:r>
            <a:endParaRPr lang="en-US" u="sng"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pPr>
            <a:r>
              <a:rPr lang="en-US" dirty="0">
                <a:latin typeface="Times New Roman" panose="02020603050405020304" pitchFamily="18" charset="0"/>
                <a:ea typeface="Times New Roman" panose="02020603050405020304" pitchFamily="18" charset="0"/>
                <a:cs typeface="Times New Roman" panose="02020603050405020304" pitchFamily="18" charset="0"/>
              </a:rPr>
              <a:t>       His relics, now consisting of only his skull, are venerated in the Church of St. Titus, Heraklion, Crete to which it was returned in 1966 after being removed to Venice during the Turkish occupation</a:t>
            </a:r>
            <a:r>
              <a:rPr lang="en-US" dirty="0" smtClean="0">
                <a:latin typeface="Times New Roman" panose="02020603050405020304" pitchFamily="18" charset="0"/>
                <a:ea typeface="Times New Roman" panose="02020603050405020304" pitchFamily="18" charset="0"/>
                <a:cs typeface="Times New Roman" panose="02020603050405020304" pitchFamily="18" charset="0"/>
              </a:rPr>
              <a:t>.</a:t>
            </a:r>
          </a:p>
          <a:p>
            <a:pPr>
              <a:lnSpc>
                <a:spcPct val="107000"/>
              </a:lnSpc>
              <a:spcBef>
                <a:spcPts val="0"/>
              </a:spcBef>
            </a:pPr>
            <a:endParaRPr lang="en-US"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pPr>
            <a:r>
              <a:rPr lang="en-US" dirty="0">
                <a:latin typeface="Times New Roman" panose="02020603050405020304" pitchFamily="18" charset="0"/>
                <a:ea typeface="Times New Roman" panose="02020603050405020304" pitchFamily="18" charset="0"/>
                <a:cs typeface="Times New Roman" panose="02020603050405020304" pitchFamily="18" charset="0"/>
              </a:rPr>
              <a:t>      St. Titus is the patron saint of the United States Army Chaplain Corps. The Corps has established the Order of Titus Award. According to the Department of Defense, the "Order of Titus award is the only award presented by the Chief of Chaplains to recognize outstanding performance of ministry by chaplains and chaplain assistants. The Order of Titus is awarded for meritorious contributions to the unique and highly visible Unit Ministry Team Observer Controller Program. The award recognizes the great importance of realistic, doctrinally guided combat ministry training in ensuring the delivery of prevailing religious support to the American Soldier."</a:t>
            </a:r>
            <a:endParaRPr lang="en-US"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2018082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3024" y="189571"/>
            <a:ext cx="8720254" cy="6545766"/>
          </a:xfrm>
        </p:spPr>
        <p:txBody>
          <a:bodyPr/>
          <a:lstStyle/>
          <a:p>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2026" y="540834"/>
            <a:ext cx="8721252" cy="5843239"/>
          </a:xfrm>
          <a:prstGeom prst="rect">
            <a:avLst/>
          </a:prstGeom>
        </p:spPr>
      </p:pic>
    </p:spTree>
    <p:extLst>
      <p:ext uri="{BB962C8B-B14F-4D97-AF65-F5344CB8AC3E}">
        <p14:creationId xmlns:p14="http://schemas.microsoft.com/office/powerpoint/2010/main" val="280565551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3912" y="365126"/>
            <a:ext cx="8629748" cy="5744176"/>
          </a:xfrm>
        </p:spPr>
      </p:pic>
    </p:spTree>
    <p:extLst>
      <p:ext uri="{BB962C8B-B14F-4D97-AF65-F5344CB8AC3E}">
        <p14:creationId xmlns:p14="http://schemas.microsoft.com/office/powerpoint/2010/main" val="284973696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475854" y="477508"/>
            <a:ext cx="8192292" cy="5243067"/>
          </a:xfrm>
          <a:prstGeom prst="rect">
            <a:avLst/>
          </a:prstGeom>
        </p:spPr>
      </p:pic>
    </p:spTree>
    <p:extLst>
      <p:ext uri="{BB962C8B-B14F-4D97-AF65-F5344CB8AC3E}">
        <p14:creationId xmlns:p14="http://schemas.microsoft.com/office/powerpoint/2010/main" val="161558882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372287" y="878082"/>
            <a:ext cx="8622429" cy="4095362"/>
          </a:xfrm>
          <a:prstGeom prst="rect">
            <a:avLst/>
          </a:prstGeom>
        </p:spPr>
      </p:pic>
    </p:spTree>
    <p:extLst>
      <p:ext uri="{BB962C8B-B14F-4D97-AF65-F5344CB8AC3E}">
        <p14:creationId xmlns:p14="http://schemas.microsoft.com/office/powerpoint/2010/main" val="420038244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7031" y="717492"/>
            <a:ext cx="8849938" cy="4780059"/>
          </a:xfrm>
        </p:spPr>
      </p:pic>
    </p:spTree>
    <p:extLst>
      <p:ext uri="{BB962C8B-B14F-4D97-AF65-F5344CB8AC3E}">
        <p14:creationId xmlns:p14="http://schemas.microsoft.com/office/powerpoint/2010/main" val="158738614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7760" y="747809"/>
            <a:ext cx="8528479" cy="5318454"/>
          </a:xfrm>
        </p:spPr>
      </p:pic>
    </p:spTree>
    <p:extLst>
      <p:ext uri="{BB962C8B-B14F-4D97-AF65-F5344CB8AC3E}">
        <p14:creationId xmlns:p14="http://schemas.microsoft.com/office/powerpoint/2010/main" val="348774865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1254" y="520933"/>
            <a:ext cx="8481492" cy="5701448"/>
          </a:xfrm>
        </p:spPr>
      </p:pic>
    </p:spTree>
    <p:extLst>
      <p:ext uri="{BB962C8B-B14F-4D97-AF65-F5344CB8AC3E}">
        <p14:creationId xmlns:p14="http://schemas.microsoft.com/office/powerpoint/2010/main" val="8795898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53613" y="365126"/>
            <a:ext cx="5215899" cy="6214965"/>
          </a:xfrm>
        </p:spPr>
      </p:pic>
    </p:spTree>
    <p:extLst>
      <p:ext uri="{BB962C8B-B14F-4D97-AF65-F5344CB8AC3E}">
        <p14:creationId xmlns:p14="http://schemas.microsoft.com/office/powerpoint/2010/main" val="60568907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11" name="Picture 10"/>
          <p:cNvPicPr>
            <a:picLocks noChangeAspect="1"/>
          </p:cNvPicPr>
          <p:nvPr/>
        </p:nvPicPr>
        <p:blipFill>
          <a:blip r:embed="rId2"/>
          <a:stretch>
            <a:fillRect/>
          </a:stretch>
        </p:blipFill>
        <p:spPr>
          <a:xfrm>
            <a:off x="257988" y="0"/>
            <a:ext cx="8451979" cy="6646127"/>
          </a:xfrm>
          <a:prstGeom prst="rect">
            <a:avLst/>
          </a:prstGeom>
        </p:spPr>
      </p:pic>
    </p:spTree>
    <p:extLst>
      <p:ext uri="{BB962C8B-B14F-4D97-AF65-F5344CB8AC3E}">
        <p14:creationId xmlns:p14="http://schemas.microsoft.com/office/powerpoint/2010/main" val="121208502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4765" y="911535"/>
            <a:ext cx="8614470" cy="4307235"/>
          </a:xfrm>
        </p:spPr>
      </p:pic>
    </p:spTree>
    <p:extLst>
      <p:ext uri="{BB962C8B-B14F-4D97-AF65-F5344CB8AC3E}">
        <p14:creationId xmlns:p14="http://schemas.microsoft.com/office/powerpoint/2010/main" val="45025861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40343" y="365126"/>
            <a:ext cx="7263313" cy="5447485"/>
          </a:xfrm>
        </p:spPr>
      </p:pic>
    </p:spTree>
    <p:extLst>
      <p:ext uri="{BB962C8B-B14F-4D97-AF65-F5344CB8AC3E}">
        <p14:creationId xmlns:p14="http://schemas.microsoft.com/office/powerpoint/2010/main" val="257865267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2148140" y="1104861"/>
            <a:ext cx="4486836" cy="4486836"/>
          </a:xfrm>
          <a:prstGeom prst="rect">
            <a:avLst/>
          </a:prstGeom>
        </p:spPr>
      </p:pic>
    </p:spTree>
    <p:extLst>
      <p:ext uri="{BB962C8B-B14F-4D97-AF65-F5344CB8AC3E}">
        <p14:creationId xmlns:p14="http://schemas.microsoft.com/office/powerpoint/2010/main" val="41395787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6" name="Picture 2" descr="https://1yearfear2faith.files.wordpress.com/2015/04/god-doesnot-lie.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79818" y="540118"/>
            <a:ext cx="8035532" cy="56153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534410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885299" y="365126"/>
            <a:ext cx="7373401" cy="5806553"/>
          </a:xfrm>
          <a:prstGeom prst="rect">
            <a:avLst/>
          </a:prstGeom>
        </p:spPr>
      </p:pic>
    </p:spTree>
    <p:extLst>
      <p:ext uri="{BB962C8B-B14F-4D97-AF65-F5344CB8AC3E}">
        <p14:creationId xmlns:p14="http://schemas.microsoft.com/office/powerpoint/2010/main" val="345469622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291192" y="576998"/>
            <a:ext cx="8561616" cy="5422357"/>
          </a:xfrm>
          <a:prstGeom prst="rect">
            <a:avLst/>
          </a:prstGeom>
        </p:spPr>
      </p:pic>
    </p:spTree>
    <p:extLst>
      <p:ext uri="{BB962C8B-B14F-4D97-AF65-F5344CB8AC3E}">
        <p14:creationId xmlns:p14="http://schemas.microsoft.com/office/powerpoint/2010/main" val="173923205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1518938" y="286756"/>
            <a:ext cx="6106124" cy="6337067"/>
          </a:xfrm>
          <a:prstGeom prst="rect">
            <a:avLst/>
          </a:prstGeom>
        </p:spPr>
      </p:pic>
    </p:spTree>
    <p:extLst>
      <p:ext uri="{BB962C8B-B14F-4D97-AF65-F5344CB8AC3E}">
        <p14:creationId xmlns:p14="http://schemas.microsoft.com/office/powerpoint/2010/main" val="365765096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4035" y="2469843"/>
            <a:ext cx="5690206" cy="845170"/>
          </a:xfrm>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1026" name="Picture 2" descr="http://biblepic.com/53/2989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2758" y="105045"/>
            <a:ext cx="6630290" cy="66302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139297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descr="http://www.catholicspringtime.citymax.com/i/card-_526-front.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04558" y="677048"/>
            <a:ext cx="8734883" cy="49543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224474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074" name="Picture 2" descr="http://stjohnindy.org/monkimage.php?mediaDirectory=mediafiles&amp;mediaId=1118508&amp;fileName=church-home-page-rotator-sanctuary-traditional-service-693-385-0-0.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0649" y="684619"/>
            <a:ext cx="8502701" cy="47237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983213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306480" y="365126"/>
            <a:ext cx="8631591" cy="5757204"/>
          </a:xfrm>
          <a:prstGeom prst="rect">
            <a:avLst/>
          </a:prstGeom>
        </p:spPr>
      </p:pic>
    </p:spTree>
    <p:extLst>
      <p:ext uri="{BB962C8B-B14F-4D97-AF65-F5344CB8AC3E}">
        <p14:creationId xmlns:p14="http://schemas.microsoft.com/office/powerpoint/2010/main" val="147626254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206813" y="365126"/>
            <a:ext cx="8730373" cy="5779507"/>
          </a:xfrm>
          <a:prstGeom prst="rect">
            <a:avLst/>
          </a:prstGeom>
        </p:spPr>
      </p:pic>
    </p:spTree>
    <p:extLst>
      <p:ext uri="{BB962C8B-B14F-4D97-AF65-F5344CB8AC3E}">
        <p14:creationId xmlns:p14="http://schemas.microsoft.com/office/powerpoint/2010/main" val="356145582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513486" y="365126"/>
            <a:ext cx="8117028" cy="6087771"/>
          </a:xfrm>
          <a:prstGeom prst="rect">
            <a:avLst/>
          </a:prstGeom>
        </p:spPr>
      </p:pic>
    </p:spTree>
    <p:extLst>
      <p:ext uri="{BB962C8B-B14F-4D97-AF65-F5344CB8AC3E}">
        <p14:creationId xmlns:p14="http://schemas.microsoft.com/office/powerpoint/2010/main" val="71835179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6982" y="2343488"/>
            <a:ext cx="5363098" cy="689507"/>
          </a:xfrm>
        </p:spPr>
        <p:txBody>
          <a:bodyPr>
            <a:normAutofit fontScale="90000"/>
          </a:bodyPr>
          <a:lstStyle/>
          <a:p>
            <a:endParaRPr lang="en-US" dirty="0"/>
          </a:p>
        </p:txBody>
      </p:sp>
      <p:sp>
        <p:nvSpPr>
          <p:cNvPr id="3" name="Content Placeholder 2"/>
          <p:cNvSpPr>
            <a:spLocks noGrp="1"/>
          </p:cNvSpPr>
          <p:nvPr>
            <p:ph idx="1"/>
          </p:nvPr>
        </p:nvSpPr>
        <p:spPr/>
        <p:txBody>
          <a:bodyPr/>
          <a:lstStyle/>
          <a:p>
            <a:endParaRPr lang="en-US"/>
          </a:p>
        </p:txBody>
      </p:sp>
      <p:pic>
        <p:nvPicPr>
          <p:cNvPr id="1026" name="Picture 2" descr="https://i.ytimg.com/vi/eSPAi9ZLUKA/maxresdefaul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11" y="799126"/>
            <a:ext cx="8828540" cy="49660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260215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descr="http://www.quotehd.com/imagequotes/authors54/augustus-hare-writer-quote-as-to-the-pure-all-things-are-pure-even-so.jpg"/>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b="29467"/>
          <a:stretch/>
        </p:blipFill>
        <p:spPr bwMode="auto">
          <a:xfrm>
            <a:off x="505984" y="365126"/>
            <a:ext cx="8288456" cy="58461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731422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074" name="Picture 2" descr="http://rlv.zcache.com/to_the_pure_all_things_are_pure_postcard-r0c6ae9d0b3ae45cfad527fb5452cee97_vgbaq_8byvr_324.jpg"/>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4472" t="24244" r="4759" b="30108"/>
          <a:stretch/>
        </p:blipFill>
        <p:spPr bwMode="auto">
          <a:xfrm>
            <a:off x="724829" y="1237785"/>
            <a:ext cx="7960203" cy="40032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347987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098" name="Picture 2" descr="https://www.usa.church/wp-content/uploads/2011/11/JesusCross2.jpg"/>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21075" b="8954"/>
          <a:stretch/>
        </p:blipFill>
        <p:spPr bwMode="auto">
          <a:xfrm>
            <a:off x="367990" y="365126"/>
            <a:ext cx="8444682" cy="60133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270630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500229" y="264454"/>
            <a:ext cx="8181795" cy="6136346"/>
          </a:xfrm>
          <a:prstGeom prst="rect">
            <a:avLst/>
          </a:prstGeom>
        </p:spPr>
      </p:pic>
    </p:spTree>
    <p:extLst>
      <p:ext uri="{BB962C8B-B14F-4D97-AF65-F5344CB8AC3E}">
        <p14:creationId xmlns:p14="http://schemas.microsoft.com/office/powerpoint/2010/main" val="78231379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122" name="Picture 2" descr="http://blogs.lcms.org/wp-content/uploads/2014/01/nepali-2-IN.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28650" y="253302"/>
            <a:ext cx="7800094" cy="63020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274240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146" name="Picture 2" descr="http://www.stpaulcinci.org/2012-05-27-Baptism.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69662" y="286756"/>
            <a:ext cx="7871450" cy="62971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456980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rotWithShape="1">
          <a:blip r:embed="rId2"/>
          <a:srcRect b="7157"/>
          <a:stretch/>
        </p:blipFill>
        <p:spPr>
          <a:xfrm>
            <a:off x="957824" y="208700"/>
            <a:ext cx="7004147" cy="6502866"/>
          </a:xfrm>
          <a:prstGeom prst="rect">
            <a:avLst/>
          </a:prstGeom>
        </p:spPr>
      </p:pic>
    </p:spTree>
    <p:extLst>
      <p:ext uri="{BB962C8B-B14F-4D97-AF65-F5344CB8AC3E}">
        <p14:creationId xmlns:p14="http://schemas.microsoft.com/office/powerpoint/2010/main" val="264438899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441304" y="532395"/>
            <a:ext cx="8074046" cy="5032064"/>
          </a:xfrm>
          <a:prstGeom prst="rect">
            <a:avLst/>
          </a:prstGeom>
        </p:spPr>
      </p:pic>
    </p:spTree>
    <p:extLst>
      <p:ext uri="{BB962C8B-B14F-4D97-AF65-F5344CB8AC3E}">
        <p14:creationId xmlns:p14="http://schemas.microsoft.com/office/powerpoint/2010/main" val="104603973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477926" y="175243"/>
            <a:ext cx="8092585" cy="6069439"/>
          </a:xfrm>
          <a:prstGeom prst="rect">
            <a:avLst/>
          </a:prstGeom>
        </p:spPr>
      </p:pic>
    </p:spTree>
    <p:extLst>
      <p:ext uri="{BB962C8B-B14F-4D97-AF65-F5344CB8AC3E}">
        <p14:creationId xmlns:p14="http://schemas.microsoft.com/office/powerpoint/2010/main" val="414365619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789893" y="1592744"/>
            <a:ext cx="7564214" cy="3425304"/>
          </a:xfrm>
          <a:prstGeom prst="rect">
            <a:avLst/>
          </a:prstGeom>
        </p:spPr>
      </p:pic>
    </p:spTree>
    <p:extLst>
      <p:ext uri="{BB962C8B-B14F-4D97-AF65-F5344CB8AC3E}">
        <p14:creationId xmlns:p14="http://schemas.microsoft.com/office/powerpoint/2010/main" val="356716607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857790" y="510091"/>
            <a:ext cx="7260298" cy="5488785"/>
          </a:xfrm>
          <a:prstGeom prst="rect">
            <a:avLst/>
          </a:prstGeom>
        </p:spPr>
      </p:pic>
    </p:spTree>
    <p:extLst>
      <p:ext uri="{BB962C8B-B14F-4D97-AF65-F5344CB8AC3E}">
        <p14:creationId xmlns:p14="http://schemas.microsoft.com/office/powerpoint/2010/main" val="192029145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p:cNvPicPr>
            <a:picLocks noGrp="1" noChangeAspect="1"/>
          </p:cNvPicPr>
          <p:nvPr>
            <p:ph idx="1"/>
          </p:nvPr>
        </p:nvPicPr>
        <p:blipFill rotWithShape="1">
          <a:blip r:embed="rId2"/>
          <a:srcRect b="9471"/>
          <a:stretch/>
        </p:blipFill>
        <p:spPr>
          <a:xfrm>
            <a:off x="1147143" y="365126"/>
            <a:ext cx="6524896" cy="590693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242279074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436744" y="22186"/>
            <a:ext cx="5967666" cy="6835814"/>
          </a:xfrm>
          <a:prstGeom prst="rect">
            <a:avLst/>
          </a:prstGeom>
        </p:spPr>
      </p:pic>
    </p:spTree>
    <p:extLst>
      <p:ext uri="{BB962C8B-B14F-4D97-AF65-F5344CB8AC3E}">
        <p14:creationId xmlns:p14="http://schemas.microsoft.com/office/powerpoint/2010/main" val="13030680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628650" y="365126"/>
            <a:ext cx="7943903" cy="5957927"/>
          </a:xfrm>
          <a:prstGeom prst="rect">
            <a:avLst/>
          </a:prstGeom>
        </p:spPr>
      </p:pic>
    </p:spTree>
    <p:extLst>
      <p:ext uri="{BB962C8B-B14F-4D97-AF65-F5344CB8AC3E}">
        <p14:creationId xmlns:p14="http://schemas.microsoft.com/office/powerpoint/2010/main" val="279489198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1203149" y="141790"/>
            <a:ext cx="6515487" cy="6515487"/>
          </a:xfrm>
          <a:prstGeom prst="rect">
            <a:avLst/>
          </a:prstGeom>
        </p:spPr>
      </p:pic>
    </p:spTree>
    <p:extLst>
      <p:ext uri="{BB962C8B-B14F-4D97-AF65-F5344CB8AC3E}">
        <p14:creationId xmlns:p14="http://schemas.microsoft.com/office/powerpoint/2010/main" val="115195469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63335" y="747131"/>
            <a:ext cx="9017329" cy="5263376"/>
          </a:xfrm>
          <a:prstGeom prst="rect">
            <a:avLst/>
          </a:prstGeom>
        </p:spPr>
      </p:pic>
    </p:spTree>
    <p:extLst>
      <p:ext uri="{BB962C8B-B14F-4D97-AF65-F5344CB8AC3E}">
        <p14:creationId xmlns:p14="http://schemas.microsoft.com/office/powerpoint/2010/main" val="243609692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descr="http://biblia.com/bible/images/640x480/Tt2.11?extension=png&amp;fallbackOnFailure=fals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88717" y="231000"/>
            <a:ext cx="8449423" cy="63370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499646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074" name="Picture 2" descr="http://1.bp.blogspot.com/-ehQCODXlMAI/Vn6vRy7AT5I/AAAAAAAAijE/z4hmSUrqRGM/s1600/false%2Bpicture%2Bof%2Bblessed-hope-jesus-return.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63870" y="1027907"/>
            <a:ext cx="8616260" cy="48707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157667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098" name="Picture 2" descr="https://scontent.cdninstagram.com/t51.2885-15/s640x640/sh0.08/e35/13187994_1607274826256132_1565777639_n.jpg?ig_cache_key=MTI1MTA5NDE4MDc0NzYyMTI5MQ%3D%3D.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72171" y="141792"/>
            <a:ext cx="8390162" cy="65154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749961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33343" y="1658667"/>
            <a:ext cx="18546568" cy="2943054"/>
          </a:xfrm>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5122" name="Picture 2" descr="https://s-media-cache-ak0.pinimg.com/236x/86/c1/98/86c19890ee77f09e7c34ac2ad7690783.jpg"/>
          <p:cNvPicPr>
            <a:picLocks noChangeAspect="1" noChangeArrowheads="1"/>
          </p:cNvPicPr>
          <p:nvPr/>
        </p:nvPicPr>
        <p:blipFill rotWithShape="1">
          <a:blip r:embed="rId2">
            <a:extLst>
              <a:ext uri="{28A0092B-C50C-407E-A947-70E740481C1C}">
                <a14:useLocalDpi xmlns:a14="http://schemas.microsoft.com/office/drawing/2010/main" val="0"/>
              </a:ext>
            </a:extLst>
          </a:blip>
          <a:srcRect b="4243"/>
          <a:stretch/>
        </p:blipFill>
        <p:spPr bwMode="auto">
          <a:xfrm>
            <a:off x="1357398" y="453437"/>
            <a:ext cx="6160822" cy="55244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393397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146" name="Picture 2" descr="https://s-media-cache-ak0.pinimg.com/736x/9e/59/06/9e59067aec22835c3dc533faf4855b5c.jpg"/>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11019"/>
          <a:stretch/>
        </p:blipFill>
        <p:spPr bwMode="auto">
          <a:xfrm>
            <a:off x="925117" y="245325"/>
            <a:ext cx="7293765" cy="64900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507928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2084719" y="2048649"/>
            <a:ext cx="12555867" cy="6247953"/>
          </a:xfrm>
        </p:spPr>
        <p:txBody>
          <a:bodyPr/>
          <a:lstStyle/>
          <a:p>
            <a:endParaRPr lang="en-US" dirty="0"/>
          </a:p>
        </p:txBody>
      </p:sp>
      <p:pic>
        <p:nvPicPr>
          <p:cNvPr id="1026" name="Picture 1" descr="http://biblepic.com/53/2992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59245" y="226200"/>
            <a:ext cx="6252660" cy="6252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295824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937259" y="2934335"/>
            <a:ext cx="11911193" cy="7398912"/>
          </a:xfrm>
        </p:spPr>
        <p:txBody>
          <a:bodyPr/>
          <a:lstStyle/>
          <a:p>
            <a:endParaRPr lang="en-US" dirty="0"/>
          </a:p>
        </p:txBody>
      </p:sp>
      <p:pic>
        <p:nvPicPr>
          <p:cNvPr id="2050" name="Picture 2" descr="http://static1.squarespace.com/static/528916c1e4b0c442cc4cd552/t/56f6234fb73abe7ff070a0d6/145897148021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1785" y="1115060"/>
            <a:ext cx="8605520" cy="4302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309264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53069" y="2943226"/>
            <a:ext cx="13340596" cy="4279506"/>
          </a:xfrm>
        </p:spPr>
        <p:txBody>
          <a:bodyPr/>
          <a:lstStyle/>
          <a:p>
            <a:endParaRPr lang="en-US" dirty="0"/>
          </a:p>
        </p:txBody>
      </p:sp>
      <p:sp>
        <p:nvSpPr>
          <p:cNvPr id="3" name="Subtitle 2"/>
          <p:cNvSpPr>
            <a:spLocks noGrp="1"/>
          </p:cNvSpPr>
          <p:nvPr>
            <p:ph type="subTitle" idx="1"/>
          </p:nvPr>
        </p:nvSpPr>
        <p:spPr/>
        <p:txBody>
          <a:bodyPr/>
          <a:lstStyle/>
          <a:p>
            <a:endParaRPr lang="en-US"/>
          </a:p>
        </p:txBody>
      </p:sp>
      <p:pic>
        <p:nvPicPr>
          <p:cNvPr id="4098" name="Picture 2" descr="http://1.bp.blogspot.com/_w0Gnssd2Z7s/TA7wTtZqnKI/AAAAAAAAAAw/0Exvcwo2lxQ/s1600/mosesjoshu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7087" y="171412"/>
            <a:ext cx="8536249" cy="61290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357541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074" name="Picture 2" descr="http://image.slidesharecdn.com/07holiness-140914183452-phpapp01/95/healed-for-holiness-32-638.jpg?cb=1410719878"/>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6890" y="837367"/>
            <a:ext cx="8691609" cy="50950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027346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122" name="Picture 2" descr="https://mudpreacher.files.wordpress.com/2013/02/when-i-see-the-blood-jesus-on-the-cross.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08625" y="97186"/>
            <a:ext cx="5717725" cy="66503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212893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146" name="Picture 2" descr="http://1mpkoh2uj7ew36r28p3t8kxt11gl.wpengine.netdna-cdn.com/wp-content/uploads/2015/06/shutterstock_148013363-660x350.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0846" y="1027907"/>
            <a:ext cx="8942307" cy="47421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759524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8780" y="189570"/>
            <a:ext cx="8697952" cy="6501161"/>
          </a:xfrm>
        </p:spPr>
        <p:txBody>
          <a:bodyPr>
            <a:normAutofit/>
          </a:bodyPr>
          <a:lstStyle/>
          <a:p>
            <a:pPr marL="0" marR="0" indent="0">
              <a:lnSpc>
                <a:spcPct val="107000"/>
              </a:lnSpc>
              <a:spcBef>
                <a:spcPts val="0"/>
              </a:spcBef>
              <a:spcAft>
                <a:spcPts val="0"/>
              </a:spcAft>
              <a:buNone/>
            </a:pPr>
            <a:r>
              <a:rPr lang="en-US" sz="3200" b="1" u="sng" dirty="0">
                <a:latin typeface="Times New Roman" panose="02020603050405020304" pitchFamily="18" charset="0"/>
                <a:ea typeface="Times New Roman" panose="02020603050405020304" pitchFamily="18" charset="0"/>
                <a:cs typeface="Times New Roman" panose="02020603050405020304" pitchFamily="18" charset="0"/>
              </a:rPr>
              <a:t>(Titus 3:1-15</a:t>
            </a:r>
            <a:r>
              <a:rPr lang="en-US" sz="3200" b="1" u="sng"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smtClean="0">
                <a:latin typeface="Times New Roman" panose="02020603050405020304" pitchFamily="18" charset="0"/>
                <a:ea typeface="Times New Roman" panose="02020603050405020304" pitchFamily="18" charset="0"/>
                <a:cs typeface="Times New Roman" panose="02020603050405020304" pitchFamily="18" charset="0"/>
              </a:rPr>
              <a:t> </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r>
              <a:rPr lang="en-US" sz="36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3600" dirty="0">
                <a:latin typeface="Times New Roman" panose="02020603050405020304" pitchFamily="18" charset="0"/>
                <a:ea typeface="Times New Roman" panose="02020603050405020304" pitchFamily="18" charset="0"/>
                <a:cs typeface="Times New Roman" panose="02020603050405020304" pitchFamily="18" charset="0"/>
              </a:rPr>
              <a:t>(4) But when the goodness and loving kindness of </a:t>
            </a:r>
            <a:r>
              <a:rPr lang="en-US" sz="3600" b="1" dirty="0">
                <a:latin typeface="Times New Roman" panose="02020603050405020304" pitchFamily="18" charset="0"/>
                <a:ea typeface="Times New Roman" panose="02020603050405020304" pitchFamily="18" charset="0"/>
                <a:cs typeface="Times New Roman" panose="02020603050405020304" pitchFamily="18" charset="0"/>
              </a:rPr>
              <a:t>God our Savior</a:t>
            </a:r>
            <a:r>
              <a:rPr lang="en-US" sz="3600" dirty="0">
                <a:latin typeface="Times New Roman" panose="02020603050405020304" pitchFamily="18" charset="0"/>
                <a:ea typeface="Times New Roman" panose="02020603050405020304" pitchFamily="18" charset="0"/>
                <a:cs typeface="Times New Roman" panose="02020603050405020304" pitchFamily="18" charset="0"/>
              </a:rPr>
              <a:t> appeared, (5)</a:t>
            </a:r>
            <a:r>
              <a:rPr lang="en-US" sz="3600" b="1" dirty="0">
                <a:latin typeface="Times New Roman" panose="02020603050405020304" pitchFamily="18" charset="0"/>
                <a:ea typeface="Times New Roman" panose="02020603050405020304" pitchFamily="18" charset="0"/>
                <a:cs typeface="Times New Roman" panose="02020603050405020304" pitchFamily="18" charset="0"/>
              </a:rPr>
              <a:t> he </a:t>
            </a:r>
            <a:r>
              <a:rPr lang="en-US" sz="3600" dirty="0">
                <a:latin typeface="Times New Roman" panose="02020603050405020304" pitchFamily="18" charset="0"/>
                <a:ea typeface="Times New Roman" panose="02020603050405020304" pitchFamily="18" charset="0"/>
                <a:cs typeface="Times New Roman" panose="02020603050405020304" pitchFamily="18" charset="0"/>
              </a:rPr>
              <a:t>saved us, not because of works done by us in righteousness, but according to his own mercy, by the washing of regeneration and renewal of </a:t>
            </a:r>
            <a:r>
              <a:rPr lang="en-US" sz="3600" b="1" dirty="0">
                <a:latin typeface="Times New Roman" panose="02020603050405020304" pitchFamily="18" charset="0"/>
                <a:ea typeface="Times New Roman" panose="02020603050405020304" pitchFamily="18" charset="0"/>
                <a:cs typeface="Times New Roman" panose="02020603050405020304" pitchFamily="18" charset="0"/>
              </a:rPr>
              <a:t>the Holy Spirit,</a:t>
            </a:r>
            <a:r>
              <a:rPr lang="en-US" sz="3600" dirty="0">
                <a:latin typeface="Times New Roman" panose="02020603050405020304" pitchFamily="18" charset="0"/>
                <a:ea typeface="Times New Roman" panose="02020603050405020304" pitchFamily="18" charset="0"/>
                <a:cs typeface="Times New Roman" panose="02020603050405020304" pitchFamily="18" charset="0"/>
              </a:rPr>
              <a:t> (6) whom he poured out on us richly through </a:t>
            </a:r>
            <a:r>
              <a:rPr lang="en-US" sz="3600" b="1" dirty="0">
                <a:latin typeface="Times New Roman" panose="02020603050405020304" pitchFamily="18" charset="0"/>
                <a:ea typeface="Times New Roman" panose="02020603050405020304" pitchFamily="18" charset="0"/>
                <a:cs typeface="Times New Roman" panose="02020603050405020304" pitchFamily="18" charset="0"/>
              </a:rPr>
              <a:t>Jesus Christ our Savior</a:t>
            </a:r>
            <a:r>
              <a:rPr lang="en-US" sz="3600" dirty="0">
                <a:latin typeface="Times New Roman" panose="02020603050405020304" pitchFamily="18" charset="0"/>
                <a:ea typeface="Times New Roman" panose="02020603050405020304" pitchFamily="18" charset="0"/>
                <a:cs typeface="Times New Roman" panose="02020603050405020304" pitchFamily="18" charset="0"/>
              </a:rPr>
              <a:t>, (7) so that being justified by his grace </a:t>
            </a:r>
            <a:r>
              <a:rPr lang="en-US" sz="3600" u="sng" dirty="0">
                <a:latin typeface="Times New Roman" panose="02020603050405020304" pitchFamily="18" charset="0"/>
                <a:ea typeface="Times New Roman" panose="02020603050405020304" pitchFamily="18" charset="0"/>
                <a:cs typeface="Times New Roman" panose="02020603050405020304" pitchFamily="18" charset="0"/>
              </a:rPr>
              <a:t>we </a:t>
            </a:r>
            <a:r>
              <a:rPr lang="en-US" sz="3600" dirty="0">
                <a:latin typeface="Times New Roman" panose="02020603050405020304" pitchFamily="18" charset="0"/>
                <a:ea typeface="Times New Roman" panose="02020603050405020304" pitchFamily="18" charset="0"/>
                <a:cs typeface="Times New Roman" panose="02020603050405020304" pitchFamily="18" charset="0"/>
              </a:rPr>
              <a:t>might become heirs according to the hope of eternal life. </a:t>
            </a:r>
            <a:endParaRPr lang="en-US" sz="36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789243116"/>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0"/>
          </a:xfrm>
        </p:spPr>
        <p:txBody>
          <a:bodyPr>
            <a:normAutofit fontScale="90000"/>
          </a:bodyPr>
          <a:lstStyle/>
          <a:p>
            <a:pPr marL="0" marR="0" algn="ctr">
              <a:lnSpc>
                <a:spcPct val="107000"/>
              </a:lnSpc>
              <a:spcBef>
                <a:spcPts val="0"/>
              </a:spcBef>
              <a:spcAft>
                <a:spcPts val="0"/>
              </a:spcAft>
            </a:pPr>
            <a:r>
              <a:rPr lang="en-US" sz="2400" u="sng" dirty="0" smtClean="0">
                <a:latin typeface="Times New Roman" panose="02020603050405020304" pitchFamily="18" charset="0"/>
                <a:ea typeface="Times New Roman" panose="02020603050405020304" pitchFamily="18" charset="0"/>
                <a:cs typeface="Times New Roman" panose="02020603050405020304" pitchFamily="18" charset="0"/>
              </a:rPr>
              <a:t/>
            </a:r>
            <a:br>
              <a:rPr lang="en-US" sz="2400" u="sng" dirty="0" smtClean="0">
                <a:latin typeface="Times New Roman" panose="02020603050405020304" pitchFamily="18" charset="0"/>
                <a:ea typeface="Times New Roman" panose="02020603050405020304" pitchFamily="18" charset="0"/>
                <a:cs typeface="Times New Roman" panose="02020603050405020304" pitchFamily="18" charset="0"/>
              </a:rPr>
            </a:br>
            <a:r>
              <a:rPr lang="en-US" sz="2900" u="sng" dirty="0" smtClean="0">
                <a:latin typeface="Times New Roman" panose="02020603050405020304" pitchFamily="18" charset="0"/>
                <a:ea typeface="Times New Roman" panose="02020603050405020304" pitchFamily="18" charset="0"/>
                <a:cs typeface="Times New Roman" panose="02020603050405020304" pitchFamily="18" charset="0"/>
              </a:rPr>
              <a:t>1. </a:t>
            </a:r>
            <a:r>
              <a:rPr lang="en-US" sz="2900" b="1" u="sng" dirty="0">
                <a:latin typeface="Times New Roman" panose="02020603050405020304" pitchFamily="18" charset="0"/>
                <a:ea typeface="Times New Roman" panose="02020603050405020304" pitchFamily="18" charset="0"/>
                <a:cs typeface="Times New Roman" panose="02020603050405020304" pitchFamily="18" charset="0"/>
              </a:rPr>
              <a:t>When the goodness and loving kindness </a:t>
            </a:r>
            <a:r>
              <a:rPr lang="en-US" sz="2900" b="1" u="sng" dirty="0" smtClean="0">
                <a:latin typeface="Times New Roman" panose="02020603050405020304" pitchFamily="18" charset="0"/>
                <a:ea typeface="Times New Roman" panose="02020603050405020304" pitchFamily="18" charset="0"/>
                <a:cs typeface="Times New Roman" panose="02020603050405020304" pitchFamily="18" charset="0"/>
              </a:rPr>
              <a:t/>
            </a:r>
            <a:br>
              <a:rPr lang="en-US" sz="2900" b="1" u="sng" dirty="0" smtClean="0">
                <a:latin typeface="Times New Roman" panose="02020603050405020304" pitchFamily="18" charset="0"/>
                <a:ea typeface="Times New Roman" panose="02020603050405020304" pitchFamily="18" charset="0"/>
                <a:cs typeface="Times New Roman" panose="02020603050405020304" pitchFamily="18" charset="0"/>
              </a:rPr>
            </a:br>
            <a:r>
              <a:rPr lang="en-US" sz="2900" b="1" u="sng" dirty="0" smtClean="0">
                <a:latin typeface="Times New Roman" panose="02020603050405020304" pitchFamily="18" charset="0"/>
                <a:ea typeface="Times New Roman" panose="02020603050405020304" pitchFamily="18" charset="0"/>
                <a:cs typeface="Times New Roman" panose="02020603050405020304" pitchFamily="18" charset="0"/>
              </a:rPr>
              <a:t>of </a:t>
            </a:r>
            <a:r>
              <a:rPr lang="en-US" sz="2900" b="1" u="sng" dirty="0">
                <a:latin typeface="Times New Roman" panose="02020603050405020304" pitchFamily="18" charset="0"/>
                <a:ea typeface="Times New Roman" panose="02020603050405020304" pitchFamily="18" charset="0"/>
                <a:cs typeface="Times New Roman" panose="02020603050405020304" pitchFamily="18" charset="0"/>
              </a:rPr>
              <a:t>God our Savior appeared </a:t>
            </a:r>
            <a:r>
              <a:rPr lang="en-US" sz="29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2900" dirty="0" smtClean="0">
                <a:latin typeface="Times New Roman" panose="02020603050405020304" pitchFamily="18" charset="0"/>
                <a:ea typeface="Times New Roman" panose="02020603050405020304" pitchFamily="18" charset="0"/>
                <a:cs typeface="Times New Roman" panose="02020603050405020304" pitchFamily="18" charset="0"/>
              </a:rPr>
              <a:t/>
            </a:r>
            <a:br>
              <a:rPr lang="en-US" sz="2900" dirty="0" smtClean="0">
                <a:latin typeface="Times New Roman" panose="02020603050405020304" pitchFamily="18" charset="0"/>
                <a:ea typeface="Times New Roman" panose="02020603050405020304" pitchFamily="18" charset="0"/>
                <a:cs typeface="Times New Roman" panose="02020603050405020304" pitchFamily="18" charset="0"/>
              </a:rPr>
            </a:br>
            <a:r>
              <a:rPr lang="en-US" sz="2900" b="1" u="sng" dirty="0" smtClean="0">
                <a:latin typeface="Times New Roman" panose="02020603050405020304" pitchFamily="18" charset="0"/>
                <a:ea typeface="Times New Roman" panose="02020603050405020304" pitchFamily="18" charset="0"/>
                <a:cs typeface="Times New Roman" panose="02020603050405020304" pitchFamily="18" charset="0"/>
              </a:rPr>
              <a:t>The Gospel:</a:t>
            </a:r>
            <a:r>
              <a:rPr lang="en-US" sz="2900" dirty="0">
                <a:latin typeface="Calibri" panose="020F0502020204030204" pitchFamily="34" charset="0"/>
                <a:ea typeface="Calibri" panose="020F0502020204030204" pitchFamily="34" charset="0"/>
                <a:cs typeface="Times New Roman" panose="02020603050405020304" pitchFamily="18" charset="0"/>
              </a:rPr>
              <a:t/>
            </a:r>
            <a:br>
              <a:rPr lang="en-US" sz="2900" dirty="0">
                <a:latin typeface="Calibri" panose="020F0502020204030204" pitchFamily="34" charset="0"/>
                <a:ea typeface="Calibri" panose="020F0502020204030204" pitchFamily="34" charset="0"/>
                <a:cs typeface="Times New Roman" panose="02020603050405020304" pitchFamily="18" charset="0"/>
              </a:rPr>
            </a:br>
            <a:r>
              <a:rPr lang="en-US" sz="2900" b="1" dirty="0">
                <a:latin typeface="Times New Roman" panose="02020603050405020304" pitchFamily="18" charset="0"/>
                <a:ea typeface="Times New Roman" panose="02020603050405020304" pitchFamily="18" charset="0"/>
                <a:cs typeface="Times New Roman" panose="02020603050405020304" pitchFamily="18" charset="0"/>
              </a:rPr>
              <a:t>                  (Lk 1:47;   Rom 2:4;   </a:t>
            </a:r>
            <a:r>
              <a:rPr lang="en-US" sz="2900" b="1" dirty="0" err="1">
                <a:latin typeface="Times New Roman" panose="02020603050405020304" pitchFamily="18" charset="0"/>
                <a:ea typeface="Times New Roman" panose="02020603050405020304" pitchFamily="18" charset="0"/>
                <a:cs typeface="Times New Roman" panose="02020603050405020304" pitchFamily="18" charset="0"/>
              </a:rPr>
              <a:t>Eph</a:t>
            </a:r>
            <a:r>
              <a:rPr lang="en-US" sz="2900" b="1" dirty="0">
                <a:latin typeface="Times New Roman" panose="02020603050405020304" pitchFamily="18" charset="0"/>
                <a:ea typeface="Times New Roman" panose="02020603050405020304" pitchFamily="18" charset="0"/>
                <a:cs typeface="Times New Roman" panose="02020603050405020304" pitchFamily="18" charset="0"/>
              </a:rPr>
              <a:t> 2:7;  1 </a:t>
            </a:r>
            <a:r>
              <a:rPr lang="en-US" sz="2900" b="1" dirty="0" err="1">
                <a:latin typeface="Times New Roman" panose="02020603050405020304" pitchFamily="18" charset="0"/>
                <a:ea typeface="Times New Roman" panose="02020603050405020304" pitchFamily="18" charset="0"/>
                <a:cs typeface="Times New Roman" panose="02020603050405020304" pitchFamily="18" charset="0"/>
              </a:rPr>
              <a:t>Jn</a:t>
            </a:r>
            <a:r>
              <a:rPr lang="en-US" sz="2900" b="1" dirty="0">
                <a:latin typeface="Times New Roman" panose="02020603050405020304" pitchFamily="18" charset="0"/>
                <a:ea typeface="Times New Roman" panose="02020603050405020304" pitchFamily="18" charset="0"/>
                <a:cs typeface="Times New Roman" panose="02020603050405020304" pitchFamily="18" charset="0"/>
              </a:rPr>
              <a:t> 4:9) </a:t>
            </a:r>
            <a:r>
              <a:rPr lang="en-US" sz="2900" dirty="0">
                <a:latin typeface="Calibri" panose="020F0502020204030204" pitchFamily="34" charset="0"/>
                <a:ea typeface="Calibri" panose="020F0502020204030204" pitchFamily="34" charset="0"/>
                <a:cs typeface="Times New Roman" panose="02020603050405020304" pitchFamily="18" charset="0"/>
              </a:rPr>
              <a:t/>
            </a:r>
            <a:br>
              <a:rPr lang="en-US" sz="2900" dirty="0">
                <a:latin typeface="Calibri" panose="020F0502020204030204" pitchFamily="34" charset="0"/>
                <a:ea typeface="Calibri" panose="020F0502020204030204" pitchFamily="34" charset="0"/>
                <a:cs typeface="Times New Roman" panose="02020603050405020304" pitchFamily="18" charset="0"/>
              </a:rPr>
            </a:br>
            <a:r>
              <a:rPr lang="en-US" sz="2900" dirty="0" smtClean="0">
                <a:latin typeface="Calibri" panose="020F0502020204030204" pitchFamily="34" charset="0"/>
                <a:ea typeface="Calibri" panose="020F0502020204030204" pitchFamily="34" charset="0"/>
                <a:cs typeface="Times New Roman" panose="02020603050405020304" pitchFamily="18" charset="0"/>
              </a:rPr>
              <a:t>  </a:t>
            </a:r>
            <a:r>
              <a:rPr lang="en-US" sz="2900" b="1" dirty="0" smtClean="0">
                <a:latin typeface="Times New Roman" panose="02020603050405020304" pitchFamily="18" charset="0"/>
                <a:ea typeface="Times New Roman" panose="02020603050405020304" pitchFamily="18" charset="0"/>
                <a:cs typeface="Times New Roman" panose="02020603050405020304" pitchFamily="18" charset="0"/>
              </a:rPr>
              <a:t>-</a:t>
            </a:r>
            <a:r>
              <a:rPr lang="en-US" sz="2900" b="1" dirty="0">
                <a:latin typeface="Times New Roman" panose="02020603050405020304" pitchFamily="18" charset="0"/>
                <a:ea typeface="Times New Roman" panose="02020603050405020304" pitchFamily="18" charset="0"/>
                <a:cs typeface="Times New Roman" panose="02020603050405020304" pitchFamily="18" charset="0"/>
              </a:rPr>
              <a:t>He </a:t>
            </a:r>
            <a:r>
              <a:rPr lang="en-US" sz="2900" dirty="0">
                <a:latin typeface="Times New Roman" panose="02020603050405020304" pitchFamily="18" charset="0"/>
                <a:ea typeface="Times New Roman" panose="02020603050405020304" pitchFamily="18" charset="0"/>
                <a:cs typeface="Times New Roman" panose="02020603050405020304" pitchFamily="18" charset="0"/>
              </a:rPr>
              <a:t>saved us, not because of works done by us in righteousness, but </a:t>
            </a:r>
            <a:r>
              <a:rPr lang="en-US" sz="2900" dirty="0" smtClean="0">
                <a:latin typeface="Times New Roman" panose="02020603050405020304" pitchFamily="18" charset="0"/>
                <a:ea typeface="Times New Roman" panose="02020603050405020304" pitchFamily="18" charset="0"/>
                <a:cs typeface="Times New Roman" panose="02020603050405020304" pitchFamily="18" charset="0"/>
              </a:rPr>
              <a:t>according </a:t>
            </a:r>
            <a:r>
              <a:rPr lang="en-US" sz="2900" dirty="0">
                <a:latin typeface="Times New Roman" panose="02020603050405020304" pitchFamily="18" charset="0"/>
                <a:ea typeface="Times New Roman" panose="02020603050405020304" pitchFamily="18" charset="0"/>
                <a:cs typeface="Times New Roman" panose="02020603050405020304" pitchFamily="18" charset="0"/>
              </a:rPr>
              <a:t>to his own mercy</a:t>
            </a:r>
            <a:r>
              <a:rPr lang="en-US" sz="29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2900" dirty="0" smtClean="0">
                <a:latin typeface="Calibri" panose="020F0502020204030204" pitchFamily="34" charset="0"/>
                <a:ea typeface="Calibri" panose="020F0502020204030204" pitchFamily="34" charset="0"/>
                <a:cs typeface="Times New Roman" panose="02020603050405020304" pitchFamily="18" charset="0"/>
              </a:rPr>
              <a:t/>
            </a:r>
            <a:br>
              <a:rPr lang="en-US" sz="2900" dirty="0" smtClean="0">
                <a:latin typeface="Calibri" panose="020F0502020204030204" pitchFamily="34" charset="0"/>
                <a:ea typeface="Calibri" panose="020F0502020204030204" pitchFamily="34" charset="0"/>
                <a:cs typeface="Times New Roman" panose="02020603050405020304" pitchFamily="18" charset="0"/>
              </a:rPr>
            </a:br>
            <a:r>
              <a:rPr lang="en-US" sz="29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2900" b="1" dirty="0" smtClean="0">
                <a:latin typeface="Times New Roman" panose="02020603050405020304" pitchFamily="18" charset="0"/>
                <a:ea typeface="Times New Roman" panose="02020603050405020304" pitchFamily="18" charset="0"/>
                <a:cs typeface="Times New Roman" panose="02020603050405020304" pitchFamily="18" charset="0"/>
              </a:rPr>
              <a:t>(</a:t>
            </a:r>
            <a:r>
              <a:rPr lang="en-US" sz="2900" b="1" dirty="0">
                <a:latin typeface="Times New Roman" panose="02020603050405020304" pitchFamily="18" charset="0"/>
                <a:ea typeface="Times New Roman" panose="02020603050405020304" pitchFamily="18" charset="0"/>
                <a:cs typeface="Times New Roman" panose="02020603050405020304" pitchFamily="18" charset="0"/>
              </a:rPr>
              <a:t>Rom 3:27; 11:14;   </a:t>
            </a:r>
            <a:r>
              <a:rPr lang="en-US" sz="2900" b="1" dirty="0" err="1">
                <a:latin typeface="Times New Roman" panose="02020603050405020304" pitchFamily="18" charset="0"/>
                <a:ea typeface="Times New Roman" panose="02020603050405020304" pitchFamily="18" charset="0"/>
                <a:cs typeface="Times New Roman" panose="02020603050405020304" pitchFamily="18" charset="0"/>
              </a:rPr>
              <a:t>Eph</a:t>
            </a:r>
            <a:r>
              <a:rPr lang="en-US" sz="2900" b="1" dirty="0">
                <a:latin typeface="Times New Roman" panose="02020603050405020304" pitchFamily="18" charset="0"/>
                <a:ea typeface="Times New Roman" panose="02020603050405020304" pitchFamily="18" charset="0"/>
                <a:cs typeface="Times New Roman" panose="02020603050405020304" pitchFamily="18" charset="0"/>
              </a:rPr>
              <a:t> 2:4,8,9;   2 Tim 1:9;  1 Pet 1:3) </a:t>
            </a:r>
            <a:r>
              <a:rPr lang="en-US" sz="2900" dirty="0">
                <a:latin typeface="Calibri" panose="020F0502020204030204" pitchFamily="34" charset="0"/>
                <a:ea typeface="Calibri" panose="020F0502020204030204" pitchFamily="34" charset="0"/>
                <a:cs typeface="Times New Roman" panose="02020603050405020304" pitchFamily="18" charset="0"/>
              </a:rPr>
              <a:t/>
            </a:r>
            <a:br>
              <a:rPr lang="en-US" sz="2900" dirty="0">
                <a:latin typeface="Calibri" panose="020F0502020204030204" pitchFamily="34" charset="0"/>
                <a:ea typeface="Calibri" panose="020F0502020204030204" pitchFamily="34" charset="0"/>
                <a:cs typeface="Times New Roman" panose="02020603050405020304" pitchFamily="18" charset="0"/>
              </a:rPr>
            </a:br>
            <a:r>
              <a:rPr lang="en-US" sz="2900" dirty="0" smtClean="0">
                <a:latin typeface="Calibri" panose="020F0502020204030204" pitchFamily="34" charset="0"/>
                <a:ea typeface="Calibri" panose="020F0502020204030204" pitchFamily="34" charset="0"/>
                <a:cs typeface="Times New Roman" panose="02020603050405020304" pitchFamily="18" charset="0"/>
              </a:rPr>
              <a:t/>
            </a:r>
            <a:br>
              <a:rPr lang="en-US" sz="2900" dirty="0" smtClean="0">
                <a:latin typeface="Calibri" panose="020F0502020204030204" pitchFamily="34" charset="0"/>
                <a:ea typeface="Calibri" panose="020F0502020204030204" pitchFamily="34" charset="0"/>
                <a:cs typeface="Times New Roman" panose="02020603050405020304" pitchFamily="18" charset="0"/>
              </a:rPr>
            </a:br>
            <a:r>
              <a:rPr lang="en-US" sz="2900" dirty="0">
                <a:latin typeface="Calibri" panose="020F0502020204030204" pitchFamily="34" charset="0"/>
                <a:ea typeface="Calibri" panose="020F0502020204030204" pitchFamily="34" charset="0"/>
                <a:cs typeface="Times New Roman" panose="02020603050405020304" pitchFamily="18" charset="0"/>
              </a:rPr>
              <a:t> </a:t>
            </a:r>
            <a:r>
              <a:rPr lang="en-US" sz="2900" dirty="0" smtClean="0">
                <a:latin typeface="Calibri" panose="020F0502020204030204" pitchFamily="34" charset="0"/>
                <a:ea typeface="Calibri" panose="020F0502020204030204" pitchFamily="34" charset="0"/>
                <a:cs typeface="Times New Roman" panose="02020603050405020304" pitchFamily="18" charset="0"/>
              </a:rPr>
              <a:t> </a:t>
            </a:r>
            <a:r>
              <a:rPr lang="en-US" sz="2900" dirty="0" smtClean="0">
                <a:latin typeface="Calibri" panose="020F0502020204030204" pitchFamily="34" charset="0"/>
                <a:ea typeface="Calibri" panose="020F0502020204030204" pitchFamily="34" charset="0"/>
                <a:cs typeface="Times New Roman" panose="02020603050405020304" pitchFamily="18" charset="0"/>
              </a:rPr>
              <a:t> </a:t>
            </a:r>
            <a:r>
              <a:rPr lang="en-US" sz="2900" dirty="0" smtClean="0">
                <a:latin typeface="Times New Roman" panose="02020603050405020304" pitchFamily="18" charset="0"/>
                <a:ea typeface="Times New Roman" panose="02020603050405020304" pitchFamily="18" charset="0"/>
                <a:cs typeface="Times New Roman" panose="02020603050405020304" pitchFamily="18" charset="0"/>
              </a:rPr>
              <a:t>-</a:t>
            </a:r>
            <a:r>
              <a:rPr lang="en-US" sz="2900" dirty="0">
                <a:latin typeface="Times New Roman" panose="02020603050405020304" pitchFamily="18" charset="0"/>
                <a:ea typeface="Times New Roman" panose="02020603050405020304" pitchFamily="18" charset="0"/>
                <a:cs typeface="Times New Roman" panose="02020603050405020304" pitchFamily="18" charset="0"/>
              </a:rPr>
              <a:t>by the washing of regeneration and renewal of </a:t>
            </a:r>
            <a:r>
              <a:rPr lang="en-US" sz="2900" b="1" dirty="0">
                <a:latin typeface="Times New Roman" panose="02020603050405020304" pitchFamily="18" charset="0"/>
                <a:ea typeface="Times New Roman" panose="02020603050405020304" pitchFamily="18" charset="0"/>
                <a:cs typeface="Times New Roman" panose="02020603050405020304" pitchFamily="18" charset="0"/>
              </a:rPr>
              <a:t>the Holy Spirit,</a:t>
            </a:r>
            <a:r>
              <a:rPr lang="en-US" sz="29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900" dirty="0">
                <a:latin typeface="Calibri" panose="020F0502020204030204" pitchFamily="34" charset="0"/>
                <a:ea typeface="Calibri" panose="020F0502020204030204" pitchFamily="34" charset="0"/>
                <a:cs typeface="Times New Roman" panose="02020603050405020304" pitchFamily="18" charset="0"/>
              </a:rPr>
              <a:t/>
            </a:r>
            <a:br>
              <a:rPr lang="en-US" sz="2900" dirty="0">
                <a:latin typeface="Calibri" panose="020F0502020204030204" pitchFamily="34" charset="0"/>
                <a:ea typeface="Calibri" panose="020F0502020204030204" pitchFamily="34" charset="0"/>
                <a:cs typeface="Times New Roman" panose="02020603050405020304" pitchFamily="18" charset="0"/>
              </a:rPr>
            </a:br>
            <a:r>
              <a:rPr lang="en-US" sz="2900" b="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900" b="1"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2900" b="1"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2900" b="1" dirty="0" smtClean="0">
                <a:latin typeface="Times New Roman" panose="02020603050405020304" pitchFamily="18" charset="0"/>
                <a:ea typeface="Times New Roman" panose="02020603050405020304" pitchFamily="18" charset="0"/>
                <a:cs typeface="Times New Roman" panose="02020603050405020304" pitchFamily="18" charset="0"/>
              </a:rPr>
              <a:t>(</a:t>
            </a:r>
            <a:r>
              <a:rPr lang="en-US" sz="2900" b="1" dirty="0">
                <a:latin typeface="Times New Roman" panose="02020603050405020304" pitchFamily="18" charset="0"/>
                <a:ea typeface="Times New Roman" panose="02020603050405020304" pitchFamily="18" charset="0"/>
                <a:cs typeface="Times New Roman" panose="02020603050405020304" pitchFamily="18" charset="0"/>
              </a:rPr>
              <a:t>John 3:5;   Rom 12:2;   1 </a:t>
            </a:r>
            <a:r>
              <a:rPr lang="en-US" sz="2900" b="1" dirty="0" err="1">
                <a:latin typeface="Times New Roman" panose="02020603050405020304" pitchFamily="18" charset="0"/>
                <a:ea typeface="Times New Roman" panose="02020603050405020304" pitchFamily="18" charset="0"/>
                <a:cs typeface="Times New Roman" panose="02020603050405020304" pitchFamily="18" charset="0"/>
              </a:rPr>
              <a:t>Cor</a:t>
            </a:r>
            <a:r>
              <a:rPr lang="en-US" sz="2900" b="1" dirty="0">
                <a:latin typeface="Times New Roman" panose="02020603050405020304" pitchFamily="18" charset="0"/>
                <a:ea typeface="Times New Roman" panose="02020603050405020304" pitchFamily="18" charset="0"/>
                <a:cs typeface="Times New Roman" panose="02020603050405020304" pitchFamily="18" charset="0"/>
              </a:rPr>
              <a:t> 6:11;  1 Pet 3:21</a:t>
            </a:r>
            <a:r>
              <a:rPr lang="en-US" sz="2900" b="1" dirty="0" smtClean="0">
                <a:latin typeface="Times New Roman" panose="02020603050405020304" pitchFamily="18" charset="0"/>
                <a:ea typeface="Times New Roman" panose="02020603050405020304" pitchFamily="18" charset="0"/>
                <a:cs typeface="Times New Roman" panose="02020603050405020304" pitchFamily="18" charset="0"/>
              </a:rPr>
              <a:t>)</a:t>
            </a:r>
            <a:br>
              <a:rPr lang="en-US" sz="2900" b="1" dirty="0" smtClean="0">
                <a:latin typeface="Times New Roman" panose="02020603050405020304" pitchFamily="18" charset="0"/>
                <a:ea typeface="Times New Roman" panose="02020603050405020304" pitchFamily="18" charset="0"/>
                <a:cs typeface="Times New Roman" panose="02020603050405020304" pitchFamily="18" charset="0"/>
              </a:rPr>
            </a:br>
            <a:r>
              <a:rPr lang="en-US" sz="2900" dirty="0">
                <a:latin typeface="Calibri" panose="020F0502020204030204" pitchFamily="34" charset="0"/>
                <a:ea typeface="Calibri" panose="020F0502020204030204" pitchFamily="34" charset="0"/>
                <a:cs typeface="Times New Roman" panose="02020603050405020304" pitchFamily="18" charset="0"/>
              </a:rPr>
              <a:t/>
            </a:r>
            <a:br>
              <a:rPr lang="en-US" sz="2900" dirty="0">
                <a:latin typeface="Calibri" panose="020F0502020204030204" pitchFamily="34" charset="0"/>
                <a:ea typeface="Calibri" panose="020F0502020204030204" pitchFamily="34" charset="0"/>
                <a:cs typeface="Times New Roman" panose="02020603050405020304" pitchFamily="18" charset="0"/>
              </a:rPr>
            </a:br>
            <a:r>
              <a:rPr lang="en-US" sz="2900" dirty="0">
                <a:latin typeface="Times New Roman" panose="02020603050405020304" pitchFamily="18" charset="0"/>
                <a:ea typeface="Times New Roman" panose="02020603050405020304" pitchFamily="18" charset="0"/>
                <a:cs typeface="Times New Roman" panose="02020603050405020304" pitchFamily="18" charset="0"/>
              </a:rPr>
              <a:t>    whom he poured out on us richly through </a:t>
            </a:r>
            <a:r>
              <a:rPr lang="en-US" sz="2900" dirty="0" smtClean="0">
                <a:latin typeface="Times New Roman" panose="02020603050405020304" pitchFamily="18" charset="0"/>
                <a:ea typeface="Times New Roman" panose="02020603050405020304" pitchFamily="18" charset="0"/>
                <a:cs typeface="Times New Roman" panose="02020603050405020304" pitchFamily="18" charset="0"/>
              </a:rPr>
              <a:t/>
            </a:r>
            <a:br>
              <a:rPr lang="en-US" sz="2900" dirty="0" smtClean="0">
                <a:latin typeface="Times New Roman" panose="02020603050405020304" pitchFamily="18" charset="0"/>
                <a:ea typeface="Times New Roman" panose="02020603050405020304" pitchFamily="18" charset="0"/>
                <a:cs typeface="Times New Roman" panose="02020603050405020304" pitchFamily="18" charset="0"/>
              </a:rPr>
            </a:br>
            <a:r>
              <a:rPr lang="en-US" sz="2900" b="1" dirty="0" smtClean="0">
                <a:latin typeface="Times New Roman" panose="02020603050405020304" pitchFamily="18" charset="0"/>
                <a:ea typeface="Times New Roman" panose="02020603050405020304" pitchFamily="18" charset="0"/>
                <a:cs typeface="Times New Roman" panose="02020603050405020304" pitchFamily="18" charset="0"/>
              </a:rPr>
              <a:t>Jesus </a:t>
            </a:r>
            <a:r>
              <a:rPr lang="en-US" sz="2900" b="1" dirty="0">
                <a:latin typeface="Times New Roman" panose="02020603050405020304" pitchFamily="18" charset="0"/>
                <a:ea typeface="Times New Roman" panose="02020603050405020304" pitchFamily="18" charset="0"/>
                <a:cs typeface="Times New Roman" panose="02020603050405020304" pitchFamily="18" charset="0"/>
              </a:rPr>
              <a:t>Christ our Savior</a:t>
            </a:r>
            <a:r>
              <a:rPr lang="en-US" sz="29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900" dirty="0">
                <a:latin typeface="Calibri" panose="020F0502020204030204" pitchFamily="34" charset="0"/>
                <a:ea typeface="Calibri" panose="020F0502020204030204" pitchFamily="34" charset="0"/>
                <a:cs typeface="Times New Roman" panose="02020603050405020304" pitchFamily="18" charset="0"/>
              </a:rPr>
              <a:t/>
            </a:r>
            <a:br>
              <a:rPr lang="en-US" sz="2900" dirty="0">
                <a:latin typeface="Calibri" panose="020F0502020204030204" pitchFamily="34" charset="0"/>
                <a:ea typeface="Calibri" panose="020F0502020204030204" pitchFamily="34" charset="0"/>
                <a:cs typeface="Times New Roman" panose="02020603050405020304" pitchFamily="18" charset="0"/>
              </a:rPr>
            </a:br>
            <a:r>
              <a:rPr lang="en-US" sz="29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9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2900" b="1" dirty="0">
                <a:latin typeface="Times New Roman" panose="02020603050405020304" pitchFamily="18" charset="0"/>
                <a:ea typeface="Times New Roman" panose="02020603050405020304" pitchFamily="18" charset="0"/>
                <a:cs typeface="Times New Roman" panose="02020603050405020304" pitchFamily="18" charset="0"/>
              </a:rPr>
              <a:t>(Joel 2:28; 3:1;  </a:t>
            </a:r>
            <a:r>
              <a:rPr lang="en-US" sz="2900" b="1" dirty="0" err="1">
                <a:latin typeface="Times New Roman" panose="02020603050405020304" pitchFamily="18" charset="0"/>
                <a:ea typeface="Times New Roman" panose="02020603050405020304" pitchFamily="18" charset="0"/>
                <a:cs typeface="Times New Roman" panose="02020603050405020304" pitchFamily="18" charset="0"/>
              </a:rPr>
              <a:t>Ezek</a:t>
            </a:r>
            <a:r>
              <a:rPr lang="en-US" sz="2900" b="1" dirty="0">
                <a:latin typeface="Times New Roman" panose="02020603050405020304" pitchFamily="18" charset="0"/>
                <a:ea typeface="Times New Roman" panose="02020603050405020304" pitchFamily="18" charset="0"/>
                <a:cs typeface="Times New Roman" panose="02020603050405020304" pitchFamily="18" charset="0"/>
              </a:rPr>
              <a:t> 36:25;   </a:t>
            </a:r>
            <a:r>
              <a:rPr lang="en-US" sz="2900" b="1" dirty="0" err="1">
                <a:latin typeface="Times New Roman" panose="02020603050405020304" pitchFamily="18" charset="0"/>
                <a:ea typeface="Times New Roman" panose="02020603050405020304" pitchFamily="18" charset="0"/>
                <a:cs typeface="Times New Roman" panose="02020603050405020304" pitchFamily="18" charset="0"/>
              </a:rPr>
              <a:t>Jn</a:t>
            </a:r>
            <a:r>
              <a:rPr lang="en-US" sz="2900" b="1" dirty="0">
                <a:latin typeface="Times New Roman" panose="02020603050405020304" pitchFamily="18" charset="0"/>
                <a:ea typeface="Times New Roman" panose="02020603050405020304" pitchFamily="18" charset="0"/>
                <a:cs typeface="Times New Roman" panose="02020603050405020304" pitchFamily="18" charset="0"/>
              </a:rPr>
              <a:t> 7:39;  </a:t>
            </a:r>
            <a:r>
              <a:rPr lang="en-US" sz="2900" b="1" dirty="0" smtClean="0">
                <a:latin typeface="Times New Roman" panose="02020603050405020304" pitchFamily="18" charset="0"/>
                <a:ea typeface="Times New Roman" panose="02020603050405020304" pitchFamily="18" charset="0"/>
                <a:cs typeface="Times New Roman" panose="02020603050405020304" pitchFamily="18" charset="0"/>
              </a:rPr>
              <a:t/>
            </a:r>
            <a:br>
              <a:rPr lang="en-US" sz="2900" b="1" dirty="0" smtClean="0">
                <a:latin typeface="Times New Roman" panose="02020603050405020304" pitchFamily="18" charset="0"/>
                <a:ea typeface="Times New Roman" panose="02020603050405020304" pitchFamily="18" charset="0"/>
                <a:cs typeface="Times New Roman" panose="02020603050405020304" pitchFamily="18" charset="0"/>
              </a:rPr>
            </a:br>
            <a:r>
              <a:rPr lang="en-US" sz="2900" b="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900" b="1" dirty="0" smtClean="0">
                <a:latin typeface="Times New Roman" panose="02020603050405020304" pitchFamily="18" charset="0"/>
                <a:ea typeface="Times New Roman" panose="02020603050405020304" pitchFamily="18" charset="0"/>
                <a:cs typeface="Times New Roman" panose="02020603050405020304" pitchFamily="18" charset="0"/>
              </a:rPr>
              <a:t>       Acts </a:t>
            </a:r>
            <a:r>
              <a:rPr lang="en-US" sz="2900" b="1" dirty="0">
                <a:latin typeface="Times New Roman" panose="02020603050405020304" pitchFamily="18" charset="0"/>
                <a:ea typeface="Times New Roman" panose="02020603050405020304" pitchFamily="18" charset="0"/>
                <a:cs typeface="Times New Roman" panose="02020603050405020304" pitchFamily="18" charset="0"/>
              </a:rPr>
              <a:t>2:33;  10:45;  22:16;   Rom 5:5; 12:2;   </a:t>
            </a:r>
            <a:r>
              <a:rPr lang="en-US" sz="2900" b="1" dirty="0" err="1">
                <a:latin typeface="Times New Roman" panose="02020603050405020304" pitchFamily="18" charset="0"/>
                <a:ea typeface="Times New Roman" panose="02020603050405020304" pitchFamily="18" charset="0"/>
                <a:cs typeface="Times New Roman" panose="02020603050405020304" pitchFamily="18" charset="0"/>
              </a:rPr>
              <a:t>Eph</a:t>
            </a:r>
            <a:r>
              <a:rPr lang="en-US" sz="2900" b="1" dirty="0">
                <a:latin typeface="Times New Roman" panose="02020603050405020304" pitchFamily="18" charset="0"/>
                <a:ea typeface="Times New Roman" panose="02020603050405020304" pitchFamily="18" charset="0"/>
                <a:cs typeface="Times New Roman" panose="02020603050405020304" pitchFamily="18" charset="0"/>
              </a:rPr>
              <a:t> 5:26)</a:t>
            </a:r>
            <a:r>
              <a:rPr lang="en-US" sz="2400" dirty="0">
                <a:latin typeface="Calibri" panose="020F0502020204030204" pitchFamily="34" charset="0"/>
                <a:ea typeface="Calibri" panose="020F0502020204030204" pitchFamily="34" charset="0"/>
                <a:cs typeface="Times New Roman" panose="02020603050405020304" pitchFamily="18" charset="0"/>
              </a:rPr>
              <a:t/>
            </a:r>
            <a:br>
              <a:rPr lang="en-US" sz="2400" dirty="0">
                <a:latin typeface="Calibri" panose="020F0502020204030204" pitchFamily="34" charset="0"/>
                <a:ea typeface="Calibri" panose="020F0502020204030204" pitchFamily="34" charset="0"/>
                <a:cs typeface="Times New Roman" panose="02020603050405020304" pitchFamily="18" charset="0"/>
              </a:rPr>
            </a:b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a:latin typeface="Calibri" panose="020F0502020204030204" pitchFamily="34" charset="0"/>
                <a:ea typeface="Calibri" panose="020F0502020204030204" pitchFamily="34" charset="0"/>
                <a:cs typeface="Times New Roman" panose="02020603050405020304" pitchFamily="18" charset="0"/>
              </a:rPr>
              <a:t/>
            </a:r>
            <a:br>
              <a:rPr lang="en-US" sz="2400" dirty="0">
                <a:latin typeface="Calibri" panose="020F0502020204030204" pitchFamily="34" charset="0"/>
                <a:ea typeface="Calibri" panose="020F0502020204030204" pitchFamily="34" charset="0"/>
                <a:cs typeface="Times New Roman" panose="02020603050405020304" pitchFamily="18" charset="0"/>
              </a:rPr>
            </a:br>
            <a:endParaRPr lang="en-US" sz="2400" dirty="0"/>
          </a:p>
        </p:txBody>
      </p:sp>
    </p:spTree>
    <p:extLst>
      <p:ext uri="{BB962C8B-B14F-4D97-AF65-F5344CB8AC3E}">
        <p14:creationId xmlns:p14="http://schemas.microsoft.com/office/powerpoint/2010/main" val="2934676336"/>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1083" y="189571"/>
            <a:ext cx="8709102" cy="6478858"/>
          </a:xfrm>
        </p:spPr>
        <p:txBody>
          <a:bodyPr>
            <a:normAutofit/>
          </a:bodyPr>
          <a:lstStyle/>
          <a:p>
            <a:pPr marL="0" indent="0">
              <a:buNone/>
            </a:pPr>
            <a:r>
              <a:rPr lang="en-US" sz="4400" dirty="0" smtClean="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2</a:t>
            </a:r>
            <a:r>
              <a:rPr lang="en-US" sz="44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400" b="1" u="sng"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BAPTISM: </a:t>
            </a:r>
            <a:endParaRPr lang="en-US" sz="4400" b="1" u="sng" dirty="0" smtClean="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r>
              <a:rPr lang="en-US" sz="4400" dirty="0">
                <a:solidFill>
                  <a:prstClr val="black"/>
                </a:solidFill>
                <a:latin typeface="Calibri" panose="020F0502020204030204" pitchFamily="34" charset="0"/>
                <a:ea typeface="Calibri" panose="020F0502020204030204" pitchFamily="34" charset="0"/>
                <a:cs typeface="Times New Roman" panose="02020603050405020304" pitchFamily="18" charset="0"/>
              </a:rPr>
              <a:t/>
            </a:r>
            <a:br>
              <a:rPr lang="en-US" sz="4400" dirty="0">
                <a:solidFill>
                  <a:prstClr val="black"/>
                </a:solidFill>
                <a:latin typeface="Calibri" panose="020F0502020204030204" pitchFamily="34" charset="0"/>
                <a:ea typeface="Calibri" panose="020F0502020204030204" pitchFamily="34" charset="0"/>
                <a:cs typeface="Times New Roman" panose="02020603050405020304" pitchFamily="18" charset="0"/>
              </a:rPr>
            </a:br>
            <a:r>
              <a:rPr lang="en-US" sz="4400"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en-US" sz="4400" dirty="0" smtClean="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a:t>
            </a:r>
            <a:r>
              <a:rPr lang="en-US" sz="44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so that being justified by his grace                                         </a:t>
            </a:r>
            <a:br>
              <a:rPr lang="en-US" sz="44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br>
            <a:r>
              <a:rPr lang="en-US" sz="44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400" dirty="0" smtClean="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400" b="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(Rom 3:24;</a:t>
            </a:r>
            <a:r>
              <a:rPr lang="en-US" sz="44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400" b="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5:1</a:t>
            </a:r>
            <a:r>
              <a:rPr lang="en-US" sz="4400" b="1" dirty="0" smtClean="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a:t>
            </a:r>
          </a:p>
          <a:p>
            <a:pPr marL="0" indent="0">
              <a:buNone/>
            </a:pPr>
            <a:r>
              <a:rPr lang="en-US" sz="4400" dirty="0">
                <a:solidFill>
                  <a:prstClr val="black"/>
                </a:solidFill>
                <a:latin typeface="Calibri" panose="020F0502020204030204" pitchFamily="34" charset="0"/>
                <a:ea typeface="Calibri" panose="020F0502020204030204" pitchFamily="34" charset="0"/>
                <a:cs typeface="Times New Roman" panose="02020603050405020304" pitchFamily="18" charset="0"/>
              </a:rPr>
              <a:t/>
            </a:r>
            <a:br>
              <a:rPr lang="en-US" sz="4400" dirty="0">
                <a:solidFill>
                  <a:prstClr val="black"/>
                </a:solidFill>
                <a:latin typeface="Calibri" panose="020F0502020204030204" pitchFamily="34" charset="0"/>
                <a:ea typeface="Calibri" panose="020F0502020204030204" pitchFamily="34" charset="0"/>
                <a:cs typeface="Times New Roman" panose="02020603050405020304" pitchFamily="18" charset="0"/>
              </a:rPr>
            </a:br>
            <a:r>
              <a:rPr lang="en-US" sz="440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en-US" sz="44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400" u="sng"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we </a:t>
            </a:r>
            <a:r>
              <a:rPr lang="en-US" sz="44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might become heirs according to the hope of eternal life </a:t>
            </a:r>
            <a:br>
              <a:rPr lang="en-US" sz="44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br>
            <a:r>
              <a:rPr lang="en-US" sz="44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endParaRPr lang="en-US" sz="4400" dirty="0" smtClean="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r>
              <a:rPr lang="en-US" sz="4400" dirty="0" smtClean="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400" b="1" dirty="0" smtClean="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a:t>
            </a:r>
            <a:r>
              <a:rPr lang="en-US" sz="4400" b="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Mt 25:46;   Rom 8:17-24) </a:t>
            </a:r>
            <a:endParaRPr lang="en-US" sz="4400" dirty="0"/>
          </a:p>
        </p:txBody>
      </p:sp>
    </p:spTree>
    <p:extLst>
      <p:ext uri="{BB962C8B-B14F-4D97-AF65-F5344CB8AC3E}">
        <p14:creationId xmlns:p14="http://schemas.microsoft.com/office/powerpoint/2010/main" val="420274997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419" y="0"/>
            <a:ext cx="8887521" cy="6735337"/>
          </a:xfrm>
        </p:spPr>
        <p:txBody>
          <a:bodyPr>
            <a:normAutofit/>
          </a:bodyPr>
          <a:lstStyle/>
          <a:p>
            <a:pPr marL="0" marR="0">
              <a:lnSpc>
                <a:spcPct val="107000"/>
              </a:lnSpc>
              <a:spcBef>
                <a:spcPts val="0"/>
              </a:spcBef>
              <a:spcAft>
                <a:spcPts val="0"/>
              </a:spcAft>
            </a:pPr>
            <a:r>
              <a:rPr lang="en-US" sz="2600" b="1" u="sng" dirty="0">
                <a:latin typeface="Times New Roman" panose="02020603050405020304" pitchFamily="18" charset="0"/>
                <a:ea typeface="Times New Roman" panose="02020603050405020304" pitchFamily="18" charset="0"/>
                <a:cs typeface="Times New Roman" panose="02020603050405020304" pitchFamily="18" charset="0"/>
              </a:rPr>
              <a:t>Luther’s Small Catechism:</a:t>
            </a:r>
            <a:r>
              <a:rPr lang="en-US" sz="26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600" dirty="0" smtClean="0">
                <a:latin typeface="Times New Roman" panose="02020603050405020304" pitchFamily="18" charset="0"/>
                <a:ea typeface="Times New Roman" panose="02020603050405020304" pitchFamily="18" charset="0"/>
                <a:cs typeface="Times New Roman" panose="02020603050405020304" pitchFamily="18" charset="0"/>
              </a:rPr>
              <a:t/>
            </a:r>
            <a:br>
              <a:rPr lang="en-US" sz="2600" dirty="0" smtClean="0">
                <a:latin typeface="Times New Roman" panose="02020603050405020304" pitchFamily="18" charset="0"/>
                <a:ea typeface="Times New Roman" panose="02020603050405020304" pitchFamily="18" charset="0"/>
                <a:cs typeface="Times New Roman" panose="02020603050405020304" pitchFamily="18" charset="0"/>
              </a:rPr>
            </a:br>
            <a:r>
              <a:rPr lang="en-US" sz="26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6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26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600" b="1" dirty="0">
                <a:latin typeface="Times New Roman" panose="02020603050405020304" pitchFamily="18" charset="0"/>
                <a:ea typeface="Calibri" panose="020F0502020204030204" pitchFamily="34" charset="0"/>
                <a:cs typeface="Times New Roman" panose="02020603050405020304" pitchFamily="18" charset="0"/>
              </a:rPr>
              <a:t>The Power of Baptism – </a:t>
            </a:r>
            <a:r>
              <a:rPr lang="en-US" sz="2600" dirty="0">
                <a:latin typeface="Times New Roman" panose="02020603050405020304" pitchFamily="18" charset="0"/>
                <a:ea typeface="Calibri" panose="020F0502020204030204" pitchFamily="34" charset="0"/>
                <a:cs typeface="Times New Roman" panose="02020603050405020304" pitchFamily="18" charset="0"/>
              </a:rPr>
              <a:t>Third Part:</a:t>
            </a:r>
            <a:r>
              <a:rPr lang="en-US" sz="2600" dirty="0">
                <a:latin typeface="Calibri" panose="020F0502020204030204" pitchFamily="34" charset="0"/>
                <a:ea typeface="Calibri" panose="020F0502020204030204" pitchFamily="34" charset="0"/>
                <a:cs typeface="Times New Roman" panose="02020603050405020304" pitchFamily="18" charset="0"/>
              </a:rPr>
              <a:t/>
            </a:r>
            <a:br>
              <a:rPr lang="en-US" sz="2600" dirty="0">
                <a:latin typeface="Calibri" panose="020F0502020204030204" pitchFamily="34" charset="0"/>
                <a:ea typeface="Calibri" panose="020F0502020204030204" pitchFamily="34" charset="0"/>
                <a:cs typeface="Times New Roman" panose="02020603050405020304" pitchFamily="18" charset="0"/>
              </a:rPr>
            </a:br>
            <a:r>
              <a:rPr lang="en-US" sz="2600" i="1" dirty="0">
                <a:latin typeface="Times New Roman" panose="02020603050405020304" pitchFamily="18" charset="0"/>
                <a:ea typeface="Calibri" panose="020F0502020204030204" pitchFamily="34" charset="0"/>
                <a:cs typeface="Times New Roman" panose="02020603050405020304" pitchFamily="18" charset="0"/>
              </a:rPr>
              <a:t>                  How can water do such great things?</a:t>
            </a:r>
            <a:r>
              <a:rPr lang="en-US" sz="2600" dirty="0">
                <a:latin typeface="Calibri" panose="020F0502020204030204" pitchFamily="34" charset="0"/>
                <a:ea typeface="Calibri" panose="020F0502020204030204" pitchFamily="34" charset="0"/>
                <a:cs typeface="Times New Roman" panose="02020603050405020304" pitchFamily="18" charset="0"/>
              </a:rPr>
              <a:t/>
            </a:r>
            <a:br>
              <a:rPr lang="en-US" sz="2600" dirty="0">
                <a:latin typeface="Calibri" panose="020F0502020204030204" pitchFamily="34" charset="0"/>
                <a:ea typeface="Calibri" panose="020F0502020204030204" pitchFamily="34" charset="0"/>
                <a:cs typeface="Times New Roman" panose="02020603050405020304" pitchFamily="18" charset="0"/>
              </a:rPr>
            </a:br>
            <a:r>
              <a:rPr lang="en-US" sz="2600" dirty="0">
                <a:latin typeface="Times New Roman" panose="02020603050405020304" pitchFamily="18" charset="0"/>
                <a:ea typeface="Calibri" panose="020F0502020204030204" pitchFamily="34" charset="0"/>
                <a:cs typeface="Times New Roman" panose="02020603050405020304" pitchFamily="18" charset="0"/>
              </a:rPr>
              <a:t>Certainly not just water, but the word of God in and with the water does these </a:t>
            </a:r>
            <a:r>
              <a:rPr lang="en-US" sz="2600" dirty="0" smtClean="0">
                <a:latin typeface="Times New Roman" panose="02020603050405020304" pitchFamily="18" charset="0"/>
                <a:ea typeface="Calibri" panose="020F0502020204030204" pitchFamily="34" charset="0"/>
                <a:cs typeface="Times New Roman" panose="02020603050405020304" pitchFamily="18" charset="0"/>
              </a:rPr>
              <a:t>things,</a:t>
            </a:r>
            <a:r>
              <a:rPr lang="en-US" sz="2600" dirty="0" smtClean="0">
                <a:latin typeface="Calibri" panose="020F0502020204030204" pitchFamily="34" charset="0"/>
                <a:ea typeface="Calibri" panose="020F0502020204030204" pitchFamily="34" charset="0"/>
                <a:cs typeface="Times New Roman" panose="02020603050405020304" pitchFamily="18" charset="0"/>
              </a:rPr>
              <a:t> </a:t>
            </a:r>
            <a:r>
              <a:rPr lang="en-US" sz="2600" dirty="0" smtClean="0">
                <a:latin typeface="Times New Roman" panose="02020603050405020304" pitchFamily="18" charset="0"/>
                <a:ea typeface="Calibri" panose="020F0502020204030204" pitchFamily="34" charset="0"/>
                <a:cs typeface="Times New Roman" panose="02020603050405020304" pitchFamily="18" charset="0"/>
              </a:rPr>
              <a:t>along </a:t>
            </a:r>
            <a:r>
              <a:rPr lang="en-US" sz="2600" dirty="0">
                <a:latin typeface="Times New Roman" panose="02020603050405020304" pitchFamily="18" charset="0"/>
                <a:ea typeface="Calibri" panose="020F0502020204030204" pitchFamily="34" charset="0"/>
                <a:cs typeface="Times New Roman" panose="02020603050405020304" pitchFamily="18" charset="0"/>
              </a:rPr>
              <a:t>with the faith which trusts this word of God in the water. For without </a:t>
            </a:r>
            <a:r>
              <a:rPr lang="en-US" sz="2600" dirty="0" smtClean="0">
                <a:latin typeface="Times New Roman" panose="02020603050405020304" pitchFamily="18" charset="0"/>
                <a:ea typeface="Calibri" panose="020F0502020204030204" pitchFamily="34" charset="0"/>
                <a:cs typeface="Times New Roman" panose="02020603050405020304" pitchFamily="18" charset="0"/>
              </a:rPr>
              <a:t>God's</a:t>
            </a:r>
            <a:r>
              <a:rPr lang="en-US" sz="2600" dirty="0" smtClean="0">
                <a:latin typeface="Calibri" panose="020F0502020204030204" pitchFamily="34" charset="0"/>
                <a:ea typeface="Calibri" panose="020F0502020204030204" pitchFamily="34" charset="0"/>
                <a:cs typeface="Times New Roman" panose="02020603050405020304" pitchFamily="18" charset="0"/>
              </a:rPr>
              <a:t> </a:t>
            </a:r>
            <a:r>
              <a:rPr lang="en-US" sz="2600" dirty="0" smtClean="0">
                <a:latin typeface="Times New Roman" panose="02020603050405020304" pitchFamily="18" charset="0"/>
                <a:ea typeface="Calibri" panose="020F0502020204030204" pitchFamily="34" charset="0"/>
                <a:cs typeface="Times New Roman" panose="02020603050405020304" pitchFamily="18" charset="0"/>
              </a:rPr>
              <a:t>word </a:t>
            </a:r>
            <a:r>
              <a:rPr lang="en-US" sz="2600" dirty="0">
                <a:latin typeface="Times New Roman" panose="02020603050405020304" pitchFamily="18" charset="0"/>
                <a:ea typeface="Calibri" panose="020F0502020204030204" pitchFamily="34" charset="0"/>
                <a:cs typeface="Times New Roman" panose="02020603050405020304" pitchFamily="18" charset="0"/>
              </a:rPr>
              <a:t>the water is plain water and no Baptism. But with the word of God it is </a:t>
            </a:r>
            <a:r>
              <a:rPr lang="en-US" sz="2600" dirty="0" smtClean="0">
                <a:latin typeface="Times New Roman" panose="02020603050405020304" pitchFamily="18" charset="0"/>
                <a:ea typeface="Calibri" panose="020F0502020204030204" pitchFamily="34" charset="0"/>
                <a:cs typeface="Times New Roman" panose="02020603050405020304" pitchFamily="18" charset="0"/>
              </a:rPr>
              <a:t>a</a:t>
            </a:r>
            <a:r>
              <a:rPr lang="en-US" sz="2600" dirty="0" smtClean="0">
                <a:latin typeface="Calibri" panose="020F0502020204030204" pitchFamily="34" charset="0"/>
                <a:ea typeface="Calibri" panose="020F0502020204030204" pitchFamily="34" charset="0"/>
                <a:cs typeface="Times New Roman" panose="02020603050405020304" pitchFamily="18" charset="0"/>
              </a:rPr>
              <a:t> </a:t>
            </a:r>
            <a:r>
              <a:rPr lang="en-US" sz="2600" dirty="0" smtClean="0">
                <a:latin typeface="Times New Roman" panose="02020603050405020304" pitchFamily="18" charset="0"/>
                <a:ea typeface="Calibri" panose="020F0502020204030204" pitchFamily="34" charset="0"/>
                <a:cs typeface="Times New Roman" panose="02020603050405020304" pitchFamily="18" charset="0"/>
              </a:rPr>
              <a:t>Baptism</a:t>
            </a:r>
            <a:r>
              <a:rPr lang="en-US" sz="2600" dirty="0">
                <a:latin typeface="Times New Roman" panose="02020603050405020304" pitchFamily="18" charset="0"/>
                <a:ea typeface="Calibri" panose="020F0502020204030204" pitchFamily="34" charset="0"/>
                <a:cs typeface="Times New Roman" panose="02020603050405020304" pitchFamily="18" charset="0"/>
              </a:rPr>
              <a:t>, that is, a life-giving water, rich in grace, and a washing of the new birth </a:t>
            </a:r>
            <a:r>
              <a:rPr lang="en-US" sz="2600" dirty="0" smtClean="0">
                <a:latin typeface="Times New Roman" panose="02020603050405020304" pitchFamily="18" charset="0"/>
                <a:ea typeface="Calibri" panose="020F0502020204030204" pitchFamily="34" charset="0"/>
                <a:cs typeface="Times New Roman" panose="02020603050405020304" pitchFamily="18" charset="0"/>
              </a:rPr>
              <a:t>in</a:t>
            </a:r>
            <a:r>
              <a:rPr lang="en-US" sz="2600" dirty="0" smtClean="0">
                <a:latin typeface="Calibri" panose="020F0502020204030204" pitchFamily="34" charset="0"/>
                <a:ea typeface="Calibri" panose="020F0502020204030204" pitchFamily="34" charset="0"/>
                <a:cs typeface="Times New Roman" panose="02020603050405020304" pitchFamily="18" charset="0"/>
              </a:rPr>
              <a:t> </a:t>
            </a:r>
            <a:r>
              <a:rPr lang="en-US" sz="2600" dirty="0" smtClean="0">
                <a:latin typeface="Times New Roman" panose="02020603050405020304" pitchFamily="18" charset="0"/>
                <a:ea typeface="Calibri" panose="020F0502020204030204" pitchFamily="34" charset="0"/>
                <a:cs typeface="Times New Roman" panose="02020603050405020304" pitchFamily="18" charset="0"/>
              </a:rPr>
              <a:t>the </a:t>
            </a:r>
            <a:r>
              <a:rPr lang="en-US" sz="2600" dirty="0">
                <a:latin typeface="Times New Roman" panose="02020603050405020304" pitchFamily="18" charset="0"/>
                <a:ea typeface="Calibri" panose="020F0502020204030204" pitchFamily="34" charset="0"/>
                <a:cs typeface="Times New Roman" panose="02020603050405020304" pitchFamily="18" charset="0"/>
              </a:rPr>
              <a:t>Holy Spirit, as St. Paul says in Titus chapter three:</a:t>
            </a:r>
            <a:r>
              <a:rPr lang="en-US" sz="2600" dirty="0">
                <a:latin typeface="Calibri" panose="020F0502020204030204" pitchFamily="34" charset="0"/>
                <a:ea typeface="Calibri" panose="020F0502020204030204" pitchFamily="34" charset="0"/>
                <a:cs typeface="Times New Roman" panose="02020603050405020304" pitchFamily="18" charset="0"/>
              </a:rPr>
              <a:t/>
            </a:r>
            <a:br>
              <a:rPr lang="en-US" sz="2600" dirty="0">
                <a:latin typeface="Calibri" panose="020F0502020204030204" pitchFamily="34" charset="0"/>
                <a:ea typeface="Calibri" panose="020F0502020204030204" pitchFamily="34" charset="0"/>
                <a:cs typeface="Times New Roman" panose="02020603050405020304" pitchFamily="18" charset="0"/>
              </a:rPr>
            </a:br>
            <a:r>
              <a:rPr lang="en-US" sz="2600" dirty="0">
                <a:latin typeface="Times New Roman" panose="02020603050405020304" pitchFamily="18" charset="0"/>
                <a:ea typeface="Calibri" panose="020F0502020204030204" pitchFamily="34" charset="0"/>
                <a:cs typeface="Times New Roman" panose="02020603050405020304" pitchFamily="18" charset="0"/>
              </a:rPr>
              <a:t>"He saved us through the washing of rebirth and renewal by the Holy Spirit, </a:t>
            </a:r>
            <a:r>
              <a:rPr lang="en-US" sz="2600" dirty="0" smtClean="0">
                <a:latin typeface="Times New Roman" panose="02020603050405020304" pitchFamily="18" charset="0"/>
                <a:ea typeface="Calibri" panose="020F0502020204030204" pitchFamily="34" charset="0"/>
                <a:cs typeface="Times New Roman" panose="02020603050405020304" pitchFamily="18" charset="0"/>
              </a:rPr>
              <a:t>whom</a:t>
            </a:r>
            <a:r>
              <a:rPr lang="en-US" sz="2600" dirty="0" smtClean="0">
                <a:latin typeface="Calibri" panose="020F0502020204030204" pitchFamily="34" charset="0"/>
                <a:ea typeface="Calibri" panose="020F0502020204030204" pitchFamily="34" charset="0"/>
                <a:cs typeface="Times New Roman" panose="02020603050405020304" pitchFamily="18" charset="0"/>
              </a:rPr>
              <a:t> </a:t>
            </a:r>
            <a:r>
              <a:rPr lang="en-US" sz="2600" dirty="0" smtClean="0">
                <a:latin typeface="Times New Roman" panose="02020603050405020304" pitchFamily="18" charset="0"/>
                <a:ea typeface="Calibri" panose="020F0502020204030204" pitchFamily="34" charset="0"/>
                <a:cs typeface="Times New Roman" panose="02020603050405020304" pitchFamily="18" charset="0"/>
              </a:rPr>
              <a:t>He </a:t>
            </a:r>
            <a:r>
              <a:rPr lang="en-US" sz="2600" dirty="0">
                <a:latin typeface="Times New Roman" panose="02020603050405020304" pitchFamily="18" charset="0"/>
                <a:ea typeface="Calibri" panose="020F0502020204030204" pitchFamily="34" charset="0"/>
                <a:cs typeface="Times New Roman" panose="02020603050405020304" pitchFamily="18" charset="0"/>
              </a:rPr>
              <a:t>poured out on us generously through Jesus Christ our Savior, so that, </a:t>
            </a:r>
            <a:r>
              <a:rPr lang="en-US" sz="2600" dirty="0" smtClean="0">
                <a:latin typeface="Times New Roman" panose="02020603050405020304" pitchFamily="18" charset="0"/>
                <a:ea typeface="Calibri" panose="020F0502020204030204" pitchFamily="34" charset="0"/>
                <a:cs typeface="Times New Roman" panose="02020603050405020304" pitchFamily="18" charset="0"/>
              </a:rPr>
              <a:t>having</a:t>
            </a:r>
            <a:r>
              <a:rPr lang="en-US" sz="2600" dirty="0" smtClean="0">
                <a:latin typeface="Calibri" panose="020F0502020204030204" pitchFamily="34" charset="0"/>
                <a:ea typeface="Calibri" panose="020F0502020204030204" pitchFamily="34" charset="0"/>
                <a:cs typeface="Times New Roman" panose="02020603050405020304" pitchFamily="18" charset="0"/>
              </a:rPr>
              <a:t> </a:t>
            </a:r>
            <a:r>
              <a:rPr lang="en-US" sz="2600" dirty="0" smtClean="0">
                <a:latin typeface="Times New Roman" panose="02020603050405020304" pitchFamily="18" charset="0"/>
                <a:ea typeface="Calibri" panose="020F0502020204030204" pitchFamily="34" charset="0"/>
                <a:cs typeface="Times New Roman" panose="02020603050405020304" pitchFamily="18" charset="0"/>
              </a:rPr>
              <a:t>been </a:t>
            </a:r>
            <a:r>
              <a:rPr lang="en-US" sz="2600" dirty="0">
                <a:latin typeface="Times New Roman" panose="02020603050405020304" pitchFamily="18" charset="0"/>
                <a:ea typeface="Calibri" panose="020F0502020204030204" pitchFamily="34" charset="0"/>
                <a:cs typeface="Times New Roman" panose="02020603050405020304" pitchFamily="18" charset="0"/>
              </a:rPr>
              <a:t>justified by His grace, we might become heirs having the hope of eternal </a:t>
            </a:r>
            <a:r>
              <a:rPr lang="en-US" sz="2600" dirty="0" smtClean="0">
                <a:latin typeface="Times New Roman" panose="02020603050405020304" pitchFamily="18" charset="0"/>
                <a:ea typeface="Calibri" panose="020F0502020204030204" pitchFamily="34" charset="0"/>
                <a:cs typeface="Times New Roman" panose="02020603050405020304" pitchFamily="18" charset="0"/>
              </a:rPr>
              <a:t>life.</a:t>
            </a:r>
            <a:r>
              <a:rPr lang="en-US" sz="2600" dirty="0" smtClean="0">
                <a:latin typeface="Calibri" panose="020F0502020204030204" pitchFamily="34" charset="0"/>
                <a:ea typeface="Calibri" panose="020F0502020204030204" pitchFamily="34" charset="0"/>
                <a:cs typeface="Times New Roman" panose="02020603050405020304" pitchFamily="18" charset="0"/>
              </a:rPr>
              <a:t> </a:t>
            </a:r>
            <a:r>
              <a:rPr lang="en-US" sz="2600" dirty="0" smtClean="0">
                <a:latin typeface="Times New Roman" panose="02020603050405020304" pitchFamily="18" charset="0"/>
                <a:ea typeface="Calibri" panose="020F0502020204030204" pitchFamily="34" charset="0"/>
                <a:cs typeface="Times New Roman" panose="02020603050405020304" pitchFamily="18" charset="0"/>
              </a:rPr>
              <a:t>This </a:t>
            </a:r>
            <a:r>
              <a:rPr lang="en-US" sz="2600" dirty="0">
                <a:latin typeface="Times New Roman" panose="02020603050405020304" pitchFamily="18" charset="0"/>
                <a:ea typeface="Calibri" panose="020F0502020204030204" pitchFamily="34" charset="0"/>
                <a:cs typeface="Times New Roman" panose="02020603050405020304" pitchFamily="18" charset="0"/>
              </a:rPr>
              <a:t>is a trustworthy saying." [Titus 3:5-8]</a:t>
            </a:r>
            <a:endParaRPr lang="en-US" sz="2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85035196"/>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663" y="0"/>
            <a:ext cx="8909825" cy="6757639"/>
          </a:xfrm>
        </p:spPr>
        <p:txBody>
          <a:bodyPr>
            <a:normAutofit fontScale="90000"/>
          </a:bodyPr>
          <a:lstStyle/>
          <a:p>
            <a:pPr marL="0" marR="0" algn="ctr">
              <a:lnSpc>
                <a:spcPct val="107000"/>
              </a:lnSpc>
              <a:spcBef>
                <a:spcPts val="0"/>
              </a:spcBef>
              <a:spcAft>
                <a:spcPts val="0"/>
              </a:spcAft>
            </a:pPr>
            <a:r>
              <a:rPr lang="en-US" sz="3200" b="1" dirty="0" smtClean="0">
                <a:latin typeface="Times New Roman" panose="02020603050405020304" pitchFamily="18" charset="0"/>
                <a:ea typeface="Times New Roman" panose="02020603050405020304" pitchFamily="18" charset="0"/>
                <a:cs typeface="Times New Roman" panose="02020603050405020304" pitchFamily="18" charset="0"/>
              </a:rPr>
              <a:t/>
            </a:r>
            <a:br>
              <a:rPr lang="en-US" sz="3200" b="1" dirty="0" smtClean="0">
                <a:latin typeface="Times New Roman" panose="02020603050405020304" pitchFamily="18" charset="0"/>
                <a:ea typeface="Times New Roman" panose="02020603050405020304" pitchFamily="18" charset="0"/>
                <a:cs typeface="Times New Roman" panose="02020603050405020304" pitchFamily="18" charset="0"/>
              </a:rPr>
            </a:br>
            <a:r>
              <a:rPr lang="en-US" sz="3200" b="1" dirty="0" smtClean="0">
                <a:latin typeface="Times New Roman" panose="02020603050405020304" pitchFamily="18" charset="0"/>
                <a:ea typeface="Times New Roman" panose="02020603050405020304" pitchFamily="18" charset="0"/>
                <a:cs typeface="Times New Roman" panose="02020603050405020304" pitchFamily="18" charset="0"/>
              </a:rPr>
              <a:t/>
            </a:r>
            <a:br>
              <a:rPr lang="en-US" sz="3200" b="1" dirty="0" smtClean="0">
                <a:latin typeface="Times New Roman" panose="02020603050405020304" pitchFamily="18" charset="0"/>
                <a:ea typeface="Times New Roman" panose="02020603050405020304" pitchFamily="18" charset="0"/>
                <a:cs typeface="Times New Roman" panose="02020603050405020304" pitchFamily="18" charset="0"/>
              </a:rPr>
            </a:br>
            <a:r>
              <a:rPr lang="en-US" sz="3600" b="1" dirty="0">
                <a:latin typeface="Times New Roman" panose="02020603050405020304" pitchFamily="18" charset="0"/>
                <a:ea typeface="Times New Roman" panose="02020603050405020304" pitchFamily="18" charset="0"/>
                <a:cs typeface="Times New Roman" panose="02020603050405020304" pitchFamily="18" charset="0"/>
              </a:rPr>
              <a:t/>
            </a:r>
            <a:br>
              <a:rPr lang="en-US" sz="3600" b="1" dirty="0">
                <a:latin typeface="Times New Roman" panose="02020603050405020304" pitchFamily="18" charset="0"/>
                <a:ea typeface="Times New Roman" panose="02020603050405020304" pitchFamily="18" charset="0"/>
                <a:cs typeface="Times New Roman" panose="02020603050405020304" pitchFamily="18" charset="0"/>
              </a:rPr>
            </a:br>
            <a:r>
              <a:rPr lang="en-US" sz="3600" b="1" dirty="0" smtClean="0">
                <a:latin typeface="Times New Roman" panose="02020603050405020304" pitchFamily="18" charset="0"/>
                <a:ea typeface="Times New Roman" panose="02020603050405020304" pitchFamily="18" charset="0"/>
                <a:cs typeface="Times New Roman" panose="02020603050405020304" pitchFamily="18" charset="0"/>
              </a:rPr>
              <a:t/>
            </a:r>
            <a:br>
              <a:rPr lang="en-US" sz="3600" b="1" dirty="0" smtClean="0">
                <a:latin typeface="Times New Roman" panose="02020603050405020304" pitchFamily="18" charset="0"/>
                <a:ea typeface="Times New Roman" panose="02020603050405020304" pitchFamily="18" charset="0"/>
                <a:cs typeface="Times New Roman" panose="02020603050405020304" pitchFamily="18" charset="0"/>
              </a:rPr>
            </a:br>
            <a:r>
              <a:rPr lang="en-US" sz="3600" b="1" dirty="0" smtClean="0">
                <a:latin typeface="Times New Roman" panose="02020603050405020304" pitchFamily="18" charset="0"/>
                <a:ea typeface="Times New Roman" panose="02020603050405020304" pitchFamily="18" charset="0"/>
                <a:cs typeface="Times New Roman" panose="02020603050405020304" pitchFamily="18" charset="0"/>
              </a:rPr>
              <a:t/>
            </a:r>
            <a:br>
              <a:rPr lang="en-US" sz="3600" b="1" dirty="0" smtClean="0">
                <a:latin typeface="Times New Roman" panose="02020603050405020304" pitchFamily="18" charset="0"/>
                <a:ea typeface="Times New Roman" panose="02020603050405020304" pitchFamily="18" charset="0"/>
                <a:cs typeface="Times New Roman" panose="02020603050405020304" pitchFamily="18" charset="0"/>
              </a:rPr>
            </a:br>
            <a:r>
              <a:rPr lang="en-US" sz="3600" b="1" dirty="0" smtClean="0">
                <a:latin typeface="Times New Roman" panose="02020603050405020304" pitchFamily="18" charset="0"/>
                <a:ea typeface="Times New Roman" panose="02020603050405020304" pitchFamily="18" charset="0"/>
                <a:cs typeface="Times New Roman" panose="02020603050405020304" pitchFamily="18" charset="0"/>
              </a:rPr>
              <a:t/>
            </a:r>
            <a:br>
              <a:rPr lang="en-US" sz="3600" b="1" dirty="0" smtClean="0">
                <a:latin typeface="Times New Roman" panose="02020603050405020304" pitchFamily="18" charset="0"/>
                <a:ea typeface="Times New Roman" panose="02020603050405020304" pitchFamily="18" charset="0"/>
                <a:cs typeface="Times New Roman" panose="02020603050405020304" pitchFamily="18" charset="0"/>
              </a:rPr>
            </a:br>
            <a:r>
              <a:rPr lang="en-US" sz="3100" b="1" dirty="0">
                <a:latin typeface="Times New Roman" panose="02020603050405020304" pitchFamily="18" charset="0"/>
                <a:ea typeface="Times New Roman" panose="02020603050405020304" pitchFamily="18" charset="0"/>
                <a:cs typeface="Times New Roman" panose="02020603050405020304" pitchFamily="18" charset="0"/>
              </a:rPr>
              <a:t/>
            </a:r>
            <a:br>
              <a:rPr lang="en-US" sz="3100" b="1" dirty="0">
                <a:latin typeface="Times New Roman" panose="02020603050405020304" pitchFamily="18" charset="0"/>
                <a:ea typeface="Times New Roman" panose="02020603050405020304" pitchFamily="18" charset="0"/>
                <a:cs typeface="Times New Roman" panose="02020603050405020304" pitchFamily="18" charset="0"/>
              </a:rPr>
            </a:br>
            <a:r>
              <a:rPr lang="en-US" sz="3100" b="1" u="sng" dirty="0" smtClean="0">
                <a:latin typeface="Times New Roman" panose="02020603050405020304" pitchFamily="18" charset="0"/>
                <a:ea typeface="Times New Roman" panose="02020603050405020304" pitchFamily="18" charset="0"/>
                <a:cs typeface="Times New Roman" panose="02020603050405020304" pitchFamily="18" charset="0"/>
              </a:rPr>
              <a:t>C</a:t>
            </a:r>
            <a:r>
              <a:rPr lang="en-US" sz="3100" b="1" u="sng" dirty="0">
                <a:latin typeface="Times New Roman" panose="02020603050405020304" pitchFamily="18" charset="0"/>
                <a:ea typeface="Times New Roman" panose="02020603050405020304" pitchFamily="18" charset="0"/>
                <a:cs typeface="Times New Roman" panose="02020603050405020304" pitchFamily="18" charset="0"/>
              </a:rPr>
              <a:t>. LIFE APPLICATION</a:t>
            </a:r>
            <a:r>
              <a:rPr lang="en-US" sz="3100" dirty="0">
                <a:latin typeface="Calibri" panose="020F0502020204030204" pitchFamily="34" charset="0"/>
                <a:ea typeface="Calibri" panose="020F0502020204030204" pitchFamily="34" charset="0"/>
                <a:cs typeface="Times New Roman" panose="02020603050405020304" pitchFamily="18" charset="0"/>
              </a:rPr>
              <a:t/>
            </a:r>
            <a:br>
              <a:rPr lang="en-US" sz="3100" dirty="0">
                <a:latin typeface="Calibri" panose="020F0502020204030204" pitchFamily="34" charset="0"/>
                <a:ea typeface="Calibri" panose="020F0502020204030204" pitchFamily="34" charset="0"/>
                <a:cs typeface="Times New Roman" panose="02020603050405020304" pitchFamily="18" charset="0"/>
              </a:rPr>
            </a:br>
            <a:r>
              <a:rPr lang="en-US" sz="3100" dirty="0">
                <a:latin typeface="Calibri" panose="020F0502020204030204" pitchFamily="34" charset="0"/>
                <a:ea typeface="Calibri" panose="020F0502020204030204" pitchFamily="34" charset="0"/>
                <a:cs typeface="Times New Roman" panose="02020603050405020304" pitchFamily="18" charset="0"/>
              </a:rPr>
              <a:t/>
            </a:r>
            <a:br>
              <a:rPr lang="en-US" sz="3100" dirty="0">
                <a:latin typeface="Calibri" panose="020F0502020204030204" pitchFamily="34" charset="0"/>
                <a:ea typeface="Calibri" panose="020F0502020204030204" pitchFamily="34" charset="0"/>
                <a:cs typeface="Times New Roman" panose="02020603050405020304" pitchFamily="18" charset="0"/>
              </a:rPr>
            </a:br>
            <a:r>
              <a:rPr lang="en-US" sz="3100" dirty="0">
                <a:latin typeface="Times New Roman" panose="02020603050405020304" pitchFamily="18" charset="0"/>
                <a:ea typeface="Calibri" panose="020F0502020204030204" pitchFamily="34" charset="0"/>
                <a:cs typeface="Times New Roman" panose="02020603050405020304" pitchFamily="18" charset="0"/>
              </a:rPr>
              <a:t>1</a:t>
            </a:r>
            <a:r>
              <a:rPr lang="en-US" sz="31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3100" dirty="0">
                <a:latin typeface="Times New Roman" panose="02020603050405020304" pitchFamily="18" charset="0"/>
                <a:ea typeface="Times New Roman" panose="02020603050405020304" pitchFamily="18" charset="0"/>
                <a:cs typeface="Times New Roman" panose="02020603050405020304" pitchFamily="18" charset="0"/>
              </a:rPr>
              <a:t>Who is for us the goodness and loving kindness </a:t>
            </a:r>
            <a:r>
              <a:rPr lang="en-US" sz="3100" dirty="0" smtClean="0">
                <a:latin typeface="Times New Roman" panose="02020603050405020304" pitchFamily="18" charset="0"/>
                <a:ea typeface="Times New Roman" panose="02020603050405020304" pitchFamily="18" charset="0"/>
                <a:cs typeface="Times New Roman" panose="02020603050405020304" pitchFamily="18" charset="0"/>
              </a:rPr>
              <a:t/>
            </a:r>
            <a:br>
              <a:rPr lang="en-US" sz="3100" dirty="0" smtClean="0">
                <a:latin typeface="Times New Roman" panose="02020603050405020304" pitchFamily="18" charset="0"/>
                <a:ea typeface="Times New Roman" panose="02020603050405020304" pitchFamily="18" charset="0"/>
                <a:cs typeface="Times New Roman" panose="02020603050405020304" pitchFamily="18" charset="0"/>
              </a:rPr>
            </a:br>
            <a:r>
              <a:rPr lang="en-US" sz="3100" dirty="0" smtClean="0">
                <a:latin typeface="Times New Roman" panose="02020603050405020304" pitchFamily="18" charset="0"/>
                <a:ea typeface="Times New Roman" panose="02020603050405020304" pitchFamily="18" charset="0"/>
                <a:cs typeface="Times New Roman" panose="02020603050405020304" pitchFamily="18" charset="0"/>
              </a:rPr>
              <a:t>of </a:t>
            </a:r>
            <a:r>
              <a:rPr lang="en-US" sz="3100" b="1" dirty="0">
                <a:latin typeface="Times New Roman" panose="02020603050405020304" pitchFamily="18" charset="0"/>
                <a:ea typeface="Times New Roman" panose="02020603050405020304" pitchFamily="18" charset="0"/>
                <a:cs typeface="Times New Roman" panose="02020603050405020304" pitchFamily="18" charset="0"/>
              </a:rPr>
              <a:t>God our Savior</a:t>
            </a:r>
            <a:r>
              <a:rPr lang="en-US" sz="3100" dirty="0">
                <a:latin typeface="Times New Roman" panose="02020603050405020304" pitchFamily="18" charset="0"/>
                <a:ea typeface="Times New Roman" panose="02020603050405020304" pitchFamily="18" charset="0"/>
                <a:cs typeface="Times New Roman" panose="02020603050405020304" pitchFamily="18" charset="0"/>
              </a:rPr>
              <a:t> which has appeared?</a:t>
            </a:r>
            <a:r>
              <a:rPr lang="en-US" sz="3100" dirty="0">
                <a:latin typeface="Calibri" panose="020F0502020204030204" pitchFamily="34" charset="0"/>
                <a:ea typeface="Calibri" panose="020F0502020204030204" pitchFamily="34" charset="0"/>
                <a:cs typeface="Times New Roman" panose="02020603050405020304" pitchFamily="18" charset="0"/>
              </a:rPr>
              <a:t/>
            </a:r>
            <a:br>
              <a:rPr lang="en-US" sz="3100" dirty="0">
                <a:latin typeface="Calibri" panose="020F0502020204030204" pitchFamily="34" charset="0"/>
                <a:ea typeface="Calibri" panose="020F0502020204030204" pitchFamily="34" charset="0"/>
                <a:cs typeface="Times New Roman" panose="02020603050405020304" pitchFamily="18" charset="0"/>
              </a:rPr>
            </a:br>
            <a:r>
              <a:rPr lang="en-US" sz="3100" b="1" u="sng" dirty="0">
                <a:latin typeface="Times New Roman" panose="02020603050405020304" pitchFamily="18" charset="0"/>
                <a:ea typeface="Times New Roman" panose="02020603050405020304" pitchFamily="18" charset="0"/>
                <a:cs typeface="Times New Roman" panose="02020603050405020304" pitchFamily="18" charset="0"/>
              </a:rPr>
              <a:t>Note:</a:t>
            </a:r>
            <a:r>
              <a:rPr lang="en-US" sz="3100" dirty="0">
                <a:latin typeface="Times New Roman" panose="02020603050405020304" pitchFamily="18" charset="0"/>
                <a:ea typeface="Times New Roman" panose="02020603050405020304" pitchFamily="18" charset="0"/>
                <a:cs typeface="Times New Roman" panose="02020603050405020304" pitchFamily="18" charset="0"/>
              </a:rPr>
              <a:t> The </a:t>
            </a:r>
            <a:r>
              <a:rPr lang="en-US" sz="3100" dirty="0" smtClean="0">
                <a:latin typeface="Times New Roman" panose="02020603050405020304" pitchFamily="18" charset="0"/>
                <a:ea typeface="Times New Roman" panose="02020603050405020304" pitchFamily="18" charset="0"/>
                <a:cs typeface="Times New Roman" panose="02020603050405020304" pitchFamily="18" charset="0"/>
              </a:rPr>
              <a:t>Incarnation</a:t>
            </a:r>
            <a:br>
              <a:rPr lang="en-US" sz="3100" dirty="0" smtClean="0">
                <a:latin typeface="Times New Roman" panose="02020603050405020304" pitchFamily="18" charset="0"/>
                <a:ea typeface="Times New Roman" panose="02020603050405020304" pitchFamily="18" charset="0"/>
                <a:cs typeface="Times New Roman" panose="02020603050405020304" pitchFamily="18" charset="0"/>
              </a:rPr>
            </a:br>
            <a:r>
              <a:rPr lang="en-US" sz="3100" dirty="0">
                <a:latin typeface="Calibri" panose="020F0502020204030204" pitchFamily="34" charset="0"/>
                <a:ea typeface="Calibri" panose="020F0502020204030204" pitchFamily="34" charset="0"/>
                <a:cs typeface="Times New Roman" panose="02020603050405020304" pitchFamily="18" charset="0"/>
              </a:rPr>
              <a:t/>
            </a:r>
            <a:br>
              <a:rPr lang="en-US" sz="3100" dirty="0">
                <a:latin typeface="Calibri" panose="020F0502020204030204" pitchFamily="34" charset="0"/>
                <a:ea typeface="Calibri" panose="020F0502020204030204" pitchFamily="34" charset="0"/>
                <a:cs typeface="Times New Roman" panose="02020603050405020304" pitchFamily="18" charset="0"/>
              </a:rPr>
            </a:br>
            <a:r>
              <a:rPr lang="en-US" sz="3100" dirty="0">
                <a:latin typeface="Times New Roman" panose="02020603050405020304" pitchFamily="18" charset="0"/>
                <a:ea typeface="Calibri" panose="020F0502020204030204" pitchFamily="34" charset="0"/>
                <a:cs typeface="Times New Roman" panose="02020603050405020304" pitchFamily="18" charset="0"/>
              </a:rPr>
              <a:t>2</a:t>
            </a:r>
            <a:r>
              <a:rPr lang="en-US" sz="31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3100" dirty="0">
                <a:latin typeface="Times New Roman" panose="02020603050405020304" pitchFamily="18" charset="0"/>
                <a:ea typeface="Times New Roman" panose="02020603050405020304" pitchFamily="18" charset="0"/>
                <a:cs typeface="Times New Roman" panose="02020603050405020304" pitchFamily="18" charset="0"/>
              </a:rPr>
              <a:t>When was the washing of regeneration and renewal of </a:t>
            </a:r>
            <a:r>
              <a:rPr lang="en-US" sz="3100" b="1" dirty="0">
                <a:latin typeface="Times New Roman" panose="02020603050405020304" pitchFamily="18" charset="0"/>
                <a:ea typeface="Times New Roman" panose="02020603050405020304" pitchFamily="18" charset="0"/>
                <a:cs typeface="Times New Roman" panose="02020603050405020304" pitchFamily="18" charset="0"/>
              </a:rPr>
              <a:t>the Holy Spirit,</a:t>
            </a:r>
            <a:r>
              <a:rPr lang="en-US" sz="3100" dirty="0">
                <a:latin typeface="Times New Roman" panose="02020603050405020304" pitchFamily="18" charset="0"/>
                <a:ea typeface="Times New Roman" panose="02020603050405020304" pitchFamily="18" charset="0"/>
                <a:cs typeface="Times New Roman" panose="02020603050405020304" pitchFamily="18" charset="0"/>
              </a:rPr>
              <a:t> poured out on you richly through </a:t>
            </a:r>
            <a:r>
              <a:rPr lang="en-US" sz="3100" b="1" dirty="0">
                <a:latin typeface="Times New Roman" panose="02020603050405020304" pitchFamily="18" charset="0"/>
                <a:ea typeface="Times New Roman" panose="02020603050405020304" pitchFamily="18" charset="0"/>
                <a:cs typeface="Times New Roman" panose="02020603050405020304" pitchFamily="18" charset="0"/>
              </a:rPr>
              <a:t>Jesus Christ our Savior?   </a:t>
            </a:r>
            <a:r>
              <a:rPr lang="en-US" sz="3100" b="1" u="sng" dirty="0">
                <a:latin typeface="Times New Roman" panose="02020603050405020304" pitchFamily="18" charset="0"/>
                <a:ea typeface="Times New Roman" panose="02020603050405020304" pitchFamily="18" charset="0"/>
                <a:cs typeface="Times New Roman" panose="02020603050405020304" pitchFamily="18" charset="0"/>
              </a:rPr>
              <a:t>Note:</a:t>
            </a:r>
            <a:r>
              <a:rPr lang="en-US" sz="3100" dirty="0">
                <a:latin typeface="Times New Roman" panose="02020603050405020304" pitchFamily="18" charset="0"/>
                <a:ea typeface="Times New Roman" panose="02020603050405020304" pitchFamily="18" charset="0"/>
                <a:cs typeface="Times New Roman" panose="02020603050405020304" pitchFamily="18" charset="0"/>
              </a:rPr>
              <a:t> The date of your </a:t>
            </a:r>
            <a:r>
              <a:rPr lang="en-US" sz="3100" dirty="0" smtClean="0">
                <a:latin typeface="Times New Roman" panose="02020603050405020304" pitchFamily="18" charset="0"/>
                <a:ea typeface="Times New Roman" panose="02020603050405020304" pitchFamily="18" charset="0"/>
                <a:cs typeface="Times New Roman" panose="02020603050405020304" pitchFamily="18" charset="0"/>
              </a:rPr>
              <a:t>baptism</a:t>
            </a:r>
            <a:br>
              <a:rPr lang="en-US" sz="3100" dirty="0" smtClean="0">
                <a:latin typeface="Times New Roman" panose="02020603050405020304" pitchFamily="18" charset="0"/>
                <a:ea typeface="Times New Roman" panose="02020603050405020304" pitchFamily="18" charset="0"/>
                <a:cs typeface="Times New Roman" panose="02020603050405020304" pitchFamily="18" charset="0"/>
              </a:rPr>
            </a:br>
            <a:r>
              <a:rPr lang="en-US" sz="3100" dirty="0">
                <a:latin typeface="Calibri" panose="020F0502020204030204" pitchFamily="34" charset="0"/>
                <a:ea typeface="Calibri" panose="020F0502020204030204" pitchFamily="34" charset="0"/>
                <a:cs typeface="Times New Roman" panose="02020603050405020304" pitchFamily="18" charset="0"/>
              </a:rPr>
              <a:t/>
            </a:r>
            <a:br>
              <a:rPr lang="en-US" sz="3100" dirty="0">
                <a:latin typeface="Calibri" panose="020F0502020204030204" pitchFamily="34" charset="0"/>
                <a:ea typeface="Calibri" panose="020F0502020204030204" pitchFamily="34" charset="0"/>
                <a:cs typeface="Times New Roman" panose="02020603050405020304" pitchFamily="18" charset="0"/>
              </a:rPr>
            </a:br>
            <a:r>
              <a:rPr lang="en-US" sz="3100" dirty="0">
                <a:latin typeface="Times New Roman" panose="02020603050405020304" pitchFamily="18" charset="0"/>
                <a:ea typeface="Calibri" panose="020F0502020204030204" pitchFamily="34" charset="0"/>
                <a:cs typeface="Times New Roman" panose="02020603050405020304" pitchFamily="18" charset="0"/>
              </a:rPr>
              <a:t>3</a:t>
            </a:r>
            <a:r>
              <a:rPr lang="en-US" sz="31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3100" dirty="0">
                <a:latin typeface="Times New Roman" panose="02020603050405020304" pitchFamily="18" charset="0"/>
                <a:ea typeface="Times New Roman" panose="02020603050405020304" pitchFamily="18" charset="0"/>
                <a:cs typeface="Times New Roman" panose="02020603050405020304" pitchFamily="18" charset="0"/>
              </a:rPr>
              <a:t>If you are justified by his grace and have become </a:t>
            </a:r>
            <a:r>
              <a:rPr lang="en-US" sz="3100" dirty="0" smtClean="0">
                <a:latin typeface="Times New Roman" panose="02020603050405020304" pitchFamily="18" charset="0"/>
                <a:ea typeface="Times New Roman" panose="02020603050405020304" pitchFamily="18" charset="0"/>
                <a:cs typeface="Times New Roman" panose="02020603050405020304" pitchFamily="18" charset="0"/>
              </a:rPr>
              <a:t>heirs</a:t>
            </a:r>
            <a:br>
              <a:rPr lang="en-US" sz="3100" dirty="0" smtClean="0">
                <a:latin typeface="Times New Roman" panose="02020603050405020304" pitchFamily="18" charset="0"/>
                <a:ea typeface="Times New Roman" panose="02020603050405020304" pitchFamily="18" charset="0"/>
                <a:cs typeface="Times New Roman" panose="02020603050405020304" pitchFamily="18" charset="0"/>
              </a:rPr>
            </a:br>
            <a:r>
              <a:rPr lang="en-US" sz="31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3100" dirty="0">
                <a:latin typeface="Times New Roman" panose="02020603050405020304" pitchFamily="18" charset="0"/>
                <a:ea typeface="Times New Roman" panose="02020603050405020304" pitchFamily="18" charset="0"/>
                <a:cs typeface="Times New Roman" panose="02020603050405020304" pitchFamily="18" charset="0"/>
              </a:rPr>
              <a:t>according to the hope of eternal life,</a:t>
            </a:r>
            <a:r>
              <a:rPr lang="en-US" sz="3100" dirty="0">
                <a:latin typeface="Calibri" panose="020F0502020204030204" pitchFamily="34" charset="0"/>
                <a:ea typeface="Calibri" panose="020F0502020204030204" pitchFamily="34" charset="0"/>
                <a:cs typeface="Times New Roman" panose="02020603050405020304" pitchFamily="18" charset="0"/>
              </a:rPr>
              <a:t/>
            </a:r>
            <a:br>
              <a:rPr lang="en-US" sz="3100" dirty="0">
                <a:latin typeface="Calibri" panose="020F0502020204030204" pitchFamily="34" charset="0"/>
                <a:ea typeface="Calibri" panose="020F0502020204030204" pitchFamily="34" charset="0"/>
                <a:cs typeface="Times New Roman" panose="02020603050405020304" pitchFamily="18" charset="0"/>
              </a:rPr>
            </a:br>
            <a:r>
              <a:rPr lang="en-US" sz="3100" dirty="0">
                <a:latin typeface="Times New Roman" panose="02020603050405020304" pitchFamily="18" charset="0"/>
                <a:ea typeface="Times New Roman" panose="02020603050405020304" pitchFamily="18" charset="0"/>
                <a:cs typeface="Times New Roman" panose="02020603050405020304" pitchFamily="18" charset="0"/>
              </a:rPr>
              <a:t>in what ways does this shape your everyday life?  </a:t>
            </a:r>
            <a:r>
              <a:rPr lang="en-US" sz="3100" dirty="0" smtClean="0">
                <a:latin typeface="Times New Roman" panose="02020603050405020304" pitchFamily="18" charset="0"/>
                <a:ea typeface="Times New Roman" panose="02020603050405020304" pitchFamily="18" charset="0"/>
                <a:cs typeface="Times New Roman" panose="02020603050405020304" pitchFamily="18" charset="0"/>
              </a:rPr>
              <a:t/>
            </a:r>
            <a:br>
              <a:rPr lang="en-US" sz="3100" dirty="0" smtClean="0">
                <a:latin typeface="Times New Roman" panose="02020603050405020304" pitchFamily="18" charset="0"/>
                <a:ea typeface="Times New Roman" panose="02020603050405020304" pitchFamily="18" charset="0"/>
                <a:cs typeface="Times New Roman" panose="02020603050405020304" pitchFamily="18" charset="0"/>
              </a:rPr>
            </a:br>
            <a:r>
              <a:rPr lang="en-US" sz="31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3100" b="1" u="sng" dirty="0">
                <a:latin typeface="Times New Roman" panose="02020603050405020304" pitchFamily="18" charset="0"/>
                <a:ea typeface="Times New Roman" panose="02020603050405020304" pitchFamily="18" charset="0"/>
                <a:cs typeface="Times New Roman" panose="02020603050405020304" pitchFamily="18" charset="0"/>
              </a:rPr>
              <a:t>Note:</a:t>
            </a:r>
            <a:r>
              <a:rPr lang="en-US" sz="3100" dirty="0">
                <a:latin typeface="Times New Roman" panose="02020603050405020304" pitchFamily="18" charset="0"/>
                <a:ea typeface="Times New Roman" panose="02020603050405020304" pitchFamily="18" charset="0"/>
                <a:cs typeface="Times New Roman" panose="02020603050405020304" pitchFamily="18" charset="0"/>
              </a:rPr>
              <a:t> Eternal inheritance</a:t>
            </a:r>
            <a:r>
              <a:rPr lang="en-US" sz="2200" dirty="0">
                <a:latin typeface="Calibri" panose="020F0502020204030204" pitchFamily="34" charset="0"/>
                <a:ea typeface="Calibri" panose="020F0502020204030204" pitchFamily="34" charset="0"/>
                <a:cs typeface="Times New Roman" panose="02020603050405020304" pitchFamily="18" charset="0"/>
              </a:rPr>
              <a:t/>
            </a:r>
            <a:br>
              <a:rPr lang="en-US" sz="2200" dirty="0">
                <a:latin typeface="Calibri" panose="020F0502020204030204" pitchFamily="34" charset="0"/>
                <a:ea typeface="Calibri" panose="020F0502020204030204" pitchFamily="34" charset="0"/>
                <a:cs typeface="Times New Roman" panose="02020603050405020304" pitchFamily="18" charset="0"/>
              </a:rPr>
            </a:br>
            <a:r>
              <a:rPr lang="en-US" sz="2800" dirty="0">
                <a:latin typeface="Calibri" panose="020F0502020204030204" pitchFamily="34" charset="0"/>
                <a:ea typeface="Calibri" panose="020F0502020204030204" pitchFamily="34" charset="0"/>
                <a:cs typeface="Times New Roman" panose="02020603050405020304" pitchFamily="18" charset="0"/>
              </a:rPr>
              <a:t/>
            </a:r>
            <a:br>
              <a:rPr lang="en-US" sz="2800" dirty="0">
                <a:latin typeface="Calibri" panose="020F0502020204030204" pitchFamily="34" charset="0"/>
                <a:ea typeface="Calibri" panose="020F0502020204030204" pitchFamily="34" charset="0"/>
                <a:cs typeface="Times New Roman" panose="02020603050405020304" pitchFamily="18" charset="0"/>
              </a:rPr>
            </a:br>
            <a:r>
              <a:rPr lang="en-US" sz="3200" dirty="0">
                <a:latin typeface="Calibri" panose="020F0502020204030204" pitchFamily="34" charset="0"/>
                <a:ea typeface="Calibri" panose="020F0502020204030204" pitchFamily="34" charset="0"/>
                <a:cs typeface="Times New Roman" panose="02020603050405020304" pitchFamily="18" charset="0"/>
              </a:rPr>
              <a:t/>
            </a:r>
            <a:br>
              <a:rPr lang="en-US" sz="3200" dirty="0">
                <a:latin typeface="Calibri" panose="020F0502020204030204" pitchFamily="34" charset="0"/>
                <a:ea typeface="Calibri" panose="020F0502020204030204" pitchFamily="34" charset="0"/>
                <a:cs typeface="Times New Roman" panose="02020603050405020304" pitchFamily="18" charset="0"/>
              </a:rPr>
            </a:br>
            <a:r>
              <a:rPr lang="en-US" sz="3200" dirty="0">
                <a:latin typeface="Calibri" panose="020F0502020204030204" pitchFamily="34" charset="0"/>
                <a:ea typeface="Calibri" panose="020F0502020204030204" pitchFamily="34" charset="0"/>
                <a:cs typeface="Times New Roman" panose="02020603050405020304" pitchFamily="18" charset="0"/>
              </a:rPr>
              <a:t/>
            </a:r>
            <a:br>
              <a:rPr lang="en-US" sz="3200" dirty="0">
                <a:latin typeface="Calibri" panose="020F0502020204030204" pitchFamily="34" charset="0"/>
                <a:ea typeface="Calibri" panose="020F0502020204030204" pitchFamily="34" charset="0"/>
                <a:cs typeface="Times New Roman" panose="02020603050405020304" pitchFamily="18" charset="0"/>
              </a:rPr>
            </a:br>
            <a:r>
              <a:rPr lang="en-US" sz="3200" dirty="0">
                <a:latin typeface="Calibri" panose="020F0502020204030204" pitchFamily="34" charset="0"/>
                <a:ea typeface="Calibri" panose="020F0502020204030204" pitchFamily="34" charset="0"/>
                <a:cs typeface="Times New Roman" panose="02020603050405020304" pitchFamily="18" charset="0"/>
              </a:rPr>
              <a:t/>
            </a:r>
            <a:br>
              <a:rPr lang="en-US" sz="3200" dirty="0">
                <a:latin typeface="Calibri" panose="020F0502020204030204" pitchFamily="34" charset="0"/>
                <a:ea typeface="Calibri" panose="020F0502020204030204" pitchFamily="34" charset="0"/>
                <a:cs typeface="Times New Roman" panose="02020603050405020304" pitchFamily="18" charset="0"/>
              </a:rPr>
            </a:br>
            <a:r>
              <a:rPr lang="en-US" sz="2800" dirty="0">
                <a:latin typeface="Calibri" panose="020F0502020204030204" pitchFamily="34" charset="0"/>
                <a:ea typeface="Calibri" panose="020F0502020204030204" pitchFamily="34" charset="0"/>
                <a:cs typeface="Times New Roman" panose="02020603050405020304" pitchFamily="18" charset="0"/>
              </a:rPr>
              <a:t/>
            </a:r>
            <a:br>
              <a:rPr lang="en-US" sz="2800" dirty="0">
                <a:latin typeface="Calibri" panose="020F0502020204030204" pitchFamily="34" charset="0"/>
                <a:ea typeface="Calibri" panose="020F0502020204030204" pitchFamily="34" charset="0"/>
                <a:cs typeface="Times New Roman" panose="02020603050405020304" pitchFamily="18" charset="0"/>
              </a:rPr>
            </a:br>
            <a:r>
              <a:rPr lang="en-US" sz="4000" dirty="0">
                <a:latin typeface="Calibri" panose="020F0502020204030204" pitchFamily="34" charset="0"/>
                <a:ea typeface="Calibri" panose="020F0502020204030204" pitchFamily="34" charset="0"/>
                <a:cs typeface="Times New Roman" panose="02020603050405020304" pitchFamily="18" charset="0"/>
              </a:rPr>
              <a:t/>
            </a:r>
            <a:br>
              <a:rPr lang="en-US" sz="4000" dirty="0">
                <a:latin typeface="Calibri" panose="020F0502020204030204" pitchFamily="34" charset="0"/>
                <a:ea typeface="Calibri" panose="020F0502020204030204" pitchFamily="34" charset="0"/>
                <a:cs typeface="Times New Roman" panose="02020603050405020304" pitchFamily="18" charset="0"/>
              </a:rPr>
            </a:br>
            <a:endParaRPr lang="en-US" dirty="0"/>
          </a:p>
        </p:txBody>
      </p:sp>
    </p:spTree>
    <p:extLst>
      <p:ext uri="{BB962C8B-B14F-4D97-AF65-F5344CB8AC3E}">
        <p14:creationId xmlns:p14="http://schemas.microsoft.com/office/powerpoint/2010/main" val="2334856175"/>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257299" y="2189162"/>
            <a:ext cx="13769369" cy="9735949"/>
          </a:xfrm>
        </p:spPr>
        <p:txBody>
          <a:bodyPr/>
          <a:lstStyle/>
          <a:p>
            <a:endParaRPr lang="en-US" dirty="0"/>
          </a:p>
        </p:txBody>
      </p:sp>
      <p:pic>
        <p:nvPicPr>
          <p:cNvPr id="1026" name="Picture 1" descr="http://holy-bible.org/wp-content/uploads/2013/05/Titus_35.jpg"/>
          <p:cNvPicPr>
            <a:picLocks noChangeAspect="1" noChangeArrowheads="1"/>
          </p:cNvPicPr>
          <p:nvPr/>
        </p:nvPicPr>
        <p:blipFill>
          <a:blip r:embed="rId2">
            <a:extLst>
              <a:ext uri="{28A0092B-C50C-407E-A947-70E740481C1C}">
                <a14:useLocalDpi xmlns:a14="http://schemas.microsoft.com/office/drawing/2010/main" val="0"/>
              </a:ext>
            </a:extLst>
          </a:blip>
          <a:srcRect r="28583" b="21791"/>
          <a:stretch>
            <a:fillRect/>
          </a:stretch>
        </p:blipFill>
        <p:spPr bwMode="auto">
          <a:xfrm>
            <a:off x="350828" y="708026"/>
            <a:ext cx="8442343" cy="5201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8281951"/>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2868930" y="2066450"/>
            <a:ext cx="15452932" cy="7538570"/>
          </a:xfrm>
        </p:spPr>
        <p:txBody>
          <a:bodyPr/>
          <a:lstStyle/>
          <a:p>
            <a:endParaRPr lang="en-US" dirty="0"/>
          </a:p>
        </p:txBody>
      </p:sp>
      <p:pic>
        <p:nvPicPr>
          <p:cNvPr id="2050" name="Picture 3" descr="http://i244.photobucket.com/albums/gg21/JRedPRP/Baptism%20Universal%20Sacrament%20Scott%20Murray%20Christian%20Confessional%20LCMS%20Lutheran%20Apologetics%20Saves_zpswb7oq5gq.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43454" y="245587"/>
            <a:ext cx="4317365" cy="6379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3045280"/>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146" name="Picture 2" descr="http://dailybiblememe.com/wp-content/uploads/2014/02/titus3-7.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09677" y="208697"/>
            <a:ext cx="6524645" cy="65246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9485044"/>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257300" y="2048648"/>
            <a:ext cx="15130272" cy="10972477"/>
          </a:xfrm>
        </p:spPr>
        <p:txBody>
          <a:bodyPr/>
          <a:lstStyle/>
          <a:p>
            <a:endParaRPr lang="en-US" dirty="0"/>
          </a:p>
        </p:txBody>
      </p:sp>
      <p:pic>
        <p:nvPicPr>
          <p:cNvPr id="1026" name="Picture 2" descr="Image result for God our Savi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2982" y="467996"/>
            <a:ext cx="8242368" cy="5752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9360949"/>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31035" y="2720003"/>
            <a:ext cx="5935369" cy="1130405"/>
          </a:xfrm>
        </p:spPr>
        <p:txBody>
          <a:bodyPr/>
          <a:lstStyle/>
          <a:p>
            <a:endParaRPr lang="en-US" dirty="0"/>
          </a:p>
        </p:txBody>
      </p:sp>
      <p:sp>
        <p:nvSpPr>
          <p:cNvPr id="3" name="Content Placeholder 2"/>
          <p:cNvSpPr>
            <a:spLocks noGrp="1"/>
          </p:cNvSpPr>
          <p:nvPr>
            <p:ph idx="1"/>
          </p:nvPr>
        </p:nvSpPr>
        <p:spPr/>
        <p:txBody>
          <a:bodyPr/>
          <a:lstStyle/>
          <a:p>
            <a:endParaRPr lang="en-US" dirty="0"/>
          </a:p>
        </p:txBody>
      </p:sp>
      <p:pic>
        <p:nvPicPr>
          <p:cNvPr id="3074" name="Picture 2" descr="Image result for baptism stained glass windo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00771" y="89210"/>
            <a:ext cx="4812623" cy="66298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131938"/>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007791" y="1903682"/>
            <a:ext cx="16644839" cy="10127879"/>
          </a:xfrm>
        </p:spPr>
        <p:txBody>
          <a:bodyPr/>
          <a:lstStyle/>
          <a:p>
            <a:endParaRPr lang="en-US" dirty="0"/>
          </a:p>
        </p:txBody>
      </p:sp>
      <p:pic>
        <p:nvPicPr>
          <p:cNvPr id="2050" name="Picture 3" descr="Image result for baptism stained glass windo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3444" y="128541"/>
            <a:ext cx="8417112" cy="6384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1249313"/>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098" name="Picture 2" descr="Image result for baptism stained glass window"/>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15316" y="119489"/>
            <a:ext cx="7782929" cy="64374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6880624"/>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122" name="Picture 2" descr="Image result for the inheritance of eternal life in christ"/>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22172" y="253302"/>
            <a:ext cx="8271004" cy="62032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5574941"/>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146" name="Picture 2" descr="Image result for the inheritance of eternal life in christ"/>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98330" y="784768"/>
            <a:ext cx="8547339" cy="52034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229414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214</TotalTime>
  <Words>1091</Words>
  <Application>Microsoft Office PowerPoint</Application>
  <PresentationFormat>On-screen Show (4:3)</PresentationFormat>
  <Paragraphs>33</Paragraphs>
  <Slides>74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74</vt:i4>
      </vt:variant>
    </vt:vector>
  </HeadingPairs>
  <TitlesOfParts>
    <vt:vector size="79"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1. When the goodness and loving kindness  of God our Savior appeared         The Gospel:                   (Lk 1:47;   Rom 2:4;   Eph 2:7;  1 Jn 4:9)    -He saved us, not because of works done by us in righteousness, but according to his own mercy,   (Rom 3:27; 11:14;   Eph 2:4,8,9;   2 Tim 1:9;  1 Pet 1:3)      -by the washing of regeneration and renewal of the Holy Spirit,              (John 3:5;   Rom 12:2;   1 Cor 6:11;  1 Pet 3:21)      whom he poured out on us richly through  Jesus Christ our Savior,              (Joel 2:28; 3:1;  Ezek 36:25;   Jn 7:39;           Acts 2:33;  10:45;  22:16;   Rom 5:5; 12:2;   Eph 5:26)   </vt:lpstr>
      <vt:lpstr>PowerPoint Presentation</vt:lpstr>
      <vt:lpstr>Luther’s Small Catechism:               - The Power of Baptism – Third Part:                   How can water do such great things? Certainly not just water, but the word of God in and with the water does these things, along with the faith which trusts this word of God in the water. For without God's word the water is plain water and no Baptism. But with the word of God it is a Baptism, that is, a life-giving water, rich in grace, and a washing of the new birth in the Holy Spirit, as St. Paul says in Titus chapter three: "He saved us through the washing of rebirth and renewal by the Holy Spirit, whom He poured out on us generously through Jesus Christ our Savior, so that, having been justified by His grace, we might become heirs having the hope of eternal life. This is a trustworthy saying." [Titus 3:5-8]</vt:lpstr>
      <vt:lpstr>       C. LIFE APPLICATION  1. Who is for us the goodness and loving kindness  of God our Savior which has appeared? Note: The Incarnation  2. When was the washing of regeneration and renewal of the Holy Spirit, poured out on you richly through Jesus Christ our Savior?   Note: The date of your baptism  3. If you are justified by his grace and have become heirs  according to the hope of eternal life, in what ways does this shape your everyday life?    Note: Eternal inheritance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Nehrenz</dc:creator>
  <cp:lastModifiedBy>David Nehrenz</cp:lastModifiedBy>
  <cp:revision>159</cp:revision>
  <dcterms:created xsi:type="dcterms:W3CDTF">2016-06-18T21:15:20Z</dcterms:created>
  <dcterms:modified xsi:type="dcterms:W3CDTF">2016-08-25T22:51:08Z</dcterms:modified>
</cp:coreProperties>
</file>