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2" r:id="rId4"/>
    <p:sldId id="267" r:id="rId5"/>
    <p:sldId id="268" r:id="rId6"/>
    <p:sldId id="269" r:id="rId7"/>
    <p:sldId id="270" r:id="rId8"/>
    <p:sldId id="271" r:id="rId9"/>
    <p:sldId id="264" r:id="rId10"/>
    <p:sldId id="272" r:id="rId11"/>
    <p:sldId id="274" r:id="rId12"/>
    <p:sldId id="275" r:id="rId13"/>
    <p:sldId id="283" r:id="rId14"/>
    <p:sldId id="276" r:id="rId15"/>
    <p:sldId id="277" r:id="rId16"/>
    <p:sldId id="278" r:id="rId17"/>
    <p:sldId id="279" r:id="rId18"/>
    <p:sldId id="280" r:id="rId19"/>
    <p:sldId id="281" r:id="rId20"/>
    <p:sldId id="282" r:id="rId21"/>
    <p:sldId id="284" r:id="rId22"/>
    <p:sldId id="286" r:id="rId23"/>
    <p:sldId id="296" r:id="rId24"/>
    <p:sldId id="297" r:id="rId25"/>
    <p:sldId id="299" r:id="rId26"/>
    <p:sldId id="300" r:id="rId27"/>
    <p:sldId id="301" r:id="rId28"/>
    <p:sldId id="302" r:id="rId29"/>
    <p:sldId id="303" r:id="rId30"/>
    <p:sldId id="304" r:id="rId31"/>
    <p:sldId id="305" r:id="rId32"/>
    <p:sldId id="306" r:id="rId33"/>
    <p:sldId id="309" r:id="rId34"/>
    <p:sldId id="310" r:id="rId35"/>
    <p:sldId id="311" r:id="rId36"/>
    <p:sldId id="312" r:id="rId37"/>
    <p:sldId id="313" r:id="rId38"/>
    <p:sldId id="314" r:id="rId39"/>
    <p:sldId id="315" r:id="rId40"/>
    <p:sldId id="316" r:id="rId41"/>
    <p:sldId id="317" r:id="rId42"/>
    <p:sldId id="318" r:id="rId43"/>
    <p:sldId id="320" r:id="rId44"/>
    <p:sldId id="321" r:id="rId45"/>
    <p:sldId id="322" r:id="rId46"/>
    <p:sldId id="323" r:id="rId47"/>
    <p:sldId id="324" r:id="rId48"/>
    <p:sldId id="325" r:id="rId49"/>
    <p:sldId id="326" r:id="rId50"/>
    <p:sldId id="328" r:id="rId51"/>
    <p:sldId id="329" r:id="rId52"/>
    <p:sldId id="330" r:id="rId53"/>
    <p:sldId id="331" r:id="rId54"/>
    <p:sldId id="332" r:id="rId55"/>
    <p:sldId id="333" r:id="rId56"/>
    <p:sldId id="334" r:id="rId57"/>
    <p:sldId id="337" r:id="rId58"/>
    <p:sldId id="335" r:id="rId59"/>
    <p:sldId id="338" r:id="rId60"/>
    <p:sldId id="336" r:id="rId61"/>
    <p:sldId id="287" r:id="rId62"/>
    <p:sldId id="291" r:id="rId63"/>
    <p:sldId id="307" r:id="rId64"/>
    <p:sldId id="339" r:id="rId65"/>
    <p:sldId id="308" r:id="rId66"/>
    <p:sldId id="292" r:id="rId67"/>
    <p:sldId id="342" r:id="rId68"/>
    <p:sldId id="343" r:id="rId69"/>
    <p:sldId id="344" r:id="rId70"/>
    <p:sldId id="340" r:id="rId71"/>
    <p:sldId id="341" r:id="rId72"/>
    <p:sldId id="345"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1234" y="72"/>
      </p:cViewPr>
      <p:guideLst/>
    </p:cSldViewPr>
  </p:slideViewPr>
  <p:notesTextViewPr>
    <p:cViewPr>
      <p:scale>
        <a:sx n="1" d="1"/>
        <a:sy n="1" d="1"/>
      </p:scale>
      <p:origin x="0" y="0"/>
    </p:cViewPr>
  </p:notesTextViewPr>
  <p:sorterViewPr>
    <p:cViewPr>
      <p:scale>
        <a:sx n="42" d="100"/>
        <a:sy n="42" d="100"/>
      </p:scale>
      <p:origin x="0" y="-31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86524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4401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221D11-1EA6-4CEA-9528-8BA4B75CB51F}"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11449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221D11-1EA6-4CEA-9528-8BA4B75CB51F}" type="datetimeFigureOut">
              <a:rPr lang="en-US" smtClean="0"/>
              <a:t>8/19/2016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95983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221D11-1EA6-4CEA-9528-8BA4B75CB51F}" type="datetimeFigureOut">
              <a:rPr lang="en-US" smtClean="0"/>
              <a:t>8/19/2016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8249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221D11-1EA6-4CEA-9528-8BA4B75CB51F}" type="datetimeFigureOut">
              <a:rPr lang="en-US" smtClean="0"/>
              <a:t>8/19/2016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7214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21D11-1EA6-4CEA-9528-8BA4B75CB51F}" type="datetimeFigureOut">
              <a:rPr lang="en-US" smtClean="0"/>
              <a:t>8/19/2016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87776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8/19/2016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91451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8/19/2016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381751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49147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8/19/2016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2539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1D11-1EA6-4CEA-9528-8BA4B75CB51F}" type="datetimeFigureOut">
              <a:rPr lang="en-US" smtClean="0"/>
              <a:t>8/19/2016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2798A-70AE-4ED6-985F-B024FD5E3D72}" type="slidenum">
              <a:rPr lang="en-US" smtClean="0"/>
              <a:t>‹#›</a:t>
            </a:fld>
            <a:endParaRPr lang="en-US"/>
          </a:p>
        </p:txBody>
      </p:sp>
    </p:spTree>
    <p:extLst>
      <p:ext uri="{BB962C8B-B14F-4D97-AF65-F5344CB8AC3E}">
        <p14:creationId xmlns:p14="http://schemas.microsoft.com/office/powerpoint/2010/main" val="815298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b="1" u="sng"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b="1" u="sng" dirty="0">
                <a:latin typeface="Times New Roman" panose="02020603050405020304" pitchFamily="18" charset="0"/>
                <a:ea typeface="Times New Roman" panose="02020603050405020304" pitchFamily="18" charset="0"/>
                <a:cs typeface="Times New Roman" panose="02020603050405020304" pitchFamily="18" charset="0"/>
              </a:rPr>
              <a:t>Book of Titus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40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Life of Christians in a Congregation:</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“The Knowledge of the Truth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Which Accords With Godliness”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Trinity Lutheran Church   Norman, OK.</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Pastor  David  Nehrenz</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Date: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8-21-16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Study: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8</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9209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5122" r="59280" b="43740"/>
          <a:stretch/>
        </p:blipFill>
        <p:spPr>
          <a:xfrm>
            <a:off x="1700975" y="351607"/>
            <a:ext cx="4855942" cy="6221693"/>
          </a:xfrm>
          <a:prstGeom prst="rect">
            <a:avLst/>
          </a:prstGeom>
        </p:spPr>
      </p:pic>
    </p:spTree>
    <p:extLst>
      <p:ext uri="{BB962C8B-B14F-4D97-AF65-F5344CB8AC3E}">
        <p14:creationId xmlns:p14="http://schemas.microsoft.com/office/powerpoint/2010/main" val="3875542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0397" t="5197" b="5570"/>
          <a:stretch/>
        </p:blipFill>
        <p:spPr>
          <a:xfrm>
            <a:off x="1462423" y="301084"/>
            <a:ext cx="6241455" cy="5988204"/>
          </a:xfrm>
          <a:prstGeom prst="rect">
            <a:avLst/>
          </a:prstGeom>
        </p:spPr>
      </p:pic>
    </p:spTree>
    <p:extLst>
      <p:ext uri="{BB962C8B-B14F-4D97-AF65-F5344CB8AC3E}">
        <p14:creationId xmlns:p14="http://schemas.microsoft.com/office/powerpoint/2010/main" val="2025208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8351" y="423747"/>
            <a:ext cx="8720254" cy="6545766"/>
          </a:xfrm>
        </p:spPr>
        <p:txBody>
          <a:bodyPr/>
          <a:lstStyle/>
          <a:p>
            <a:endParaRPr lang="en-US" dirty="0" smtClean="0"/>
          </a:p>
          <a:p>
            <a:endParaRPr lang="en-US" dirty="0"/>
          </a:p>
        </p:txBody>
      </p:sp>
      <p:sp>
        <p:nvSpPr>
          <p:cNvPr id="2" name="Rectangle 2"/>
          <p:cNvSpPr>
            <a:spLocks noChangeArrowheads="1"/>
          </p:cNvSpPr>
          <p:nvPr/>
        </p:nvSpPr>
        <p:spPr bwMode="auto">
          <a:xfrm>
            <a:off x="245327" y="2341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titus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2568" t="13927" r="2466" b="4362"/>
          <a:stretch>
            <a:fillRect/>
          </a:stretch>
        </p:blipFill>
        <p:spPr bwMode="auto">
          <a:xfrm rot="60000">
            <a:off x="265595" y="2326521"/>
            <a:ext cx="8699364" cy="23985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120639" y="1068512"/>
            <a:ext cx="4480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0" i="0" u="sng"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4762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2467" y="2285996"/>
            <a:ext cx="10313241" cy="9375455"/>
          </a:xfrm>
        </p:spPr>
        <p:txBody>
          <a:bodyPr/>
          <a:lstStyle/>
          <a:p>
            <a:endParaRPr lang="en-US" dirty="0"/>
          </a:p>
        </p:txBody>
      </p:sp>
      <p:pic>
        <p:nvPicPr>
          <p:cNvPr id="3074" name="Picture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3461" t="1926" r="2185" b="22119"/>
          <a:stretch>
            <a:fillRect/>
          </a:stretch>
        </p:blipFill>
        <p:spPr bwMode="auto">
          <a:xfrm rot="21540000">
            <a:off x="185520" y="2131567"/>
            <a:ext cx="8933624" cy="29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51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5054" y="3456879"/>
            <a:ext cx="8689723" cy="9758200"/>
          </a:xfrm>
        </p:spPr>
        <p:txBody>
          <a:bodyPr/>
          <a:lstStyle/>
          <a:p>
            <a:endParaRPr lang="en-US" dirty="0"/>
          </a:p>
        </p:txBody>
      </p:sp>
      <p:pic>
        <p:nvPicPr>
          <p:cNvPr id="4098" name="Picture 2" descr="titus 3"/>
          <p:cNvPicPr>
            <a:picLocks noChangeAspect="1" noChangeArrowheads="1"/>
          </p:cNvPicPr>
          <p:nvPr/>
        </p:nvPicPr>
        <p:blipFill>
          <a:blip r:embed="rId2">
            <a:extLst>
              <a:ext uri="{28A0092B-C50C-407E-A947-70E740481C1C}">
                <a14:useLocalDpi xmlns:a14="http://schemas.microsoft.com/office/drawing/2010/main" val="0"/>
              </a:ext>
            </a:extLst>
          </a:blip>
          <a:srcRect l="10783" t="1779" r="5664" b="92122"/>
          <a:stretch>
            <a:fillRect/>
          </a:stretch>
        </p:blipFill>
        <p:spPr bwMode="auto">
          <a:xfrm>
            <a:off x="92386" y="1456009"/>
            <a:ext cx="8836846" cy="81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titus 3"/>
          <p:cNvPicPr>
            <a:picLocks noChangeAspect="1" noChangeArrowheads="1"/>
          </p:cNvPicPr>
          <p:nvPr/>
        </p:nvPicPr>
        <p:blipFill>
          <a:blip r:embed="rId2">
            <a:extLst>
              <a:ext uri="{28A0092B-C50C-407E-A947-70E740481C1C}">
                <a14:useLocalDpi xmlns:a14="http://schemas.microsoft.com/office/drawing/2010/main" val="0"/>
              </a:ext>
            </a:extLst>
          </a:blip>
          <a:srcRect l="3159" t="80644" r="19826" b="4579"/>
          <a:stretch>
            <a:fillRect/>
          </a:stretch>
        </p:blipFill>
        <p:spPr bwMode="auto">
          <a:xfrm>
            <a:off x="120942" y="2826023"/>
            <a:ext cx="8808290" cy="173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63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a:bodyPr>
          <a:lstStyle/>
          <a:p>
            <a:pPr>
              <a:lnSpc>
                <a:spcPct val="107000"/>
              </a:lnSpc>
              <a:spcBef>
                <a:spcPts val="0"/>
              </a:spcBef>
            </a:pPr>
            <a:r>
              <a:rPr lang="en-US"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in the New Testament: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2:12-13)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When I came to Troas to preach the gospel of Christ, even though a door was opened for me in the Lord, (13) my spirit was not at rest because I did not find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 brother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 So I took leave of them and went on to Macedonia.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7:6-7)</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But God, who comforts the downcast, comforted us by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coming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 and not only by his coming but also by the comfort with which he was comforted by you, as he told us of your longing, your mourning, your zeal for me, so that I rejoiced still more.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7:13-16)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Therefore we are comforted. And besides our own comfort, we rejoiced still more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the joy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because his spirit has been refreshed by you all. (14) For whatever boasts I made to him about you, I was not put to shame. But just as everything we said to you was true, so also our boasting before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has proved true.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 And his affection for you is even greater, as he remembers the obedience of you all, how you received him with fear and trembling. (16) I rejoice, because I have perfect confidence in you.</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49405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lnSpcReduction="20000"/>
          </a:bodyPr>
          <a:lstStyle/>
          <a:p>
            <a:pPr algn="just">
              <a:lnSpc>
                <a:spcPct val="107000"/>
              </a:lnSpc>
              <a:spcBef>
                <a:spcPts val="0"/>
              </a:spcBef>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Corinthians 8:6)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Accordingly, we urged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as he had started, so he should complete among you this act of grace</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8:15-24)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As it is written, "Whoever gathered much had nothing left over, and whoever gathered little had no lack." (16) But thanks be to God, who put into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heart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 same earnest care I have for you. (17) For he not only accepted our appeal, but being himself very earnest he is going to you of his own accord. (18) With him we are sending the brother who is famous among all the churches for his preaching of the gospel. (19) And not only that, but he has been appointed by the churches to travel with us as we carry out this act of grace that is being ministered by us, for the glory of the Lord himself and to show our good will. (20) We take this course so that no one should blame us about this generous gift that is being administered by us, (21) for we aim at what is honorable not only in the Lord's sight but also in the sight of man. (22) And with them we are sending our brother whom we have often tested and found earnest in many matters, but who is now more earnest than ever because of his great confidence in you. (23) As for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 he is my partner and fellow worker for your benefit.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as for our brothers, they are messengers of the churches, the glory of Christ. (24) So give proof before the churches of your love and of our boasting about you to these men.</a:t>
            </a:r>
            <a:endParaRPr lang="en-US" dirty="0"/>
          </a:p>
        </p:txBody>
      </p:sp>
    </p:spTree>
    <p:extLst>
      <p:ext uri="{BB962C8B-B14F-4D97-AF65-F5344CB8AC3E}">
        <p14:creationId xmlns:p14="http://schemas.microsoft.com/office/powerpoint/2010/main" val="207791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12:18)</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urged</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go, and sent the brother with him. Did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take advantage of you? Did we not act in the same spirit? Did we not take the same steps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(Galatians 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Then after fourteen years I went up again to Jerusalem with Barnabas,</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taking Titus along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I went up because of a revelation and set before them (though privately before those who seemed influential) the gospel that I proclaim among the Gentiles, in order to make sure I was not running or had not run in vain. (3) But even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who was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not forced to be circumcised, though he was a Greek</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Timothy 4:10-12)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For Demas, in love with this present world, has deserted me and gone to Thessalonica.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Crescens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has gone to Galatia,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to Dalmatia.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(11) Luke alone is with me. Get Mark and bring him with you, for he is very useful to me for ministry. (12)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Tychicus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have sent to Ephesus.</a:t>
            </a:r>
            <a:endParaRPr lang="en-US" dirty="0"/>
          </a:p>
        </p:txBody>
      </p:sp>
    </p:spTree>
    <p:extLst>
      <p:ext uri="{BB962C8B-B14F-4D97-AF65-F5344CB8AC3E}">
        <p14:creationId xmlns:p14="http://schemas.microsoft.com/office/powerpoint/2010/main" val="2057785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r>
              <a:rPr lang="en-US" sz="2800" b="1" u="sng" dirty="0">
                <a:latin typeface="Times New Roman" panose="02020603050405020304" pitchFamily="18" charset="0"/>
                <a:ea typeface="Times New Roman" panose="02020603050405020304" pitchFamily="18" charset="0"/>
                <a:cs typeface="Times New Roman" panose="02020603050405020304" pitchFamily="18" charset="0"/>
              </a:rPr>
              <a:t>C. THE PERSON OF TITUS</a:t>
            </a:r>
            <a:endParaRPr lang="en-US"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His relics, now consisting of only his skull, are venerated in the Church of St. Titus, Heraklion, Crete to which it was returned in 1966 after being removed to Venice during the Turkish occupation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St. Titus is the patron saint of the United States Army Chaplain Corps. The Corps has established the Order of Titus Award. According to the Department of Defense, the "Order of Titus award is the only award presented by the Chief of Chaplains to recognize outstanding performance of ministry by chaplains and chaplain assistants. The Order of Titus is awarded for meritorious contributions to the unique and highly visible Unit Ministry Team Observer Controller Program. The award recognizes the great importance of realistic, doctrinally guided combat ministry training in ensuring the delivery of prevailing religious support to the American Soldier."</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180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26" y="540834"/>
            <a:ext cx="8721252" cy="5843239"/>
          </a:xfrm>
          <a:prstGeom prst="rect">
            <a:avLst/>
          </a:prstGeom>
        </p:spPr>
      </p:pic>
    </p:spTree>
    <p:extLst>
      <p:ext uri="{BB962C8B-B14F-4D97-AF65-F5344CB8AC3E}">
        <p14:creationId xmlns:p14="http://schemas.microsoft.com/office/powerpoint/2010/main" val="2805655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912" y="365126"/>
            <a:ext cx="8629748" cy="5744176"/>
          </a:xfrm>
        </p:spPr>
      </p:pic>
    </p:spTree>
    <p:extLst>
      <p:ext uri="{BB962C8B-B14F-4D97-AF65-F5344CB8AC3E}">
        <p14:creationId xmlns:p14="http://schemas.microsoft.com/office/powerpoint/2010/main" val="28497369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5854" y="477508"/>
            <a:ext cx="8192292" cy="5243067"/>
          </a:xfrm>
          <a:prstGeom prst="rect">
            <a:avLst/>
          </a:prstGeom>
        </p:spPr>
      </p:pic>
    </p:spTree>
    <p:extLst>
      <p:ext uri="{BB962C8B-B14F-4D97-AF65-F5344CB8AC3E}">
        <p14:creationId xmlns:p14="http://schemas.microsoft.com/office/powerpoint/2010/main" val="16155888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72287" y="878082"/>
            <a:ext cx="8622429" cy="4095362"/>
          </a:xfrm>
          <a:prstGeom prst="rect">
            <a:avLst/>
          </a:prstGeom>
        </p:spPr>
      </p:pic>
    </p:spTree>
    <p:extLst>
      <p:ext uri="{BB962C8B-B14F-4D97-AF65-F5344CB8AC3E}">
        <p14:creationId xmlns:p14="http://schemas.microsoft.com/office/powerpoint/2010/main" val="4200382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31" y="717492"/>
            <a:ext cx="8849938" cy="4780059"/>
          </a:xfrm>
        </p:spPr>
      </p:pic>
    </p:spTree>
    <p:extLst>
      <p:ext uri="{BB962C8B-B14F-4D97-AF65-F5344CB8AC3E}">
        <p14:creationId xmlns:p14="http://schemas.microsoft.com/office/powerpoint/2010/main" val="15873861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60" y="747809"/>
            <a:ext cx="8528479" cy="5318454"/>
          </a:xfrm>
        </p:spPr>
      </p:pic>
    </p:spTree>
    <p:extLst>
      <p:ext uri="{BB962C8B-B14F-4D97-AF65-F5344CB8AC3E}">
        <p14:creationId xmlns:p14="http://schemas.microsoft.com/office/powerpoint/2010/main" val="3487748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254" y="520933"/>
            <a:ext cx="8481492" cy="5701448"/>
          </a:xfrm>
        </p:spPr>
      </p:pic>
    </p:spTree>
    <p:extLst>
      <p:ext uri="{BB962C8B-B14F-4D97-AF65-F5344CB8AC3E}">
        <p14:creationId xmlns:p14="http://schemas.microsoft.com/office/powerpoint/2010/main" val="87958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3613" y="365126"/>
            <a:ext cx="5215899" cy="6214965"/>
          </a:xfrm>
        </p:spPr>
      </p:pic>
    </p:spTree>
    <p:extLst>
      <p:ext uri="{BB962C8B-B14F-4D97-AF65-F5344CB8AC3E}">
        <p14:creationId xmlns:p14="http://schemas.microsoft.com/office/powerpoint/2010/main" val="6056890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 name="Picture 10"/>
          <p:cNvPicPr>
            <a:picLocks noChangeAspect="1"/>
          </p:cNvPicPr>
          <p:nvPr/>
        </p:nvPicPr>
        <p:blipFill>
          <a:blip r:embed="rId2"/>
          <a:stretch>
            <a:fillRect/>
          </a:stretch>
        </p:blipFill>
        <p:spPr>
          <a:xfrm>
            <a:off x="257988" y="0"/>
            <a:ext cx="8451979" cy="6646127"/>
          </a:xfrm>
          <a:prstGeom prst="rect">
            <a:avLst/>
          </a:prstGeom>
        </p:spPr>
      </p:pic>
    </p:spTree>
    <p:extLst>
      <p:ext uri="{BB962C8B-B14F-4D97-AF65-F5344CB8AC3E}">
        <p14:creationId xmlns:p14="http://schemas.microsoft.com/office/powerpoint/2010/main" val="1212085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765" y="911535"/>
            <a:ext cx="8614470" cy="4307235"/>
          </a:xfrm>
        </p:spPr>
      </p:pic>
    </p:spTree>
    <p:extLst>
      <p:ext uri="{BB962C8B-B14F-4D97-AF65-F5344CB8AC3E}">
        <p14:creationId xmlns:p14="http://schemas.microsoft.com/office/powerpoint/2010/main" val="4502586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0343" y="365126"/>
            <a:ext cx="7263313" cy="5447485"/>
          </a:xfrm>
        </p:spPr>
      </p:pic>
    </p:spTree>
    <p:extLst>
      <p:ext uri="{BB962C8B-B14F-4D97-AF65-F5344CB8AC3E}">
        <p14:creationId xmlns:p14="http://schemas.microsoft.com/office/powerpoint/2010/main" val="25786526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48140" y="1104861"/>
            <a:ext cx="4486836" cy="4486836"/>
          </a:xfrm>
          <a:prstGeom prst="rect">
            <a:avLst/>
          </a:prstGeom>
        </p:spPr>
      </p:pic>
    </p:spTree>
    <p:extLst>
      <p:ext uri="{BB962C8B-B14F-4D97-AF65-F5344CB8AC3E}">
        <p14:creationId xmlns:p14="http://schemas.microsoft.com/office/powerpoint/2010/main" val="413957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1yearfear2faith.files.wordpress.com/2015/04/god-doesnot-li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9818" y="540118"/>
            <a:ext cx="8035532" cy="561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441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85299" y="365126"/>
            <a:ext cx="7373401" cy="5806553"/>
          </a:xfrm>
          <a:prstGeom prst="rect">
            <a:avLst/>
          </a:prstGeom>
        </p:spPr>
      </p:pic>
    </p:spTree>
    <p:extLst>
      <p:ext uri="{BB962C8B-B14F-4D97-AF65-F5344CB8AC3E}">
        <p14:creationId xmlns:p14="http://schemas.microsoft.com/office/powerpoint/2010/main" val="34546962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1192" y="576998"/>
            <a:ext cx="8561616" cy="5422357"/>
          </a:xfrm>
          <a:prstGeom prst="rect">
            <a:avLst/>
          </a:prstGeom>
        </p:spPr>
      </p:pic>
    </p:spTree>
    <p:extLst>
      <p:ext uri="{BB962C8B-B14F-4D97-AF65-F5344CB8AC3E}">
        <p14:creationId xmlns:p14="http://schemas.microsoft.com/office/powerpoint/2010/main" val="17392320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518938" y="286756"/>
            <a:ext cx="6106124" cy="6337067"/>
          </a:xfrm>
          <a:prstGeom prst="rect">
            <a:avLst/>
          </a:prstGeom>
        </p:spPr>
      </p:pic>
    </p:spTree>
    <p:extLst>
      <p:ext uri="{BB962C8B-B14F-4D97-AF65-F5344CB8AC3E}">
        <p14:creationId xmlns:p14="http://schemas.microsoft.com/office/powerpoint/2010/main" val="36576509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035" y="2469843"/>
            <a:ext cx="5690206" cy="845170"/>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biblepic.com/53/298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758" y="105045"/>
            <a:ext cx="6630290" cy="663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3929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catholicspringtime.citymax.com/i/card-_526-fro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558" y="677048"/>
            <a:ext cx="8734883" cy="495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47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tjohnindy.org/monkimage.php?mediaDirectory=mediafiles&amp;mediaId=1118508&amp;fileName=church-home-page-rotator-sanctuary-traditional-service-693-38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649" y="684619"/>
            <a:ext cx="8502701" cy="472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8321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6480" y="365126"/>
            <a:ext cx="8631591" cy="5757204"/>
          </a:xfrm>
          <a:prstGeom prst="rect">
            <a:avLst/>
          </a:prstGeom>
        </p:spPr>
      </p:pic>
    </p:spTree>
    <p:extLst>
      <p:ext uri="{BB962C8B-B14F-4D97-AF65-F5344CB8AC3E}">
        <p14:creationId xmlns:p14="http://schemas.microsoft.com/office/powerpoint/2010/main" val="1476262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6813" y="365126"/>
            <a:ext cx="8730373" cy="5779507"/>
          </a:xfrm>
          <a:prstGeom prst="rect">
            <a:avLst/>
          </a:prstGeom>
        </p:spPr>
      </p:pic>
    </p:spTree>
    <p:extLst>
      <p:ext uri="{BB962C8B-B14F-4D97-AF65-F5344CB8AC3E}">
        <p14:creationId xmlns:p14="http://schemas.microsoft.com/office/powerpoint/2010/main" val="35614558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13486" y="365126"/>
            <a:ext cx="8117028" cy="6087771"/>
          </a:xfrm>
          <a:prstGeom prst="rect">
            <a:avLst/>
          </a:prstGeom>
        </p:spPr>
      </p:pic>
    </p:spTree>
    <p:extLst>
      <p:ext uri="{BB962C8B-B14F-4D97-AF65-F5344CB8AC3E}">
        <p14:creationId xmlns:p14="http://schemas.microsoft.com/office/powerpoint/2010/main" val="7183517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982" y="2343488"/>
            <a:ext cx="5363098" cy="689507"/>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s://i.ytimg.com/vi/eSPAi9ZLUKA/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11" y="799126"/>
            <a:ext cx="8828540" cy="4966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6021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quotehd.com/imagequotes/authors54/augustus-hare-writer-quote-as-to-the-pure-all-things-are-pure-even-so.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9467"/>
          <a:stretch/>
        </p:blipFill>
        <p:spPr bwMode="auto">
          <a:xfrm>
            <a:off x="505984" y="365126"/>
            <a:ext cx="8288456" cy="584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3142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rlv.zcache.com/to_the_pure_all_things_are_pure_postcard-r0c6ae9d0b3ae45cfad527fb5452cee97_vgbaq_8byvr_324.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472" t="24244" r="4759" b="30108"/>
          <a:stretch/>
        </p:blipFill>
        <p:spPr bwMode="auto">
          <a:xfrm>
            <a:off x="724829" y="1237785"/>
            <a:ext cx="7960203" cy="4003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4798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www.usa.church/wp-content/uploads/2011/11/JesusCross2.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075" b="8954"/>
          <a:stretch/>
        </p:blipFill>
        <p:spPr bwMode="auto">
          <a:xfrm>
            <a:off x="367990" y="365126"/>
            <a:ext cx="8444682" cy="601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7063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00229" y="264454"/>
            <a:ext cx="8181795" cy="6136346"/>
          </a:xfrm>
          <a:prstGeom prst="rect">
            <a:avLst/>
          </a:prstGeom>
        </p:spPr>
      </p:pic>
    </p:spTree>
    <p:extLst>
      <p:ext uri="{BB962C8B-B14F-4D97-AF65-F5344CB8AC3E}">
        <p14:creationId xmlns:p14="http://schemas.microsoft.com/office/powerpoint/2010/main" val="7823137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blogs.lcms.org/wp-content/uploads/2014/01/nepali-2-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253302"/>
            <a:ext cx="7800094" cy="6302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7424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www.stpaulcinci.org/2012-05-27-Baptis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9662" y="286756"/>
            <a:ext cx="7871450" cy="629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5698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b="7157"/>
          <a:stretch/>
        </p:blipFill>
        <p:spPr>
          <a:xfrm>
            <a:off x="957824" y="208700"/>
            <a:ext cx="7004147" cy="6502866"/>
          </a:xfrm>
          <a:prstGeom prst="rect">
            <a:avLst/>
          </a:prstGeom>
        </p:spPr>
      </p:pic>
    </p:spTree>
    <p:extLst>
      <p:ext uri="{BB962C8B-B14F-4D97-AF65-F5344CB8AC3E}">
        <p14:creationId xmlns:p14="http://schemas.microsoft.com/office/powerpoint/2010/main" val="26443889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41304" y="532395"/>
            <a:ext cx="8074046" cy="5032064"/>
          </a:xfrm>
          <a:prstGeom prst="rect">
            <a:avLst/>
          </a:prstGeom>
        </p:spPr>
      </p:pic>
    </p:spTree>
    <p:extLst>
      <p:ext uri="{BB962C8B-B14F-4D97-AF65-F5344CB8AC3E}">
        <p14:creationId xmlns:p14="http://schemas.microsoft.com/office/powerpoint/2010/main" val="10460397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7926" y="175243"/>
            <a:ext cx="8092585" cy="6069439"/>
          </a:xfrm>
          <a:prstGeom prst="rect">
            <a:avLst/>
          </a:prstGeom>
        </p:spPr>
      </p:pic>
    </p:spTree>
    <p:extLst>
      <p:ext uri="{BB962C8B-B14F-4D97-AF65-F5344CB8AC3E}">
        <p14:creationId xmlns:p14="http://schemas.microsoft.com/office/powerpoint/2010/main" val="4143656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89893" y="1592744"/>
            <a:ext cx="7564214" cy="3425304"/>
          </a:xfrm>
          <a:prstGeom prst="rect">
            <a:avLst/>
          </a:prstGeom>
        </p:spPr>
      </p:pic>
    </p:spTree>
    <p:extLst>
      <p:ext uri="{BB962C8B-B14F-4D97-AF65-F5344CB8AC3E}">
        <p14:creationId xmlns:p14="http://schemas.microsoft.com/office/powerpoint/2010/main" val="35671660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57790" y="510091"/>
            <a:ext cx="7260298" cy="5488785"/>
          </a:xfrm>
          <a:prstGeom prst="rect">
            <a:avLst/>
          </a:prstGeom>
        </p:spPr>
      </p:pic>
    </p:spTree>
    <p:extLst>
      <p:ext uri="{BB962C8B-B14F-4D97-AF65-F5344CB8AC3E}">
        <p14:creationId xmlns:p14="http://schemas.microsoft.com/office/powerpoint/2010/main" val="19202914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rotWithShape="1">
          <a:blip r:embed="rId2"/>
          <a:srcRect b="9471"/>
          <a:stretch/>
        </p:blipFill>
        <p:spPr>
          <a:xfrm>
            <a:off x="1147143" y="365126"/>
            <a:ext cx="6524896" cy="59069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227907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36744" y="22186"/>
            <a:ext cx="5967666" cy="6835814"/>
          </a:xfrm>
          <a:prstGeom prst="rect">
            <a:avLst/>
          </a:prstGeom>
        </p:spPr>
      </p:pic>
    </p:spTree>
    <p:extLst>
      <p:ext uri="{BB962C8B-B14F-4D97-AF65-F5344CB8AC3E}">
        <p14:creationId xmlns:p14="http://schemas.microsoft.com/office/powerpoint/2010/main" val="1303068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28650" y="365126"/>
            <a:ext cx="7943903" cy="5957927"/>
          </a:xfrm>
          <a:prstGeom prst="rect">
            <a:avLst/>
          </a:prstGeom>
        </p:spPr>
      </p:pic>
    </p:spTree>
    <p:extLst>
      <p:ext uri="{BB962C8B-B14F-4D97-AF65-F5344CB8AC3E}">
        <p14:creationId xmlns:p14="http://schemas.microsoft.com/office/powerpoint/2010/main" val="27948919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03149" y="141790"/>
            <a:ext cx="6515487" cy="6515487"/>
          </a:xfrm>
          <a:prstGeom prst="rect">
            <a:avLst/>
          </a:prstGeom>
        </p:spPr>
      </p:pic>
    </p:spTree>
    <p:extLst>
      <p:ext uri="{BB962C8B-B14F-4D97-AF65-F5344CB8AC3E}">
        <p14:creationId xmlns:p14="http://schemas.microsoft.com/office/powerpoint/2010/main" val="11519546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3335" y="747131"/>
            <a:ext cx="9017329" cy="5263376"/>
          </a:xfrm>
          <a:prstGeom prst="rect">
            <a:avLst/>
          </a:prstGeom>
        </p:spPr>
      </p:pic>
    </p:spTree>
    <p:extLst>
      <p:ext uri="{BB962C8B-B14F-4D97-AF65-F5344CB8AC3E}">
        <p14:creationId xmlns:p14="http://schemas.microsoft.com/office/powerpoint/2010/main" val="24360969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biblia.com/bible/images/640x480/Tt2.11?extension=png&amp;fallbackOnFailure=fals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8717" y="231000"/>
            <a:ext cx="8449423" cy="633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9964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1.bp.blogspot.com/-ehQCODXlMAI/Vn6vRy7AT5I/AAAAAAAAijE/z4hmSUrqRGM/s1600/false%2Bpicture%2Bof%2Bblessed-hope-jesus-retur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3870" y="1027907"/>
            <a:ext cx="8616260" cy="487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5766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content.cdninstagram.com/t51.2885-15/s640x640/sh0.08/e35/13187994_1607274826256132_1565777639_n.jpg?ig_cache_key=MTI1MTA5NDE4MDc0NzYyMTI5MQ%3D%3D.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2171" y="141792"/>
            <a:ext cx="8390162" cy="6515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4996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3343" y="1658667"/>
            <a:ext cx="18546568" cy="2943054"/>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122" name="Picture 2" descr="https://s-media-cache-ak0.pinimg.com/236x/86/c1/98/86c19890ee77f09e7c34ac2ad7690783.jpg"/>
          <p:cNvPicPr>
            <a:picLocks noChangeAspect="1" noChangeArrowheads="1"/>
          </p:cNvPicPr>
          <p:nvPr/>
        </p:nvPicPr>
        <p:blipFill rotWithShape="1">
          <a:blip r:embed="rId2">
            <a:extLst>
              <a:ext uri="{28A0092B-C50C-407E-A947-70E740481C1C}">
                <a14:useLocalDpi xmlns:a14="http://schemas.microsoft.com/office/drawing/2010/main" val="0"/>
              </a:ext>
            </a:extLst>
          </a:blip>
          <a:srcRect b="4243"/>
          <a:stretch/>
        </p:blipFill>
        <p:spPr bwMode="auto">
          <a:xfrm>
            <a:off x="1357398" y="453437"/>
            <a:ext cx="6160822" cy="5524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9339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s-media-cache-ak0.pinimg.com/736x/9e/59/06/9e59067aec22835c3dc533faf4855b5c.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019"/>
          <a:stretch/>
        </p:blipFill>
        <p:spPr bwMode="auto">
          <a:xfrm>
            <a:off x="925117" y="245325"/>
            <a:ext cx="7293765" cy="6490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0792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084719" y="2048649"/>
            <a:ext cx="12555867" cy="6247953"/>
          </a:xfrm>
        </p:spPr>
        <p:txBody>
          <a:bodyPr/>
          <a:lstStyle/>
          <a:p>
            <a:endParaRPr lang="en-US" dirty="0"/>
          </a:p>
        </p:txBody>
      </p:sp>
      <p:pic>
        <p:nvPicPr>
          <p:cNvPr id="1026" name="Picture 1" descr="http://biblepic.com/53/299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245" y="226200"/>
            <a:ext cx="6252660" cy="625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9582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37259" y="2934335"/>
            <a:ext cx="11911193" cy="7398912"/>
          </a:xfrm>
        </p:spPr>
        <p:txBody>
          <a:bodyPr/>
          <a:lstStyle/>
          <a:p>
            <a:endParaRPr lang="en-US" dirty="0"/>
          </a:p>
        </p:txBody>
      </p:sp>
      <p:pic>
        <p:nvPicPr>
          <p:cNvPr id="2050" name="Picture 2" descr="http://static1.squarespace.com/static/528916c1e4b0c442cc4cd552/t/56f6234fb73abe7ff070a0d6/14589714802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85" y="1115060"/>
            <a:ext cx="8605520" cy="430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0926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3069" y="2943226"/>
            <a:ext cx="13340596" cy="4279506"/>
          </a:xfrm>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098" name="Picture 2" descr="http://1.bp.blogspot.com/_w0Gnssd2Z7s/TA7wTtZqnKI/AAAAAAAAAAw/0Exvcwo2lxQ/s1600/mosesjoshu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087" y="171412"/>
            <a:ext cx="8536249" cy="6129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57541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image.slidesharecdn.com/07holiness-140914183452-phpapp01/95/healed-for-holiness-32-638.jpg?cb=141071987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6890" y="837367"/>
            <a:ext cx="8691609" cy="5095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2734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mudpreacher.files.wordpress.com/2013/02/when-i-see-the-blood-jesus-on-the-cro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8625" y="97186"/>
            <a:ext cx="5717725" cy="6650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1289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1mpkoh2uj7ew36r28p3t8kxt11gl.wpengine.netdna-cdn.com/wp-content/uploads/2015/06/shutterstock_148013363-660x35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846" y="1027907"/>
            <a:ext cx="8942307" cy="474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5952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fontScale="85000" lnSpcReduction="10000"/>
          </a:bodyPr>
          <a:lstStyle/>
          <a:p>
            <a:pPr marL="0" marR="0" indent="0">
              <a:lnSpc>
                <a:spcPct val="107000"/>
              </a:lnSpc>
              <a:spcBef>
                <a:spcPts val="0"/>
              </a:spcBef>
              <a:spcAft>
                <a:spcPts val="0"/>
              </a:spcAft>
              <a:buNone/>
            </a:pP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(Titus 3:1-15</a:t>
            </a:r>
            <a:r>
              <a:rPr lang="en-US" sz="3200" b="1" u="sng"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1) Remind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them</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to be submissive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to rulers and authorities,</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to be obedient, to be ready for every good work, (2) to speak evil of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no one,</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to avoid quarreling, to be gentle, and to show perfect courtesy toward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all people</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(3) For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we ourselves</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were once foolish, disobedient, led astray, slaves to various passions and pleasures, passing our days in malice and envy, hated by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others</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and hating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one another.</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(4) But when the goodness and loving kindness of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God our Savior</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appeared, (5)</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 he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saved us, not because of works done by us in righteousness, but according to his own mercy, by the washing of regeneration and renewal of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the Holy Spirit,</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(6) whom he poured out on us richly through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Jesus Christ our Savior</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(7) so that being justified by his grace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we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might become heirs according to the hope of eternal life.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892431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663" y="78060"/>
            <a:ext cx="8932127" cy="6668428"/>
          </a:xfrm>
        </p:spPr>
        <p:txBody>
          <a:bodyPr>
            <a:normAutofit fontScale="92500" lnSpcReduction="10000"/>
          </a:bodyPr>
          <a:lstStyle/>
          <a:p>
            <a:pPr marL="0" marR="0" indent="0" algn="ctr">
              <a:lnSpc>
                <a:spcPct val="107000"/>
              </a:lnSpc>
              <a:spcBef>
                <a:spcPts val="0"/>
              </a:spcBef>
              <a:spcAft>
                <a:spcPts val="0"/>
              </a:spcAft>
              <a:buNone/>
            </a:pPr>
            <a:endParaRPr lang="en-US" sz="15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B. THE STUDY NOTES</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07000"/>
              </a:lnSpc>
              <a:spcBef>
                <a:spcPts val="1200"/>
              </a:spcBef>
              <a:spcAft>
                <a:spcPts val="0"/>
              </a:spcAft>
              <a:buAutoNum type="arabicPeriod"/>
            </a:pPr>
            <a:r>
              <a:rPr lang="en-US" sz="3200" b="1" u="sng" dirty="0" smtClean="0">
                <a:latin typeface="Times New Roman" panose="02020603050405020304" pitchFamily="18" charset="0"/>
                <a:ea typeface="Times New Roman" panose="02020603050405020304" pitchFamily="18" charset="0"/>
                <a:cs typeface="Times New Roman" panose="02020603050405020304" pitchFamily="18" charset="0"/>
              </a:rPr>
              <a:t>Rulers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and authorities</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 be submissive and obedient   </a:t>
            </a: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nSpc>
                <a:spcPct val="107000"/>
              </a:lnSpc>
              <a:spcBef>
                <a:spcPts val="1200"/>
              </a:spcBef>
              <a:spcAft>
                <a:spcPts val="0"/>
              </a:spcAft>
              <a:buNone/>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Rom 13:1-7;  1 Pet 2:13-17;  2 Tim 2:21)</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2</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Our civic duties:</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To be ready for every good work, </a:t>
            </a:r>
            <a:endParaRPr lang="en-US" sz="32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 2:10;  2 Tim 3:17)</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to speak evil of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no one,</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32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 4:31)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to avoid quarreling,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(1 Tim 3:3)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to be gentle,                                  </a:t>
            </a:r>
            <a:endParaRPr lang="en-US" sz="32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(Gal 6:1;  </a:t>
            </a:r>
            <a:r>
              <a:rPr lang="en-US" sz="32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 4:2;  </a:t>
            </a:r>
            <a:r>
              <a:rPr lang="en-US" sz="3200" b="1" dirty="0" err="1">
                <a:latin typeface="Times New Roman" panose="02020603050405020304" pitchFamily="18" charset="0"/>
                <a:ea typeface="Times New Roman" panose="02020603050405020304" pitchFamily="18" charset="0"/>
                <a:cs typeface="Times New Roman" panose="02020603050405020304" pitchFamily="18" charset="0"/>
              </a:rPr>
              <a:t>Php</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 4:5)</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to show perfect courtesy toward </a:t>
            </a:r>
            <a:r>
              <a:rPr lang="en-US" sz="3200" u="sng" dirty="0">
                <a:latin typeface="Times New Roman" panose="02020603050405020304" pitchFamily="18" charset="0"/>
                <a:ea typeface="Times New Roman" panose="02020603050405020304" pitchFamily="18" charset="0"/>
                <a:cs typeface="Times New Roman" panose="02020603050405020304" pitchFamily="18" charset="0"/>
              </a:rPr>
              <a:t>all people</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ea typeface="Times New Roman" panose="02020603050405020304" pitchFamily="18" charset="0"/>
                <a:cs typeface="Times New Roman" panose="02020603050405020304" pitchFamily="18" charset="0"/>
              </a:rPr>
              <a:t>2 Tim 2:25)</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200" dirty="0"/>
          </a:p>
        </p:txBody>
      </p:sp>
    </p:spTree>
    <p:extLst>
      <p:ext uri="{BB962C8B-B14F-4D97-AF65-F5344CB8AC3E}">
        <p14:creationId xmlns:p14="http://schemas.microsoft.com/office/powerpoint/2010/main" val="28474593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4175" y="156116"/>
            <a:ext cx="8809463" cy="6534615"/>
          </a:xfrm>
        </p:spPr>
        <p:txBody>
          <a:bodyPr>
            <a:normAutofit fontScale="92500" lnSpcReduction="20000"/>
          </a:bodyPr>
          <a:lstStyle/>
          <a:p>
            <a:pPr marL="0" marR="0" indent="0" algn="ctr">
              <a:lnSpc>
                <a:spcPct val="107000"/>
              </a:lnSpc>
              <a:spcBef>
                <a:spcPts val="0"/>
              </a:spcBef>
              <a:spcAft>
                <a:spcPts val="0"/>
              </a:spcAft>
              <a:buNone/>
            </a:pPr>
            <a:endParaRPr lang="en-US" sz="4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4800" b="1" dirty="0" smtClean="0">
                <a:latin typeface="Times New Roman" panose="02020603050405020304" pitchFamily="18" charset="0"/>
                <a:ea typeface="Times New Roman" panose="02020603050405020304" pitchFamily="18" charset="0"/>
                <a:cs typeface="Times New Roman" panose="02020603050405020304" pitchFamily="18" charset="0"/>
              </a:rPr>
              <a:t>3</a:t>
            </a:r>
            <a:r>
              <a:rPr lang="en-US" sz="48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4800" b="1" u="sng" dirty="0">
                <a:latin typeface="Times New Roman" panose="02020603050405020304" pitchFamily="18" charset="0"/>
                <a:ea typeface="Times New Roman" panose="02020603050405020304" pitchFamily="18" charset="0"/>
                <a:cs typeface="Times New Roman" panose="02020603050405020304" pitchFamily="18" charset="0"/>
              </a:rPr>
              <a:t>The works of the old Adam –</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For </a:t>
            </a:r>
            <a:r>
              <a:rPr lang="en-US" sz="4800" u="sng" dirty="0">
                <a:latin typeface="Times New Roman" panose="02020603050405020304" pitchFamily="18" charset="0"/>
                <a:ea typeface="Times New Roman" panose="02020603050405020304" pitchFamily="18" charset="0"/>
                <a:cs typeface="Times New Roman" panose="02020603050405020304" pitchFamily="18" charset="0"/>
              </a:rPr>
              <a:t>we ourselves</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 were once foolish, disobedient, led astray, </a:t>
            </a:r>
            <a:r>
              <a:rPr lang="en-US" sz="4800" b="1" dirty="0">
                <a:latin typeface="Times New Roman" panose="02020603050405020304" pitchFamily="18" charset="0"/>
                <a:ea typeface="Times New Roman" panose="02020603050405020304" pitchFamily="18" charset="0"/>
                <a:cs typeface="Times New Roman" panose="02020603050405020304" pitchFamily="18" charset="0"/>
              </a:rPr>
              <a:t>(1 </a:t>
            </a:r>
            <a:r>
              <a:rPr lang="en-US" sz="4800" b="1" dirty="0" err="1">
                <a:latin typeface="Times New Roman" panose="02020603050405020304" pitchFamily="18" charset="0"/>
                <a:ea typeface="Times New Roman" panose="02020603050405020304" pitchFamily="18" charset="0"/>
                <a:cs typeface="Times New Roman" panose="02020603050405020304" pitchFamily="18" charset="0"/>
              </a:rPr>
              <a:t>Cor</a:t>
            </a:r>
            <a:r>
              <a:rPr lang="en-US" sz="4800" b="1" dirty="0">
                <a:latin typeface="Times New Roman" panose="02020603050405020304" pitchFamily="18" charset="0"/>
                <a:ea typeface="Times New Roman" panose="02020603050405020304" pitchFamily="18" charset="0"/>
                <a:cs typeface="Times New Roman" panose="02020603050405020304" pitchFamily="18" charset="0"/>
              </a:rPr>
              <a:t> 6:11)</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-slaves to various passions and  </a:t>
            </a:r>
          </a:p>
          <a:p>
            <a:pPr marL="0" marR="0" indent="0">
              <a:lnSpc>
                <a:spcPct val="107000"/>
              </a:lnSpc>
              <a:spcBef>
                <a:spcPts val="0"/>
              </a:spcBef>
              <a:spcAft>
                <a:spcPts val="0"/>
              </a:spcAft>
              <a:buNone/>
            </a:pPr>
            <a:r>
              <a:rPr lang="en-US" sz="4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                   pleasures,                              </a:t>
            </a:r>
          </a:p>
          <a:p>
            <a:pPr marL="0" marR="0" indent="0">
              <a:lnSpc>
                <a:spcPct val="107000"/>
              </a:lnSpc>
              <a:spcBef>
                <a:spcPts val="0"/>
              </a:spcBef>
              <a:spcAft>
                <a:spcPts val="0"/>
              </a:spcAft>
              <a:buNone/>
            </a:pP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48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4800" b="1" dirty="0" err="1" smtClean="0">
                <a:latin typeface="Times New Roman" panose="02020603050405020304" pitchFamily="18" charset="0"/>
                <a:ea typeface="Times New Roman" panose="02020603050405020304" pitchFamily="18" charset="0"/>
                <a:cs typeface="Times New Roman" panose="02020603050405020304" pitchFamily="18" charset="0"/>
              </a:rPr>
              <a:t>Eph</a:t>
            </a:r>
            <a:r>
              <a:rPr lang="en-US" sz="4800" b="1" dirty="0" smtClean="0">
                <a:latin typeface="Times New Roman" panose="02020603050405020304" pitchFamily="18" charset="0"/>
                <a:ea typeface="Times New Roman" panose="02020603050405020304" pitchFamily="18" charset="0"/>
                <a:cs typeface="Times New Roman" panose="02020603050405020304" pitchFamily="18" charset="0"/>
              </a:rPr>
              <a:t> 2:2;  4:17,18;   5:8)</a:t>
            </a:r>
            <a:endParaRPr lang="en-US" sz="4400"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passing our days in malice and envy, </a:t>
            </a: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nSpc>
                <a:spcPct val="107000"/>
              </a:lnSpc>
              <a:spcBef>
                <a:spcPts val="0"/>
              </a:spcBef>
              <a:spcAft>
                <a:spcPts val="0"/>
              </a:spcAft>
              <a:buNone/>
            </a:pPr>
            <a:r>
              <a:rPr lang="en-US" sz="4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      hated </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by </a:t>
            </a:r>
            <a:r>
              <a:rPr lang="en-US" sz="4800" u="sng" dirty="0">
                <a:latin typeface="Times New Roman" panose="02020603050405020304" pitchFamily="18" charset="0"/>
                <a:ea typeface="Times New Roman" panose="02020603050405020304" pitchFamily="18" charset="0"/>
                <a:cs typeface="Times New Roman" panose="02020603050405020304" pitchFamily="18" charset="0"/>
              </a:rPr>
              <a:t>others</a:t>
            </a:r>
            <a:r>
              <a:rPr lang="en-US" sz="4800" dirty="0">
                <a:latin typeface="Times New Roman" panose="02020603050405020304" pitchFamily="18" charset="0"/>
                <a:ea typeface="Times New Roman" panose="02020603050405020304" pitchFamily="18" charset="0"/>
                <a:cs typeface="Times New Roman" panose="02020603050405020304" pitchFamily="18" charset="0"/>
              </a:rPr>
              <a:t> and hating </a:t>
            </a:r>
            <a:r>
              <a:rPr lang="en-US" sz="4800" u="sng" dirty="0">
                <a:latin typeface="Times New Roman" panose="02020603050405020304" pitchFamily="18" charset="0"/>
                <a:ea typeface="Times New Roman" panose="02020603050405020304" pitchFamily="18" charset="0"/>
                <a:cs typeface="Times New Roman" panose="02020603050405020304" pitchFamily="18" charset="0"/>
              </a:rPr>
              <a:t>one </a:t>
            </a:r>
            <a:endParaRPr lang="en-US" sz="4800" u="sng"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r>
              <a:rPr lang="en-US" sz="4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4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4800" u="sng" dirty="0" smtClean="0">
                <a:latin typeface="Times New Roman" panose="02020603050405020304" pitchFamily="18" charset="0"/>
                <a:ea typeface="Times New Roman" panose="02020603050405020304" pitchFamily="18" charset="0"/>
                <a:cs typeface="Times New Roman" panose="02020603050405020304" pitchFamily="18" charset="0"/>
              </a:rPr>
              <a:t>another</a:t>
            </a:r>
            <a:r>
              <a:rPr lang="en-US" sz="4800" u="sng"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05081366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fontScale="90000"/>
          </a:bodyPr>
          <a:lstStyle/>
          <a:p>
            <a:pPr marL="0" marR="0">
              <a:lnSpc>
                <a:spcPct val="107000"/>
              </a:lnSpc>
              <a:spcBef>
                <a:spcPts val="0"/>
              </a:spcBef>
              <a:spcAft>
                <a:spcPts val="0"/>
              </a:spcAft>
            </a:pPr>
            <a:r>
              <a:rPr lang="en-US" sz="2400" u="sng"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400" u="sng"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400" u="sng" dirty="0" smtClean="0">
                <a:latin typeface="Times New Roman" panose="02020603050405020304" pitchFamily="18" charset="0"/>
                <a:ea typeface="Times New Roman" panose="02020603050405020304" pitchFamily="18" charset="0"/>
                <a:cs typeface="Times New Roman" panose="02020603050405020304" pitchFamily="18" charset="0"/>
              </a:rPr>
              <a:t>4</a:t>
            </a:r>
            <a:r>
              <a:rPr lang="en-US" sz="2400" u="sng"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u="sng" dirty="0">
                <a:latin typeface="Times New Roman" panose="02020603050405020304" pitchFamily="18" charset="0"/>
                <a:ea typeface="Times New Roman" panose="02020603050405020304" pitchFamily="18" charset="0"/>
                <a:cs typeface="Times New Roman" panose="02020603050405020304" pitchFamily="18" charset="0"/>
              </a:rPr>
              <a:t>When the goodness and loving kindness of God our Savior appeared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b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u="sng"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400" b="1" u="sng" dirty="0">
                <a:latin typeface="Times New Roman" panose="02020603050405020304" pitchFamily="18" charset="0"/>
                <a:ea typeface="Times New Roman" panose="02020603050405020304" pitchFamily="18" charset="0"/>
                <a:cs typeface="Times New Roman" panose="02020603050405020304" pitchFamily="18" charset="0"/>
              </a:rPr>
              <a:t>The Gospel):</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(Lk 1:47;   Rom 2:4;   </a:t>
            </a:r>
            <a:r>
              <a:rPr lang="en-US" sz="24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2:7;  1 </a:t>
            </a:r>
            <a:r>
              <a:rPr lang="en-US" sz="2400" b="1" dirty="0" err="1">
                <a:latin typeface="Times New Roman" panose="02020603050405020304" pitchFamily="18" charset="0"/>
                <a:ea typeface="Times New Roman" panose="02020603050405020304" pitchFamily="18" charset="0"/>
                <a:cs typeface="Times New Roman" panose="02020603050405020304" pitchFamily="18" charset="0"/>
              </a:rPr>
              <a:t>Jn</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4:9)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saved us, not because of works done by us in righteousness, but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b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according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to his own mercy,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(Rom 3:27; 11:14;   </a:t>
            </a:r>
            <a:r>
              <a:rPr lang="en-US" sz="24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2:4,8,9;   2 Tim 1:9;  1 Pet 1:3)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smtClean="0">
                <a:latin typeface="Calibri" panose="020F0502020204030204" pitchFamily="34" charset="0"/>
                <a:ea typeface="Calibri" panose="020F0502020204030204" pitchFamily="34" charset="0"/>
                <a:cs typeface="Times New Roman" panose="02020603050405020304" pitchFamily="18" charset="0"/>
              </a:rPr>
              <a:t/>
            </a:r>
            <a:br>
              <a:rPr lang="en-US" sz="2400" dirty="0" smtClean="0">
                <a:latin typeface="Calibri" panose="020F0502020204030204" pitchFamily="34" charset="0"/>
                <a:ea typeface="Calibri" panose="020F0502020204030204" pitchFamily="34" charset="0"/>
                <a:cs typeface="Times New Roman" panose="02020603050405020304" pitchFamily="18" charset="0"/>
              </a:rPr>
            </a:b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by the washing of regeneration and renewal of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the Holy Spirit,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John 3:5;   Rom 12:2;   1 </a:t>
            </a:r>
            <a:r>
              <a:rPr lang="en-US" sz="2400" b="1" dirty="0" err="1">
                <a:latin typeface="Times New Roman" panose="02020603050405020304" pitchFamily="18" charset="0"/>
                <a:ea typeface="Times New Roman" panose="02020603050405020304" pitchFamily="18" charset="0"/>
                <a:cs typeface="Times New Roman" panose="02020603050405020304" pitchFamily="18" charset="0"/>
              </a:rPr>
              <a:t>Cor</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6:11;  1 Pet 3:21</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a:t>
            </a:r>
            <a:b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    whom he poured out on us richly through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Jesus Christ our Savior</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(Joel 2:28; 3:1;  </a:t>
            </a:r>
            <a:r>
              <a:rPr lang="en-US" sz="2400" b="1" dirty="0" err="1">
                <a:latin typeface="Times New Roman" panose="02020603050405020304" pitchFamily="18" charset="0"/>
                <a:ea typeface="Times New Roman" panose="02020603050405020304" pitchFamily="18" charset="0"/>
                <a:cs typeface="Times New Roman" panose="02020603050405020304" pitchFamily="18" charset="0"/>
              </a:rPr>
              <a:t>Ezek</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36:25;   </a:t>
            </a:r>
            <a:r>
              <a:rPr lang="en-US" sz="2400" b="1" dirty="0" err="1">
                <a:latin typeface="Times New Roman" panose="02020603050405020304" pitchFamily="18" charset="0"/>
                <a:ea typeface="Times New Roman" panose="02020603050405020304" pitchFamily="18" charset="0"/>
                <a:cs typeface="Times New Roman" panose="02020603050405020304" pitchFamily="18" charset="0"/>
              </a:rPr>
              <a:t>Jn</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7:39;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       Acts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2:33;  10:45;  22:16;   Rom 5:5; 12:2;   </a:t>
            </a:r>
            <a:r>
              <a:rPr lang="en-US" sz="24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 5:26)</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u="sng" dirty="0" smtClean="0">
                <a:latin typeface="Times New Roman" panose="02020603050405020304" pitchFamily="18" charset="0"/>
                <a:ea typeface="Times New Roman" panose="02020603050405020304" pitchFamily="18" charset="0"/>
                <a:cs typeface="Times New Roman" panose="02020603050405020304" pitchFamily="18" charset="0"/>
              </a:rPr>
              <a:t>BAPTISM</a:t>
            </a:r>
            <a:r>
              <a:rPr lang="en-US" sz="2400" b="1" u="sng"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so that being justified by his grace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Rom 3:24;</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5:1)</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400" u="sng" dirty="0">
                <a:latin typeface="Times New Roman" panose="02020603050405020304" pitchFamily="18" charset="0"/>
                <a:ea typeface="Times New Roman" panose="02020603050405020304" pitchFamily="18" charset="0"/>
                <a:cs typeface="Times New Roman" panose="02020603050405020304" pitchFamily="18" charset="0"/>
              </a:rPr>
              <a:t>we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might become heirs according to the hope of eternal life </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Mt 25:46;   Rom 8:17-24)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Tree>
    <p:extLst>
      <p:ext uri="{BB962C8B-B14F-4D97-AF65-F5344CB8AC3E}">
        <p14:creationId xmlns:p14="http://schemas.microsoft.com/office/powerpoint/2010/main" val="29346763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19" y="0"/>
            <a:ext cx="8887521" cy="6735337"/>
          </a:xfrm>
        </p:spPr>
        <p:txBody>
          <a:bodyPr>
            <a:normAutofit/>
          </a:bodyPr>
          <a:lstStyle/>
          <a:p>
            <a:pPr marL="0" marR="0">
              <a:lnSpc>
                <a:spcPct val="107000"/>
              </a:lnSpc>
              <a:spcBef>
                <a:spcPts val="0"/>
              </a:spcBef>
              <a:spcAft>
                <a:spcPts val="0"/>
              </a:spcAft>
            </a:pPr>
            <a:r>
              <a:rPr lang="en-US" sz="2600" b="1" u="sng" dirty="0">
                <a:latin typeface="Times New Roman" panose="02020603050405020304" pitchFamily="18" charset="0"/>
                <a:ea typeface="Times New Roman" panose="02020603050405020304" pitchFamily="18" charset="0"/>
                <a:cs typeface="Times New Roman" panose="02020603050405020304" pitchFamily="18" charset="0"/>
              </a:rPr>
              <a:t>Luther’s Small Catechism:</a:t>
            </a:r>
            <a:r>
              <a:rPr lang="en-US" sz="2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6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600" b="1" dirty="0">
                <a:latin typeface="Times New Roman" panose="02020603050405020304" pitchFamily="18" charset="0"/>
                <a:ea typeface="Calibri" panose="020F0502020204030204" pitchFamily="34" charset="0"/>
                <a:cs typeface="Times New Roman" panose="02020603050405020304" pitchFamily="18" charset="0"/>
              </a:rPr>
              <a:t>The Power of Baptism – </a:t>
            </a:r>
            <a:r>
              <a:rPr lang="en-US" sz="2600" dirty="0">
                <a:latin typeface="Times New Roman" panose="02020603050405020304" pitchFamily="18" charset="0"/>
                <a:ea typeface="Calibri" panose="020F0502020204030204" pitchFamily="34" charset="0"/>
                <a:cs typeface="Times New Roman" panose="02020603050405020304" pitchFamily="18" charset="0"/>
              </a:rPr>
              <a:t>Third Part:</a:t>
            </a:r>
            <a:r>
              <a:rPr lang="en-US" sz="2600" dirty="0">
                <a:latin typeface="Calibri" panose="020F0502020204030204" pitchFamily="34" charset="0"/>
                <a:ea typeface="Calibri" panose="020F0502020204030204" pitchFamily="34" charset="0"/>
                <a:cs typeface="Times New Roman" panose="02020603050405020304" pitchFamily="18" charset="0"/>
              </a:rPr>
              <a:t/>
            </a:r>
            <a:br>
              <a:rPr lang="en-US" sz="2600" dirty="0">
                <a:latin typeface="Calibri" panose="020F0502020204030204" pitchFamily="34" charset="0"/>
                <a:ea typeface="Calibri" panose="020F0502020204030204" pitchFamily="34" charset="0"/>
                <a:cs typeface="Times New Roman" panose="02020603050405020304" pitchFamily="18" charset="0"/>
              </a:rPr>
            </a:br>
            <a:r>
              <a:rPr lang="en-US" sz="2600" i="1" dirty="0">
                <a:latin typeface="Times New Roman" panose="02020603050405020304" pitchFamily="18" charset="0"/>
                <a:ea typeface="Calibri" panose="020F0502020204030204" pitchFamily="34" charset="0"/>
                <a:cs typeface="Times New Roman" panose="02020603050405020304" pitchFamily="18" charset="0"/>
              </a:rPr>
              <a:t>                  How can water do such great things?</a:t>
            </a:r>
            <a:r>
              <a:rPr lang="en-US" sz="2600" dirty="0">
                <a:latin typeface="Calibri" panose="020F0502020204030204" pitchFamily="34" charset="0"/>
                <a:ea typeface="Calibri" panose="020F0502020204030204" pitchFamily="34" charset="0"/>
                <a:cs typeface="Times New Roman" panose="02020603050405020304" pitchFamily="18" charset="0"/>
              </a:rPr>
              <a:t/>
            </a:r>
            <a:br>
              <a:rPr lang="en-US" sz="2600" dirty="0">
                <a:latin typeface="Calibri" panose="020F0502020204030204" pitchFamily="34" charset="0"/>
                <a:ea typeface="Calibri" panose="020F0502020204030204" pitchFamily="34" charset="0"/>
                <a:cs typeface="Times New Roman" panose="02020603050405020304" pitchFamily="18" charset="0"/>
              </a:rPr>
            </a:br>
            <a:r>
              <a:rPr lang="en-US" sz="2600" dirty="0">
                <a:latin typeface="Times New Roman" panose="02020603050405020304" pitchFamily="18" charset="0"/>
                <a:ea typeface="Calibri" panose="020F0502020204030204" pitchFamily="34" charset="0"/>
                <a:cs typeface="Times New Roman" panose="02020603050405020304" pitchFamily="18" charset="0"/>
              </a:rPr>
              <a:t>Certainly not just water, but the word of God in and with the water does these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things,</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along </a:t>
            </a:r>
            <a:r>
              <a:rPr lang="en-US" sz="2600" dirty="0">
                <a:latin typeface="Times New Roman" panose="02020603050405020304" pitchFamily="18" charset="0"/>
                <a:ea typeface="Calibri" panose="020F0502020204030204" pitchFamily="34" charset="0"/>
                <a:cs typeface="Times New Roman" panose="02020603050405020304" pitchFamily="18" charset="0"/>
              </a:rPr>
              <a:t>with the faith which trusts this word of God in the water. For without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God's</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word </a:t>
            </a:r>
            <a:r>
              <a:rPr lang="en-US" sz="2600" dirty="0">
                <a:latin typeface="Times New Roman" panose="02020603050405020304" pitchFamily="18" charset="0"/>
                <a:ea typeface="Calibri" panose="020F0502020204030204" pitchFamily="34" charset="0"/>
                <a:cs typeface="Times New Roman" panose="02020603050405020304" pitchFamily="18" charset="0"/>
              </a:rPr>
              <a:t>the water is plain water and no Baptism. But with the word of God it is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Baptism</a:t>
            </a:r>
            <a:r>
              <a:rPr lang="en-US" sz="2600" dirty="0">
                <a:latin typeface="Times New Roman" panose="02020603050405020304" pitchFamily="18" charset="0"/>
                <a:ea typeface="Calibri" panose="020F0502020204030204" pitchFamily="34" charset="0"/>
                <a:cs typeface="Times New Roman" panose="02020603050405020304" pitchFamily="18" charset="0"/>
              </a:rPr>
              <a:t>, that is, a life-giving water, rich in grace, and a washing of the new birth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in</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600" dirty="0">
                <a:latin typeface="Times New Roman" panose="02020603050405020304" pitchFamily="18" charset="0"/>
                <a:ea typeface="Calibri" panose="020F0502020204030204" pitchFamily="34" charset="0"/>
                <a:cs typeface="Times New Roman" panose="02020603050405020304" pitchFamily="18" charset="0"/>
              </a:rPr>
              <a:t>Holy Spirit, as St. Paul says in Titus chapter three:</a:t>
            </a:r>
            <a:r>
              <a:rPr lang="en-US" sz="2600" dirty="0">
                <a:latin typeface="Calibri" panose="020F0502020204030204" pitchFamily="34" charset="0"/>
                <a:ea typeface="Calibri" panose="020F0502020204030204" pitchFamily="34" charset="0"/>
                <a:cs typeface="Times New Roman" panose="02020603050405020304" pitchFamily="18" charset="0"/>
              </a:rPr>
              <a:t/>
            </a:r>
            <a:br>
              <a:rPr lang="en-US" sz="2600" dirty="0">
                <a:latin typeface="Calibri" panose="020F0502020204030204" pitchFamily="34" charset="0"/>
                <a:ea typeface="Calibri" panose="020F0502020204030204" pitchFamily="34" charset="0"/>
                <a:cs typeface="Times New Roman" panose="02020603050405020304" pitchFamily="18" charset="0"/>
              </a:rPr>
            </a:br>
            <a:r>
              <a:rPr lang="en-US" sz="2600" dirty="0">
                <a:latin typeface="Times New Roman" panose="02020603050405020304" pitchFamily="18" charset="0"/>
                <a:ea typeface="Calibri" panose="020F0502020204030204" pitchFamily="34" charset="0"/>
                <a:cs typeface="Times New Roman" panose="02020603050405020304" pitchFamily="18" charset="0"/>
              </a:rPr>
              <a:t>"He saved us through the washing of rebirth and renewal by the Holy Spirit,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whom</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He </a:t>
            </a:r>
            <a:r>
              <a:rPr lang="en-US" sz="2600" dirty="0">
                <a:latin typeface="Times New Roman" panose="02020603050405020304" pitchFamily="18" charset="0"/>
                <a:ea typeface="Calibri" panose="020F0502020204030204" pitchFamily="34" charset="0"/>
                <a:cs typeface="Times New Roman" panose="02020603050405020304" pitchFamily="18" charset="0"/>
              </a:rPr>
              <a:t>poured out on us generously through Jesus Christ our Savior, so that,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having</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been </a:t>
            </a:r>
            <a:r>
              <a:rPr lang="en-US" sz="2600" dirty="0">
                <a:latin typeface="Times New Roman" panose="02020603050405020304" pitchFamily="18" charset="0"/>
                <a:ea typeface="Calibri" panose="020F0502020204030204" pitchFamily="34" charset="0"/>
                <a:cs typeface="Times New Roman" panose="02020603050405020304" pitchFamily="18" charset="0"/>
              </a:rPr>
              <a:t>justified by His grace, we might become heirs having the hope of eternal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life.</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This </a:t>
            </a:r>
            <a:r>
              <a:rPr lang="en-US" sz="2600" dirty="0">
                <a:latin typeface="Times New Roman" panose="02020603050405020304" pitchFamily="18" charset="0"/>
                <a:ea typeface="Calibri" panose="020F0502020204030204" pitchFamily="34" charset="0"/>
                <a:cs typeface="Times New Roman" panose="02020603050405020304" pitchFamily="18" charset="0"/>
              </a:rPr>
              <a:t>is a trustworthy saying." [Titus 3:5-8]</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0351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63" y="0"/>
            <a:ext cx="8909825" cy="6757639"/>
          </a:xfrm>
        </p:spPr>
        <p:txBody>
          <a:bodyPr>
            <a:normAutofit fontScale="90000"/>
          </a:bodyPr>
          <a:lstStyle/>
          <a:p>
            <a:pPr marL="0" marR="0" algn="ctr">
              <a:lnSpc>
                <a:spcPct val="107000"/>
              </a:lnSpc>
              <a:spcBef>
                <a:spcPts val="0"/>
              </a:spcBef>
              <a:spcAft>
                <a:spcPts val="0"/>
              </a:spcAft>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ea typeface="Times New Roman" panose="02020603050405020304" pitchFamily="18" charset="0"/>
                <a:cs typeface="Times New Roman" panose="02020603050405020304" pitchFamily="18" charset="0"/>
              </a:rPr>
            </a:br>
            <a:r>
              <a:rPr lang="en-US" sz="2200" b="1" u="sng" dirty="0" smtClean="0">
                <a:latin typeface="Times New Roman" panose="02020603050405020304" pitchFamily="18" charset="0"/>
                <a:ea typeface="Times New Roman" panose="02020603050405020304" pitchFamily="18" charset="0"/>
                <a:cs typeface="Times New Roman" panose="02020603050405020304" pitchFamily="18" charset="0"/>
              </a:rPr>
              <a:t>C</a:t>
            </a:r>
            <a:r>
              <a:rPr lang="en-US" sz="2200" b="1" u="sng" dirty="0">
                <a:latin typeface="Times New Roman" panose="02020603050405020304" pitchFamily="18" charset="0"/>
                <a:ea typeface="Times New Roman" panose="02020603050405020304" pitchFamily="18" charset="0"/>
                <a:cs typeface="Times New Roman" panose="02020603050405020304" pitchFamily="18" charset="0"/>
              </a:rPr>
              <a:t>. LIFE APPLICATION</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1. Why is it essential that we as Christians be submissive </a:t>
            </a: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200" u="sng" dirty="0" smtClean="0">
                <a:latin typeface="Times New Roman" panose="02020603050405020304" pitchFamily="18" charset="0"/>
                <a:ea typeface="Times New Roman" panose="02020603050405020304" pitchFamily="18" charset="0"/>
                <a:cs typeface="Times New Roman" panose="02020603050405020304" pitchFamily="18" charset="0"/>
              </a:rPr>
              <a:t>to </a:t>
            </a:r>
            <a:r>
              <a:rPr lang="en-US" sz="2200" u="sng" dirty="0">
                <a:latin typeface="Times New Roman" panose="02020603050405020304" pitchFamily="18" charset="0"/>
                <a:ea typeface="Times New Roman" panose="02020603050405020304" pitchFamily="18" charset="0"/>
                <a:cs typeface="Times New Roman" panose="02020603050405020304" pitchFamily="18" charset="0"/>
              </a:rPr>
              <a:t>rulers and authorities,</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and be obedient?</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b="1" u="sng" dirty="0">
                <a:latin typeface="Times New Roman" panose="02020603050405020304" pitchFamily="18" charset="0"/>
                <a:ea typeface="Times New Roman" panose="02020603050405020304" pitchFamily="18" charset="0"/>
                <a:cs typeface="Times New Roman" panose="02020603050405020304" pitchFamily="18" charset="0"/>
              </a:rPr>
              <a:t>Note:</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The Kingdom of the Left – The State and Government</a:t>
            </a: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a:t>
            </a:r>
            <a:b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 2. How does the old Adam reveal itself in us as slaves to various passions and pleasures? </a:t>
            </a:r>
            <a:r>
              <a:rPr lang="en-US" sz="2200" b="1" u="sng" dirty="0">
                <a:latin typeface="Times New Roman" panose="02020603050405020304" pitchFamily="18" charset="0"/>
                <a:ea typeface="Times New Roman" panose="02020603050405020304" pitchFamily="18" charset="0"/>
                <a:cs typeface="Times New Roman" panose="02020603050405020304" pitchFamily="18" charset="0"/>
              </a:rPr>
              <a:t>Note:</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Sinful </a:t>
            </a: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nature</a:t>
            </a:r>
            <a:b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3. Who is for us the goodness and loving kindness </a:t>
            </a: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of </a:t>
            </a:r>
            <a:r>
              <a:rPr lang="en-US" sz="2200" b="1" dirty="0">
                <a:latin typeface="Times New Roman" panose="02020603050405020304" pitchFamily="18" charset="0"/>
                <a:ea typeface="Times New Roman" panose="02020603050405020304" pitchFamily="18" charset="0"/>
                <a:cs typeface="Times New Roman" panose="02020603050405020304" pitchFamily="18" charset="0"/>
              </a:rPr>
              <a:t>God our Savior</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which has appeared?</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b="1" u="sng" dirty="0">
                <a:latin typeface="Times New Roman" panose="02020603050405020304" pitchFamily="18" charset="0"/>
                <a:ea typeface="Times New Roman" panose="02020603050405020304" pitchFamily="18" charset="0"/>
                <a:cs typeface="Times New Roman" panose="02020603050405020304" pitchFamily="18" charset="0"/>
              </a:rPr>
              <a:t>Note:</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The </a:t>
            </a: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Incarnation</a:t>
            </a:r>
            <a:b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4. When was the washing of regeneration and renewal of </a:t>
            </a:r>
            <a:r>
              <a:rPr lang="en-US" sz="2200" b="1" dirty="0">
                <a:latin typeface="Times New Roman" panose="02020603050405020304" pitchFamily="18" charset="0"/>
                <a:ea typeface="Times New Roman" panose="02020603050405020304" pitchFamily="18" charset="0"/>
                <a:cs typeface="Times New Roman" panose="02020603050405020304" pitchFamily="18" charset="0"/>
              </a:rPr>
              <a:t>the Holy Spirit,</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poured out on you richly through </a:t>
            </a:r>
            <a:r>
              <a:rPr lang="en-US" sz="2200" b="1" dirty="0">
                <a:latin typeface="Times New Roman" panose="02020603050405020304" pitchFamily="18" charset="0"/>
                <a:ea typeface="Times New Roman" panose="02020603050405020304" pitchFamily="18" charset="0"/>
                <a:cs typeface="Times New Roman" panose="02020603050405020304" pitchFamily="18" charset="0"/>
              </a:rPr>
              <a:t>Jesus Christ our Savior?   </a:t>
            </a:r>
            <a:r>
              <a:rPr lang="en-US" sz="2200" b="1" u="sng" dirty="0">
                <a:latin typeface="Times New Roman" panose="02020603050405020304" pitchFamily="18" charset="0"/>
                <a:ea typeface="Times New Roman" panose="02020603050405020304" pitchFamily="18" charset="0"/>
                <a:cs typeface="Times New Roman" panose="02020603050405020304" pitchFamily="18" charset="0"/>
              </a:rPr>
              <a:t>Note:</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The date of your </a:t>
            </a: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baptism</a:t>
            </a:r>
            <a:b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5. If you are justified by his grace and have become </a:t>
            </a: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heirs</a:t>
            </a:r>
            <a:b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according to the hope of eternal life,</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in what ways does this shape your everyday life?   </a:t>
            </a:r>
            <a:r>
              <a:rPr lang="en-US" sz="2200" b="1" u="sng" dirty="0">
                <a:latin typeface="Times New Roman" panose="02020603050405020304" pitchFamily="18" charset="0"/>
                <a:ea typeface="Times New Roman" panose="02020603050405020304" pitchFamily="18" charset="0"/>
                <a:cs typeface="Times New Roman" panose="02020603050405020304" pitchFamily="18" charset="0"/>
              </a:rPr>
              <a:t>Note:</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Eternal inheritance</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4000" dirty="0">
                <a:latin typeface="Calibri" panose="020F0502020204030204" pitchFamily="34" charset="0"/>
                <a:ea typeface="Calibri" panose="020F0502020204030204" pitchFamily="34" charset="0"/>
                <a:cs typeface="Times New Roman" panose="02020603050405020304" pitchFamily="18" charset="0"/>
              </a:rPr>
              <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33485617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581" y="2855914"/>
            <a:ext cx="7886700" cy="1325563"/>
          </a:xfrm>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http://image.slidesharecdn.com/032810obedient-100325115622-phpapp01/95/more-like-the-master-obedient-12-728.jpg?cb=12695202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766" y="125730"/>
            <a:ext cx="8473438" cy="6355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46253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media-cache-ak0.pinimg.com/236x/3c/a0/13/3ca013a73d55a688388d4f0d72fcb60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977" y="868046"/>
            <a:ext cx="5332046" cy="4789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041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1557" y="3643584"/>
            <a:ext cx="7886700" cy="1325563"/>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122" name="Picture 2" descr="http://4.bp.blogspot.com/-Q_LxOMxGO3Q/UWwrbaioXmI/AAAAAAAADq8/sXNK598ei48/s1600/cross_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217" y="59961"/>
            <a:ext cx="8618003" cy="6463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613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57299" y="2189162"/>
            <a:ext cx="13769369" cy="9735949"/>
          </a:xfrm>
        </p:spPr>
        <p:txBody>
          <a:bodyPr/>
          <a:lstStyle/>
          <a:p>
            <a:endParaRPr lang="en-US" dirty="0"/>
          </a:p>
        </p:txBody>
      </p:sp>
      <p:pic>
        <p:nvPicPr>
          <p:cNvPr id="1026" name="Picture 1" descr="http://holy-bible.org/wp-content/uploads/2013/05/Titus_35.jpg"/>
          <p:cNvPicPr>
            <a:picLocks noChangeAspect="1" noChangeArrowheads="1"/>
          </p:cNvPicPr>
          <p:nvPr/>
        </p:nvPicPr>
        <p:blipFill>
          <a:blip r:embed="rId2">
            <a:extLst>
              <a:ext uri="{28A0092B-C50C-407E-A947-70E740481C1C}">
                <a14:useLocalDpi xmlns:a14="http://schemas.microsoft.com/office/drawing/2010/main" val="0"/>
              </a:ext>
            </a:extLst>
          </a:blip>
          <a:srcRect r="28583" b="21791"/>
          <a:stretch>
            <a:fillRect/>
          </a:stretch>
        </p:blipFill>
        <p:spPr bwMode="auto">
          <a:xfrm>
            <a:off x="350828" y="708026"/>
            <a:ext cx="8442343" cy="520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28195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868930" y="2066450"/>
            <a:ext cx="15452932" cy="7538570"/>
          </a:xfrm>
        </p:spPr>
        <p:txBody>
          <a:bodyPr/>
          <a:lstStyle/>
          <a:p>
            <a:endParaRPr lang="en-US" dirty="0"/>
          </a:p>
        </p:txBody>
      </p:sp>
      <p:pic>
        <p:nvPicPr>
          <p:cNvPr id="2050" name="Picture 3" descr="http://i244.photobucket.com/albums/gg21/JRedPRP/Baptism%20Universal%20Sacrament%20Scott%20Murray%20Christian%20Confessional%20LCMS%20Lutheran%20Apologetics%20Saves_zpswb7oq5g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454" y="245587"/>
            <a:ext cx="4317365" cy="637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0452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dailybiblememe.com/wp-content/uploads/2014/02/titus3-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9677" y="208697"/>
            <a:ext cx="6524645" cy="6524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4850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203</TotalTime>
  <Words>1087</Words>
  <Application>Microsoft Office PowerPoint</Application>
  <PresentationFormat>On-screen Show (4:3)</PresentationFormat>
  <Paragraphs>53</Paragraphs>
  <Slides>72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4. When the goodness and loving kindness of God our Savior appeared                                                         (The Gospel):                   (Lk 1:47;   Rom 2:4;   Eph 2:7;  1 Jn 4:9)    -He saved us, not because of works done by us in righteousness, but        according to his own mercy,       (Rom 3:27; 11:14;   Eph 2:4,8,9;   2 Tim 1:9;  1 Pet 1:3)        -by the washing of regeneration and renewal of the Holy Spirit,                  (John 3:5;   Rom 12:2;   1 Cor 6:11;  1 Pet 3:21)      whom he poured out on us richly through Jesus Christ our Savior,                       (Joel 2:28; 3:1;  Ezek 36:25;   Jn 7:39;           Acts 2:33;  10:45;  22:16;   Rom 5:5; 12:2;   Eph 5:26)                                  BAPTISM:                                 -so that being justified by his grace                                                                                      (Rom 3:24;  5:1)               -we might become heirs according to the hope of eternal life                                        (Mt 25:46;   Rom 8:17-24)   </vt:lpstr>
      <vt:lpstr>Luther’s Small Catechism:               - The Power of Baptism – Third Part:                   How can water do such great things? Certainly not just water, but the word of God in and with the water does these things, along with the faith which trusts this word of God in the water. For without God's word the water is plain water and no Baptism. But with the word of God it is a Baptism, that is, a life-giving water, rich in grace, and a washing of the new birth in the Holy Spirit, as St. Paul says in Titus chapter three: "He saved us through the washing of rebirth and renewal by the Holy Spirit, whom He poured out on us generously through Jesus Christ our Savior, so that, having been justified by His grace, we might become heirs having the hope of eternal life. This is a trustworthy saying." [Titus 3:5-8]</vt:lpstr>
      <vt:lpstr>       C. LIFE APPLICATION   1. Why is it essential that we as Christians be submissive  to rulers and authorities, and be obedient? Note: The Kingdom of the Left – The State and Government.   2. How does the old Adam reveal itself in us as slaves to various passions and pleasures? Note: Sinful nature  3. Who is for us the goodness and loving kindness  of God our Savior which has appeared? Note: The Incarnation  4. When was the washing of regeneration and renewal of the Holy Spirit, poured out on you richly through Jesus Christ our Savior?   Note: The date of your baptism  5. If you are justified by his grace and have become heirs  according to the hope of eternal life, in what ways does this shape your everyday life?   Note: Eternal inheritance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153</cp:revision>
  <dcterms:created xsi:type="dcterms:W3CDTF">2016-06-18T21:15:20Z</dcterms:created>
  <dcterms:modified xsi:type="dcterms:W3CDTF">2016-08-20T00:14:40Z</dcterms:modified>
</cp:coreProperties>
</file>