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3" r:id="rId5"/>
    <p:sldId id="298" r:id="rId6"/>
    <p:sldId id="267" r:id="rId7"/>
    <p:sldId id="268" r:id="rId8"/>
    <p:sldId id="269" r:id="rId9"/>
    <p:sldId id="270" r:id="rId10"/>
    <p:sldId id="271" r:id="rId11"/>
    <p:sldId id="264" r:id="rId12"/>
    <p:sldId id="272" r:id="rId13"/>
    <p:sldId id="274" r:id="rId14"/>
    <p:sldId id="275" r:id="rId15"/>
    <p:sldId id="283" r:id="rId16"/>
    <p:sldId id="276" r:id="rId17"/>
    <p:sldId id="277" r:id="rId18"/>
    <p:sldId id="278" r:id="rId19"/>
    <p:sldId id="279" r:id="rId20"/>
    <p:sldId id="280" r:id="rId21"/>
    <p:sldId id="281" r:id="rId22"/>
    <p:sldId id="282" r:id="rId23"/>
    <p:sldId id="284" r:id="rId24"/>
    <p:sldId id="286" r:id="rId25"/>
    <p:sldId id="296" r:id="rId26"/>
    <p:sldId id="297" r:id="rId27"/>
    <p:sldId id="299" r:id="rId28"/>
    <p:sldId id="300" r:id="rId29"/>
    <p:sldId id="301" r:id="rId30"/>
    <p:sldId id="302" r:id="rId31"/>
    <p:sldId id="303" r:id="rId32"/>
    <p:sldId id="304" r:id="rId33"/>
    <p:sldId id="305" r:id="rId34"/>
    <p:sldId id="306" r:id="rId35"/>
    <p:sldId id="309" r:id="rId36"/>
    <p:sldId id="310" r:id="rId37"/>
    <p:sldId id="311" r:id="rId38"/>
    <p:sldId id="312" r:id="rId39"/>
    <p:sldId id="313" r:id="rId40"/>
    <p:sldId id="314" r:id="rId41"/>
    <p:sldId id="315" r:id="rId42"/>
    <p:sldId id="316" r:id="rId43"/>
    <p:sldId id="317" r:id="rId44"/>
    <p:sldId id="318" r:id="rId45"/>
    <p:sldId id="320" r:id="rId46"/>
    <p:sldId id="321" r:id="rId47"/>
    <p:sldId id="322" r:id="rId48"/>
    <p:sldId id="323" r:id="rId49"/>
    <p:sldId id="324" r:id="rId50"/>
    <p:sldId id="325" r:id="rId51"/>
    <p:sldId id="326" r:id="rId52"/>
    <p:sldId id="287" r:id="rId53"/>
    <p:sldId id="291" r:id="rId54"/>
    <p:sldId id="307" r:id="rId55"/>
    <p:sldId id="308" r:id="rId56"/>
    <p:sldId id="292" r:id="rId57"/>
    <p:sldId id="328" r:id="rId58"/>
    <p:sldId id="329" r:id="rId59"/>
    <p:sldId id="330" r:id="rId60"/>
    <p:sldId id="331" r:id="rId61"/>
    <p:sldId id="332" r:id="rId62"/>
    <p:sldId id="333" r:id="rId63"/>
    <p:sldId id="334" r:id="rId64"/>
    <p:sldId id="337" r:id="rId65"/>
    <p:sldId id="335" r:id="rId66"/>
    <p:sldId id="338" r:id="rId67"/>
    <p:sldId id="336"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sorterViewPr>
    <p:cViewPr>
      <p:scale>
        <a:sx n="50" d="100"/>
        <a:sy n="50" d="100"/>
      </p:scale>
      <p:origin x="0" y="-46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8/12/2016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8/12/2016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8/12/2016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8/12/2016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8/12/2016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8-14-16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7</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814" y="122663"/>
            <a:ext cx="8720254" cy="6735337"/>
          </a:xfrm>
        </p:spPr>
        <p:txBody>
          <a:bodyPr>
            <a:noAutofit/>
          </a:bodyPr>
          <a:lstStyle/>
          <a:p>
            <a:pPr>
              <a:lnSpc>
                <a:spcPct val="107000"/>
              </a:lnSpc>
              <a:spcBef>
                <a:spcPts val="0"/>
              </a:spcBef>
            </a:pPr>
            <a:r>
              <a:rPr lang="en-US" sz="2250" b="1" u="sng" dirty="0">
                <a:latin typeface="Times New Roman" panose="02020603050405020304" pitchFamily="18" charset="0"/>
                <a:ea typeface="Times New Roman" panose="02020603050405020304" pitchFamily="18" charset="0"/>
                <a:cs typeface="Times New Roman" panose="02020603050405020304" pitchFamily="18" charset="0"/>
              </a:rPr>
              <a:t>A. THE </a:t>
            </a:r>
            <a:r>
              <a:rPr lang="en-US" sz="2250" b="1" u="sng" dirty="0" smtClean="0">
                <a:latin typeface="Times New Roman" panose="02020603050405020304" pitchFamily="18" charset="0"/>
                <a:ea typeface="Times New Roman" panose="02020603050405020304" pitchFamily="18" charset="0"/>
                <a:cs typeface="Times New Roman" panose="02020603050405020304" pitchFamily="18" charset="0"/>
              </a:rPr>
              <a:t>TEXT</a:t>
            </a:r>
            <a:r>
              <a:rPr lang="en-US" sz="225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25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50" b="1" u="sng"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250" b="1" u="sng" dirty="0">
                <a:latin typeface="Times New Roman" panose="02020603050405020304" pitchFamily="18" charset="0"/>
                <a:ea typeface="Times New Roman" panose="02020603050405020304" pitchFamily="18" charset="0"/>
                <a:cs typeface="Times New Roman" panose="02020603050405020304" pitchFamily="18" charset="0"/>
              </a:rPr>
              <a:t>Titus 2) </a:t>
            </a:r>
            <a:r>
              <a:rPr lang="en-US" sz="2250"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225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Bef>
                <a:spcPts val="0"/>
              </a:spcBef>
            </a:pPr>
            <a:r>
              <a:rPr lang="en-US" sz="2250" dirty="0">
                <a:latin typeface="Times New Roman" panose="02020603050405020304" pitchFamily="18" charset="0"/>
                <a:ea typeface="Times New Roman" panose="02020603050405020304" pitchFamily="18" charset="0"/>
                <a:cs typeface="Times New Roman" panose="02020603050405020304" pitchFamily="18" charset="0"/>
              </a:rPr>
              <a:t>(1) But as for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you,</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teach what accords with sound doctrine. </a:t>
            </a:r>
            <a:endParaRPr lang="en-US" sz="225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Bef>
                <a:spcPts val="0"/>
              </a:spcBef>
            </a:pPr>
            <a:r>
              <a:rPr lang="en-US" sz="2250" dirty="0">
                <a:latin typeface="Times New Roman" panose="02020603050405020304" pitchFamily="18" charset="0"/>
                <a:ea typeface="Times New Roman" panose="02020603050405020304" pitchFamily="18" charset="0"/>
                <a:cs typeface="Times New Roman" panose="02020603050405020304" pitchFamily="18" charset="0"/>
              </a:rPr>
              <a:t>(2)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Older men</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are to be sober-minded, dignified, self-controlled, sound in faith, in love, and in steadfastness. </a:t>
            </a:r>
            <a:endParaRPr lang="en-US" sz="225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Bef>
                <a:spcPts val="0"/>
              </a:spcBef>
            </a:pPr>
            <a:r>
              <a:rPr lang="en-US" sz="2250" dirty="0">
                <a:latin typeface="Times New Roman" panose="02020603050405020304" pitchFamily="18" charset="0"/>
                <a:ea typeface="Times New Roman" panose="02020603050405020304" pitchFamily="18" charset="0"/>
                <a:cs typeface="Times New Roman" panose="02020603050405020304" pitchFamily="18" charset="0"/>
              </a:rPr>
              <a:t>(3)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Older women</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likewise are to be reverent in behavior, not slanderers or slaves to much wine. They are to teach what is good, (4) and so train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the young women</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to love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their husbands and children,</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(5) to be self-controlled, pure, working at home, kind, and submissive to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their own husbands,</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that </a:t>
            </a:r>
            <a:r>
              <a:rPr lang="en-US" sz="2250" b="1" dirty="0">
                <a:latin typeface="Times New Roman" panose="02020603050405020304" pitchFamily="18" charset="0"/>
                <a:ea typeface="Times New Roman" panose="02020603050405020304" pitchFamily="18" charset="0"/>
                <a:cs typeface="Times New Roman" panose="02020603050405020304" pitchFamily="18" charset="0"/>
              </a:rPr>
              <a:t>the word of God</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may not be reviled. </a:t>
            </a:r>
            <a:endParaRPr lang="en-US" sz="225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Bef>
                <a:spcPts val="0"/>
              </a:spcBef>
            </a:pPr>
            <a:r>
              <a:rPr lang="en-US" sz="2250" dirty="0">
                <a:latin typeface="Times New Roman" panose="02020603050405020304" pitchFamily="18" charset="0"/>
                <a:ea typeface="Times New Roman" panose="02020603050405020304" pitchFamily="18" charset="0"/>
                <a:cs typeface="Times New Roman" panose="02020603050405020304" pitchFamily="18" charset="0"/>
              </a:rPr>
              <a:t>(6) Likewise, urge the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younger men</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to be self-controlled. (7) Show yourself in all respects to be a model of good works, and in your teaching show integrity, dignity, (8) and sound speech that cannot be condemned, so that an</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 opponent</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may be put to shame, having nothing evil to say about us. </a:t>
            </a:r>
            <a:endParaRPr lang="en-US" sz="2250" dirty="0">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Bef>
                <a:spcPts val="0"/>
              </a:spcBef>
            </a:pPr>
            <a:r>
              <a:rPr lang="en-US" sz="2250" dirty="0">
                <a:latin typeface="Times New Roman" panose="02020603050405020304" pitchFamily="18" charset="0"/>
                <a:ea typeface="Times New Roman" panose="02020603050405020304" pitchFamily="18" charset="0"/>
                <a:cs typeface="Times New Roman" panose="02020603050405020304" pitchFamily="18" charset="0"/>
              </a:rPr>
              <a:t>(9)</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 Slaves</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are to be submissive to </a:t>
            </a:r>
            <a:r>
              <a:rPr lang="en-US" sz="2250" u="sng" dirty="0">
                <a:latin typeface="Times New Roman" panose="02020603050405020304" pitchFamily="18" charset="0"/>
                <a:ea typeface="Times New Roman" panose="02020603050405020304" pitchFamily="18" charset="0"/>
                <a:cs typeface="Times New Roman" panose="02020603050405020304" pitchFamily="18" charset="0"/>
              </a:rPr>
              <a:t>their own masters</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in everything; they are to be well-pleasing, not argumentative, (10) not pilfering, but showing all good faith, so that in everything they may adorn </a:t>
            </a:r>
            <a:r>
              <a:rPr lang="en-US" sz="2250" b="1" dirty="0">
                <a:latin typeface="Times New Roman" panose="02020603050405020304" pitchFamily="18" charset="0"/>
                <a:ea typeface="Times New Roman" panose="02020603050405020304" pitchFamily="18" charset="0"/>
                <a:cs typeface="Times New Roman" panose="02020603050405020304" pitchFamily="18" charset="0"/>
              </a:rPr>
              <a:t>the doctrine of God our Savior.</a:t>
            </a:r>
            <a:r>
              <a:rPr lang="en-US" sz="225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2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6000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385" y="178420"/>
            <a:ext cx="8586439" cy="6423102"/>
          </a:xfrm>
        </p:spPr>
        <p:txBody>
          <a:bodyPr>
            <a:normAutofit fontScale="92500" lnSpcReduction="10000"/>
          </a:bodyPr>
          <a:lstStyle/>
          <a:p>
            <a:pPr marL="0" marR="0" indent="0">
              <a:lnSpc>
                <a:spcPct val="107000"/>
              </a:lnSpc>
              <a:spcBef>
                <a:spcPts val="0"/>
              </a:spcBef>
              <a:spcAft>
                <a:spcPts val="0"/>
              </a:spcAft>
              <a:buNone/>
            </a:pPr>
            <a:r>
              <a:rPr lang="en-US" sz="3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0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3000" dirty="0">
                <a:latin typeface="Times New Roman" panose="02020603050405020304" pitchFamily="18" charset="0"/>
                <a:ea typeface="Times New Roman" panose="02020603050405020304" pitchFamily="18" charset="0"/>
                <a:cs typeface="Times New Roman" panose="02020603050405020304" pitchFamily="18" charset="0"/>
              </a:rPr>
              <a:t>11) For </a:t>
            </a:r>
            <a:r>
              <a:rPr lang="en-US" sz="3000" b="1" dirty="0">
                <a:latin typeface="Times New Roman" panose="02020603050405020304" pitchFamily="18" charset="0"/>
                <a:ea typeface="Times New Roman" panose="02020603050405020304" pitchFamily="18" charset="0"/>
                <a:cs typeface="Times New Roman" panose="02020603050405020304" pitchFamily="18" charset="0"/>
              </a:rPr>
              <a:t>the grace of God </a:t>
            </a:r>
            <a:r>
              <a:rPr lang="en-US" sz="3000" dirty="0">
                <a:latin typeface="Times New Roman" panose="02020603050405020304" pitchFamily="18" charset="0"/>
                <a:ea typeface="Times New Roman" panose="02020603050405020304" pitchFamily="18" charset="0"/>
                <a:cs typeface="Times New Roman" panose="02020603050405020304" pitchFamily="18" charset="0"/>
              </a:rPr>
              <a:t>has appeared, bringing salvation for all people, (12) training us to renounce ungodliness and worldly passions, and to live self-controlled, upright, and godly lives in the present age, (13) waiting for our blessed hope, </a:t>
            </a:r>
            <a:r>
              <a:rPr lang="en-US" sz="3000" b="1" dirty="0">
                <a:latin typeface="Times New Roman" panose="02020603050405020304" pitchFamily="18" charset="0"/>
                <a:ea typeface="Times New Roman" panose="02020603050405020304" pitchFamily="18" charset="0"/>
                <a:cs typeface="Times New Roman" panose="02020603050405020304" pitchFamily="18" charset="0"/>
              </a:rPr>
              <a:t>the appearing of the glory of our great God and Savior Jesus Christ,</a:t>
            </a:r>
            <a:r>
              <a:rPr lang="en-US" sz="30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0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36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14) who gave himself for us to redeem us from all lawlessness and to purify for himself a people for his own possession who are zealous for good works.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15) Declare these things; exhort and rebuke with all authority. Let</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 no one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disregard you.</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21057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853069"/>
            <a:ext cx="448088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B. THE STUDY NOTES</a:t>
            </a: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035" y="2469843"/>
            <a:ext cx="5690206" cy="845170"/>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biblepic.com/53/29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758" y="105045"/>
            <a:ext cx="6630290" cy="66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3929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catholicspringtime.citymax.com/i/card-_526-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558" y="677048"/>
            <a:ext cx="8734883" cy="495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4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tjohnindy.org/monkimage.php?mediaDirectory=mediafiles&amp;mediaId=1118508&amp;fileName=church-home-page-rotator-sanctuary-traditional-service-693-38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49" y="684619"/>
            <a:ext cx="8502701" cy="47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321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6480" y="365126"/>
            <a:ext cx="8631591" cy="5757204"/>
          </a:xfrm>
          <a:prstGeom prst="rect">
            <a:avLst/>
          </a:prstGeom>
        </p:spPr>
      </p:pic>
    </p:spTree>
    <p:extLst>
      <p:ext uri="{BB962C8B-B14F-4D97-AF65-F5344CB8AC3E}">
        <p14:creationId xmlns:p14="http://schemas.microsoft.com/office/powerpoint/2010/main" val="1476262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6813" y="365126"/>
            <a:ext cx="8730373" cy="5779507"/>
          </a:xfrm>
          <a:prstGeom prst="rect">
            <a:avLst/>
          </a:prstGeom>
        </p:spPr>
      </p:pic>
    </p:spTree>
    <p:extLst>
      <p:ext uri="{BB962C8B-B14F-4D97-AF65-F5344CB8AC3E}">
        <p14:creationId xmlns:p14="http://schemas.microsoft.com/office/powerpoint/2010/main" val="35614558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13486" y="365126"/>
            <a:ext cx="8117028" cy="6087771"/>
          </a:xfrm>
          <a:prstGeom prst="rect">
            <a:avLst/>
          </a:prstGeom>
        </p:spPr>
      </p:pic>
    </p:spTree>
    <p:extLst>
      <p:ext uri="{BB962C8B-B14F-4D97-AF65-F5344CB8AC3E}">
        <p14:creationId xmlns:p14="http://schemas.microsoft.com/office/powerpoint/2010/main" val="7183517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982" y="2343488"/>
            <a:ext cx="5363098" cy="689507"/>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s://i.ytimg.com/vi/eSPAi9ZLUKA/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1" y="799126"/>
            <a:ext cx="8828540" cy="496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6021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quotehd.com/imagequotes/authors54/augustus-hare-writer-quote-as-to-the-pure-all-things-are-pure-even-s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9467"/>
          <a:stretch/>
        </p:blipFill>
        <p:spPr bwMode="auto">
          <a:xfrm>
            <a:off x="505984" y="365126"/>
            <a:ext cx="8288456" cy="584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142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rlv.zcache.com/to_the_pure_all_things_are_pure_postcard-r0c6ae9d0b3ae45cfad527fb5452cee97_vgbaq_8byvr_324.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472" t="24244" r="4759" b="30108"/>
          <a:stretch/>
        </p:blipFill>
        <p:spPr bwMode="auto">
          <a:xfrm>
            <a:off x="724829" y="1237785"/>
            <a:ext cx="7960203" cy="4003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4798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www.usa.church/wp-content/uploads/2011/11/JesusCross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075" b="8954"/>
          <a:stretch/>
        </p:blipFill>
        <p:spPr bwMode="auto">
          <a:xfrm>
            <a:off x="367990" y="365126"/>
            <a:ext cx="8444682" cy="601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063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00229" y="264454"/>
            <a:ext cx="8181795" cy="6136346"/>
          </a:xfrm>
          <a:prstGeom prst="rect">
            <a:avLst/>
          </a:prstGeom>
        </p:spPr>
      </p:pic>
    </p:spTree>
    <p:extLst>
      <p:ext uri="{BB962C8B-B14F-4D97-AF65-F5344CB8AC3E}">
        <p14:creationId xmlns:p14="http://schemas.microsoft.com/office/powerpoint/2010/main" val="7823137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blogs.lcms.org/wp-content/uploads/2014/01/nepali-2-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53302"/>
            <a:ext cx="7800094" cy="630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7424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www.stpaulcinci.org/2012-05-27-Bapt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9662" y="286756"/>
            <a:ext cx="7871450" cy="629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5698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b="7157"/>
          <a:stretch/>
        </p:blipFill>
        <p:spPr>
          <a:xfrm>
            <a:off x="957824" y="208700"/>
            <a:ext cx="7004147" cy="6502866"/>
          </a:xfrm>
          <a:prstGeom prst="rect">
            <a:avLst/>
          </a:prstGeom>
        </p:spPr>
      </p:pic>
    </p:spTree>
    <p:extLst>
      <p:ext uri="{BB962C8B-B14F-4D97-AF65-F5344CB8AC3E}">
        <p14:creationId xmlns:p14="http://schemas.microsoft.com/office/powerpoint/2010/main" val="26443889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1304" y="532395"/>
            <a:ext cx="8074046" cy="5032064"/>
          </a:xfrm>
          <a:prstGeom prst="rect">
            <a:avLst/>
          </a:prstGeom>
        </p:spPr>
      </p:pic>
    </p:spTree>
    <p:extLst>
      <p:ext uri="{BB962C8B-B14F-4D97-AF65-F5344CB8AC3E}">
        <p14:creationId xmlns:p14="http://schemas.microsoft.com/office/powerpoint/2010/main" val="10460397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7926" y="175243"/>
            <a:ext cx="8092585" cy="6069439"/>
          </a:xfrm>
          <a:prstGeom prst="rect">
            <a:avLst/>
          </a:prstGeom>
        </p:spPr>
      </p:pic>
    </p:spTree>
    <p:extLst>
      <p:ext uri="{BB962C8B-B14F-4D97-AF65-F5344CB8AC3E}">
        <p14:creationId xmlns:p14="http://schemas.microsoft.com/office/powerpoint/2010/main" val="41436561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89893" y="1592744"/>
            <a:ext cx="7564214" cy="3425304"/>
          </a:xfrm>
          <a:prstGeom prst="rect">
            <a:avLst/>
          </a:prstGeom>
        </p:spPr>
      </p:pic>
    </p:spTree>
    <p:extLst>
      <p:ext uri="{BB962C8B-B14F-4D97-AF65-F5344CB8AC3E}">
        <p14:creationId xmlns:p14="http://schemas.microsoft.com/office/powerpoint/2010/main" val="35671660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57790" y="510091"/>
            <a:ext cx="7260298" cy="5488785"/>
          </a:xfrm>
          <a:prstGeom prst="rect">
            <a:avLst/>
          </a:prstGeom>
        </p:spPr>
      </p:pic>
    </p:spTree>
    <p:extLst>
      <p:ext uri="{BB962C8B-B14F-4D97-AF65-F5344CB8AC3E}">
        <p14:creationId xmlns:p14="http://schemas.microsoft.com/office/powerpoint/2010/main" val="19202914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srcRect b="9471"/>
          <a:stretch/>
        </p:blipFill>
        <p:spPr>
          <a:xfrm>
            <a:off x="1147143" y="365126"/>
            <a:ext cx="6524896" cy="59069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227907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36744" y="22186"/>
            <a:ext cx="5967666" cy="6835814"/>
          </a:xfrm>
          <a:prstGeom prst="rect">
            <a:avLst/>
          </a:prstGeom>
        </p:spPr>
      </p:pic>
    </p:spTree>
    <p:extLst>
      <p:ext uri="{BB962C8B-B14F-4D97-AF65-F5344CB8AC3E}">
        <p14:creationId xmlns:p14="http://schemas.microsoft.com/office/powerpoint/2010/main" val="1303068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28650" y="365126"/>
            <a:ext cx="7943903" cy="5957927"/>
          </a:xfrm>
          <a:prstGeom prst="rect">
            <a:avLst/>
          </a:prstGeom>
        </p:spPr>
      </p:pic>
    </p:spTree>
    <p:extLst>
      <p:ext uri="{BB962C8B-B14F-4D97-AF65-F5344CB8AC3E}">
        <p14:creationId xmlns:p14="http://schemas.microsoft.com/office/powerpoint/2010/main" val="27948919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03149" y="141790"/>
            <a:ext cx="6515487" cy="6515487"/>
          </a:xfrm>
          <a:prstGeom prst="rect">
            <a:avLst/>
          </a:prstGeom>
        </p:spPr>
      </p:pic>
    </p:spTree>
    <p:extLst>
      <p:ext uri="{BB962C8B-B14F-4D97-AF65-F5344CB8AC3E}">
        <p14:creationId xmlns:p14="http://schemas.microsoft.com/office/powerpoint/2010/main" val="11519546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3335" y="747131"/>
            <a:ext cx="9017329" cy="5263376"/>
          </a:xfrm>
          <a:prstGeom prst="rect">
            <a:avLst/>
          </a:prstGeom>
        </p:spPr>
      </p:pic>
    </p:spTree>
    <p:extLst>
      <p:ext uri="{BB962C8B-B14F-4D97-AF65-F5344CB8AC3E}">
        <p14:creationId xmlns:p14="http://schemas.microsoft.com/office/powerpoint/2010/main" val="24360969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a:bodyPr>
          <a:lstStyle/>
          <a:p>
            <a:pPr marL="0" marR="0" indent="0" algn="ctr">
              <a:lnSpc>
                <a:spcPct val="107000"/>
              </a:lnSpc>
              <a:spcBef>
                <a:spcPts val="0"/>
              </a:spcBef>
              <a:spcAft>
                <a:spcPts val="0"/>
              </a:spcAft>
              <a:buNone/>
            </a:pP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(Titus 2) </a:t>
            </a:r>
            <a:endParaRPr lang="en-US" sz="3200"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11) For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the grace of God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has appeared, bringing salvation for all people, (12) training us to renounce ungodliness and worldly passions, and to live self-controlled, upright, and godly lives in the present age, (13) waiting for our blessed hope,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the appearing of the glory of our great God and Savior Jesus Christ,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14) who gave himself for us to redeem us from all lawlessness and to purify for himself a people for his own possession who are zealous for good works.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 (15) Declare these things; exhort and rebuke with all authority. Let</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 no one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disregard you.</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663" y="78060"/>
            <a:ext cx="8932127" cy="6668428"/>
          </a:xfrm>
        </p:spPr>
        <p:txBody>
          <a:bodyPr>
            <a:normAutofit fontScale="92500" lnSpcReduction="20000"/>
          </a:bodyPr>
          <a:lstStyle/>
          <a:p>
            <a:pPr marL="0" marR="0" indent="0" algn="ctr">
              <a:lnSpc>
                <a:spcPct val="107000"/>
              </a:lnSpc>
              <a:spcBef>
                <a:spcPts val="0"/>
              </a:spcBef>
              <a:spcAft>
                <a:spcPts val="0"/>
              </a:spcAft>
              <a:buNone/>
            </a:pPr>
            <a:endPar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Jesus gave himself for us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(Mt 20:28)</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2. Redeems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us from all wickedness </a:t>
            </a:r>
            <a:endParaRPr lang="en-US" sz="3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Ps 130:8;  Mt 1:21;</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Gal 1:4;  1Tim 2:6; </a:t>
            </a:r>
            <a:endParaRPr lang="en-US" sz="36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ea typeface="Times New Roman" panose="02020603050405020304" pitchFamily="18" charset="0"/>
                <a:cs typeface="Times New Roman" panose="02020603050405020304" pitchFamily="18" charset="0"/>
              </a:rPr>
              <a:t>Heb</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13:21;  2 Pet 1:18)</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3. Purifies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us for himself as a people </a:t>
            </a: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that</a:t>
            </a:r>
          </a:p>
          <a:p>
            <a:pPr marL="0" marR="0" indent="0" algn="ctr">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are his own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(Ex 19:5;  Dt 4:20;  14:2;   Ps 135:4;  </a:t>
            </a:r>
            <a:endParaRPr lang="en-US" sz="36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3600" b="1" dirty="0" err="1" smtClean="0">
                <a:latin typeface="Times New Roman" panose="02020603050405020304" pitchFamily="18" charset="0"/>
                <a:ea typeface="Times New Roman" panose="02020603050405020304" pitchFamily="18" charset="0"/>
                <a:cs typeface="Times New Roman" panose="02020603050405020304" pitchFamily="18" charset="0"/>
              </a:rPr>
              <a:t>Ezek</a:t>
            </a: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37:23;  Mal 3:17;  </a:t>
            </a:r>
            <a:r>
              <a:rPr lang="en-US" sz="3600" b="1" dirty="0" err="1">
                <a:latin typeface="Times New Roman" panose="02020603050405020304" pitchFamily="18" charset="0"/>
                <a:ea typeface="Times New Roman" panose="02020603050405020304" pitchFamily="18" charset="0"/>
                <a:cs typeface="Times New Roman" panose="02020603050405020304" pitchFamily="18" charset="0"/>
              </a:rPr>
              <a:t>Heb</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1:3;  1 </a:t>
            </a:r>
            <a:r>
              <a:rPr lang="en-US" sz="3600" b="1" dirty="0" err="1">
                <a:latin typeface="Times New Roman" panose="02020603050405020304" pitchFamily="18" charset="0"/>
                <a:ea typeface="Times New Roman" panose="02020603050405020304" pitchFamily="18" charset="0"/>
                <a:cs typeface="Times New Roman" panose="02020603050405020304" pitchFamily="18" charset="0"/>
              </a:rPr>
              <a:t>Jn</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1:7; </a:t>
            </a:r>
            <a:endParaRPr lang="en-US" sz="36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1 Pet 2:9</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4. Eager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to do what is good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3600" b="1" dirty="0" err="1">
                <a:latin typeface="Times New Roman" panose="02020603050405020304" pitchFamily="18" charset="0"/>
                <a:ea typeface="Times New Roman" panose="02020603050405020304" pitchFamily="18" charset="0"/>
                <a:cs typeface="Times New Roman" panose="02020603050405020304" pitchFamily="18" charset="0"/>
              </a:rPr>
              <a:t>Prov</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16:7;  Mt 5:16; </a:t>
            </a:r>
            <a:endParaRPr lang="en-US" sz="36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2 </a:t>
            </a:r>
            <a:r>
              <a:rPr lang="en-US" sz="3600" b="1" dirty="0" err="1">
                <a:latin typeface="Times New Roman" panose="02020603050405020304" pitchFamily="18" charset="0"/>
                <a:ea typeface="Times New Roman" panose="02020603050405020304" pitchFamily="18" charset="0"/>
                <a:cs typeface="Times New Roman" panose="02020603050405020304" pitchFamily="18" charset="0"/>
              </a:rPr>
              <a:t>Cor</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8:21;  1 Pet 2:12,15;  3:13)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200" dirty="0"/>
          </a:p>
        </p:txBody>
      </p:sp>
    </p:spTree>
    <p:extLst>
      <p:ext uri="{BB962C8B-B14F-4D97-AF65-F5344CB8AC3E}">
        <p14:creationId xmlns:p14="http://schemas.microsoft.com/office/powerpoint/2010/main" val="2847459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4175" y="156116"/>
            <a:ext cx="8809463" cy="6534615"/>
          </a:xfrm>
        </p:spPr>
        <p:txBody>
          <a:bodyPr>
            <a:normAutofit/>
          </a:bodyPr>
          <a:lstStyle/>
          <a:p>
            <a:pPr marL="0" marR="0" indent="0" algn="ctr">
              <a:lnSpc>
                <a:spcPct val="107000"/>
              </a:lnSpc>
              <a:spcBef>
                <a:spcPts val="0"/>
              </a:spcBef>
              <a:spcAft>
                <a:spcPts val="0"/>
              </a:spcAft>
              <a:buNone/>
            </a:pPr>
            <a:endParaRPr lang="en-US" sz="4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4800" dirty="0">
                <a:latin typeface="Times New Roman" panose="02020603050405020304" pitchFamily="18" charset="0"/>
                <a:ea typeface="Times New Roman" panose="02020603050405020304" pitchFamily="18" charset="0"/>
                <a:cs typeface="Times New Roman" panose="02020603050405020304" pitchFamily="18" charset="0"/>
              </a:rPr>
              <a:t>5</a:t>
            </a: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These things you teach / encourage / rebuke with all authority </a:t>
            </a:r>
            <a:endParaRPr lang="en-US" sz="4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48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4800" b="1" dirty="0">
                <a:latin typeface="Times New Roman" panose="02020603050405020304" pitchFamily="18" charset="0"/>
                <a:ea typeface="Times New Roman" panose="02020603050405020304" pitchFamily="18" charset="0"/>
                <a:cs typeface="Times New Roman" panose="02020603050405020304" pitchFamily="18" charset="0"/>
              </a:rPr>
              <a:t>Mt 28:18-20)</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48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Do </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not let anyone despise you </a:t>
            </a:r>
            <a:endParaRPr lang="en-US" sz="4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48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4800" b="1" dirty="0">
                <a:latin typeface="Times New Roman" panose="02020603050405020304" pitchFamily="18" charset="0"/>
                <a:ea typeface="Times New Roman" panose="02020603050405020304" pitchFamily="18" charset="0"/>
                <a:cs typeface="Times New Roman" panose="02020603050405020304" pitchFamily="18" charset="0"/>
              </a:rPr>
              <a:t>1 Tim 4:12;  5:20)</a:t>
            </a:r>
            <a:endParaRPr lang="en-US" sz="4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508136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19" y="0"/>
            <a:ext cx="8887521" cy="6735337"/>
          </a:xfrm>
        </p:spPr>
        <p:txBody>
          <a:bodyPr>
            <a:normAutofit/>
          </a:bodyPr>
          <a:lstStyle/>
          <a:p>
            <a:pPr marL="0" marR="0" algn="ctr">
              <a:lnSpc>
                <a:spcPct val="107000"/>
              </a:lnSpc>
              <a:spcBef>
                <a:spcPts val="0"/>
              </a:spcBef>
              <a:spcAft>
                <a:spcPts val="0"/>
              </a:spcAft>
            </a:pPr>
            <a:r>
              <a:rPr lang="en-US" sz="2400" b="1" u="sng" dirty="0">
                <a:latin typeface="Times New Roman" panose="02020603050405020304" pitchFamily="18" charset="0"/>
                <a:ea typeface="Times New Roman" panose="02020603050405020304" pitchFamily="18" charset="0"/>
                <a:cs typeface="Times New Roman" panose="02020603050405020304" pitchFamily="18" charset="0"/>
              </a:rPr>
              <a:t>Luther’s Works </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Volume 35, Page 327</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Calibri" panose="020F0502020204030204" pitchFamily="34" charset="0"/>
                <a:cs typeface="Times New Roman" panose="02020603050405020304" pitchFamily="18" charset="0"/>
              </a:rPr>
              <a:t> “… to strengthen and support the people, to prevent them from despairing of the coming of Christ, however strangely things may go. This is why he uses every device and stratagem that can serve to keep strong in their hearts the faith in the promised Christ. His message is as follows.... But Christ and his kingdom shall not fail to come on that account… For it is God’s nature and work to help when there is need and to come in the midst of the proper season…</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Calibri" panose="020F0502020204030204" pitchFamily="34" charset="0"/>
                <a:cs typeface="Times New Roman" panose="02020603050405020304" pitchFamily="18" charset="0"/>
              </a:rPr>
              <a:t>In the same way we must support Christians with the word of God in anticipation of the Last Day, even though it appears that Christ is delaying long and will not come. For Christ himself says that he will come when men least expect it—when they are building and planting, buying and selling, eating and drinking, marrying and giving in marriage [Luke 17:27–28]—in order that at least some, though not all, can be preserved in faith. For in this matter preaching and believing are essential, as we see every day.”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0351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0"/>
            <a:ext cx="8909825" cy="6757639"/>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b="1" u="sng" dirty="0" smtClean="0">
                <a:latin typeface="Times New Roman" panose="02020603050405020304" pitchFamily="18" charset="0"/>
                <a:ea typeface="Times New Roman" panose="02020603050405020304" pitchFamily="18" charset="0"/>
                <a:cs typeface="Times New Roman" panose="02020603050405020304" pitchFamily="18" charset="0"/>
              </a:rPr>
              <a:t>C</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 LIFE </a:t>
            </a:r>
            <a:r>
              <a:rPr lang="en-US" b="1" u="sng" dirty="0" smtClean="0">
                <a:latin typeface="Times New Roman" panose="02020603050405020304" pitchFamily="18" charset="0"/>
                <a:ea typeface="Times New Roman" panose="02020603050405020304" pitchFamily="18" charset="0"/>
                <a:cs typeface="Times New Roman" panose="02020603050405020304" pitchFamily="18" charset="0"/>
              </a:rPr>
              <a:t>APPLICATION</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1. When does the Lord purify us for himself as a people for his own possession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br>
              <a:rPr lang="en-US"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en-US" dirty="0">
                <a:latin typeface="Times New Roman" panose="02020603050405020304" pitchFamily="18" charset="0"/>
                <a:ea typeface="Times New Roman" panose="02020603050405020304" pitchFamily="18" charset="0"/>
                <a:cs typeface="Times New Roman" panose="02020603050405020304" pitchFamily="18" charset="0"/>
              </a:rPr>
              <a:t>. How can we be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zealous</a:t>
            </a:r>
            <a:br>
              <a:rPr lang="en-US"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panose="02020603050405020304" pitchFamily="18" charset="0"/>
                <a:cs typeface="Times New Roman" panose="02020603050405020304" pitchFamily="18" charset="0"/>
              </a:rPr>
              <a:t>for good works?</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biblia.com/bible/images/640x480/Tt2.11?extension=png&amp;fallbackOnFailure=fal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717" y="231000"/>
            <a:ext cx="8449423" cy="633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9964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1.bp.blogspot.com/-ehQCODXlMAI/Vn6vRy7AT5I/AAAAAAAAijE/z4hmSUrqRGM/s1600/false%2Bpicture%2Bof%2Bblessed-hope-jesus-retur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870" y="1027907"/>
            <a:ext cx="8616260" cy="487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57667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content.cdninstagram.com/t51.2885-15/s640x640/sh0.08/e35/13187994_1607274826256132_1565777639_n.jpg?ig_cache_key=MTI1MTA5NDE4MDc0NzYyMTI5MQ%3D%3D.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2171" y="141792"/>
            <a:ext cx="8390162" cy="6515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996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343" y="1658667"/>
            <a:ext cx="18546568" cy="2943054"/>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https://s-media-cache-ak0.pinimg.com/236x/86/c1/98/86c19890ee77f09e7c34ac2ad7690783.jpg"/>
          <p:cNvPicPr>
            <a:picLocks noChangeAspect="1" noChangeArrowheads="1"/>
          </p:cNvPicPr>
          <p:nvPr/>
        </p:nvPicPr>
        <p:blipFill rotWithShape="1">
          <a:blip r:embed="rId2">
            <a:extLst>
              <a:ext uri="{28A0092B-C50C-407E-A947-70E740481C1C}">
                <a14:useLocalDpi xmlns:a14="http://schemas.microsoft.com/office/drawing/2010/main" val="0"/>
              </a:ext>
            </a:extLst>
          </a:blip>
          <a:srcRect b="4243"/>
          <a:stretch/>
        </p:blipFill>
        <p:spPr bwMode="auto">
          <a:xfrm>
            <a:off x="1357398" y="453437"/>
            <a:ext cx="6160822" cy="552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3397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s-media-cache-ak0.pinimg.com/736x/9e/59/06/9e59067aec22835c3dc533faf4855b5c.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019"/>
          <a:stretch/>
        </p:blipFill>
        <p:spPr bwMode="auto">
          <a:xfrm>
            <a:off x="925117" y="245325"/>
            <a:ext cx="7293765" cy="649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0792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084719" y="2048649"/>
            <a:ext cx="12555867" cy="6247953"/>
          </a:xfrm>
        </p:spPr>
        <p:txBody>
          <a:bodyPr/>
          <a:lstStyle/>
          <a:p>
            <a:endParaRPr lang="en-US" dirty="0"/>
          </a:p>
        </p:txBody>
      </p:sp>
      <p:pic>
        <p:nvPicPr>
          <p:cNvPr id="1026" name="Picture 1" descr="http://biblepic.com/53/299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245" y="226200"/>
            <a:ext cx="6252660" cy="625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9582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37259" y="2934335"/>
            <a:ext cx="11911193" cy="7398912"/>
          </a:xfrm>
        </p:spPr>
        <p:txBody>
          <a:bodyPr/>
          <a:lstStyle/>
          <a:p>
            <a:endParaRPr lang="en-US" dirty="0"/>
          </a:p>
        </p:txBody>
      </p:sp>
      <p:pic>
        <p:nvPicPr>
          <p:cNvPr id="2050" name="Picture 2" descr="http://static1.squarespace.com/static/528916c1e4b0c442cc4cd552/t/56f6234fb73abe7ff070a0d6/14589714802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85" y="1115060"/>
            <a:ext cx="8605520" cy="430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926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3069" y="2943226"/>
            <a:ext cx="13340596" cy="4279506"/>
          </a:xfrm>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098" name="Picture 2" descr="http://1.bp.blogspot.com/_w0Gnssd2Z7s/TA7wTtZqnKI/AAAAAAAAAAw/0Exvcwo2lxQ/s1600/mosesjoshu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87" y="171412"/>
            <a:ext cx="8536249" cy="6129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754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image.slidesharecdn.com/07holiness-140914183452-phpapp01/95/healed-for-holiness-32-638.jpg?cb=141071987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6890" y="837367"/>
            <a:ext cx="8691609" cy="509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2734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mudpreacher.files.wordpress.com/2013/02/when-i-see-the-blood-jesus-on-the-cro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8625" y="97186"/>
            <a:ext cx="5717725" cy="6650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12893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1mpkoh2uj7ew36r28p3t8kxt11gl.wpengine.netdna-cdn.com/wp-content/uploads/2015/06/shutterstock_148013363-660x35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846" y="1027907"/>
            <a:ext cx="8942307" cy="474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952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TotalTime>
  <Words>1290</Words>
  <Application>Microsoft Office PowerPoint</Application>
  <PresentationFormat>On-screen Show (4:3)</PresentationFormat>
  <Paragraphs>63</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Luther’s Works Volume 35, Page 327  “… to strengthen and support the people, to prevent them from despairing of the coming of Christ, however strangely things may go. This is why he uses every device and stratagem that can serve to keep strong in their hearts the faith in the promised Christ. His message is as follows.... But Christ and his kingdom shall not fail to come on that account… For it is God’s nature and work to help when there is need and to come in the midst of the proper season… In the same way we must support Christians with the word of God in anticipation of the Last Day, even though it appears that Christ is delaying long and will not come. For Christ himself says that he will come when men least expect it—when they are building and planting, buying and selling, eating and drinking, marrying and giving in marriage [Luke 17:27–28]—in order that at least some, though not all, can be preserved in faith. For in this matter preaching and believing are essential, as we see every day.”   </vt:lpstr>
      <vt:lpstr>     C. LIFE APPLICATION   1. When does the Lord purify us for himself as a people for his own possession?  2. How can we be zealous  for good works?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133</cp:revision>
  <dcterms:created xsi:type="dcterms:W3CDTF">2016-06-18T21:15:20Z</dcterms:created>
  <dcterms:modified xsi:type="dcterms:W3CDTF">2016-08-12T20:42:46Z</dcterms:modified>
</cp:coreProperties>
</file>