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0" r:id="rId2"/>
    <p:sldId id="261" r:id="rId3"/>
    <p:sldId id="262" r:id="rId4"/>
    <p:sldId id="263" r:id="rId5"/>
    <p:sldId id="298" r:id="rId6"/>
    <p:sldId id="267" r:id="rId7"/>
    <p:sldId id="268" r:id="rId8"/>
    <p:sldId id="269" r:id="rId9"/>
    <p:sldId id="270" r:id="rId10"/>
    <p:sldId id="271" r:id="rId11"/>
    <p:sldId id="264" r:id="rId12"/>
    <p:sldId id="272" r:id="rId13"/>
    <p:sldId id="274" r:id="rId14"/>
    <p:sldId id="275" r:id="rId15"/>
    <p:sldId id="283" r:id="rId16"/>
    <p:sldId id="276" r:id="rId17"/>
    <p:sldId id="277" r:id="rId18"/>
    <p:sldId id="278" r:id="rId19"/>
    <p:sldId id="279" r:id="rId20"/>
    <p:sldId id="280" r:id="rId21"/>
    <p:sldId id="281" r:id="rId22"/>
    <p:sldId id="282" r:id="rId23"/>
    <p:sldId id="284" r:id="rId24"/>
    <p:sldId id="286" r:id="rId25"/>
    <p:sldId id="296" r:id="rId26"/>
    <p:sldId id="297" r:id="rId27"/>
    <p:sldId id="299" r:id="rId28"/>
    <p:sldId id="300" r:id="rId29"/>
    <p:sldId id="301" r:id="rId30"/>
    <p:sldId id="302" r:id="rId31"/>
    <p:sldId id="303" r:id="rId32"/>
    <p:sldId id="304" r:id="rId33"/>
    <p:sldId id="305" r:id="rId34"/>
    <p:sldId id="306" r:id="rId35"/>
    <p:sldId id="309" r:id="rId36"/>
    <p:sldId id="310" r:id="rId37"/>
    <p:sldId id="311" r:id="rId38"/>
    <p:sldId id="312" r:id="rId39"/>
    <p:sldId id="313" r:id="rId40"/>
    <p:sldId id="314" r:id="rId41"/>
    <p:sldId id="315" r:id="rId42"/>
    <p:sldId id="316" r:id="rId43"/>
    <p:sldId id="317" r:id="rId44"/>
    <p:sldId id="318" r:id="rId45"/>
    <p:sldId id="287" r:id="rId46"/>
    <p:sldId id="288" r:id="rId47"/>
    <p:sldId id="289" r:id="rId48"/>
    <p:sldId id="290" r:id="rId49"/>
    <p:sldId id="291" r:id="rId50"/>
    <p:sldId id="307" r:id="rId51"/>
    <p:sldId id="319" r:id="rId52"/>
    <p:sldId id="308" r:id="rId53"/>
    <p:sldId id="292" r:id="rId54"/>
    <p:sldId id="320" r:id="rId55"/>
    <p:sldId id="321" r:id="rId56"/>
    <p:sldId id="322" r:id="rId57"/>
    <p:sldId id="323" r:id="rId58"/>
    <p:sldId id="324" r:id="rId59"/>
    <p:sldId id="325" r:id="rId60"/>
    <p:sldId id="326" r:id="rId6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69" d="100"/>
          <a:sy n="69" d="100"/>
        </p:scale>
        <p:origin x="1234" y="72"/>
      </p:cViewPr>
      <p:guideLst/>
    </p:cSldViewPr>
  </p:slideViewPr>
  <p:notesTextViewPr>
    <p:cViewPr>
      <p:scale>
        <a:sx n="1" d="1"/>
        <a:sy n="1" d="1"/>
      </p:scale>
      <p:origin x="0" y="0"/>
    </p:cViewPr>
  </p:notesTextViewPr>
  <p:sorterViewPr>
    <p:cViewPr>
      <p:scale>
        <a:sx n="50" d="100"/>
        <a:sy n="50" d="100"/>
      </p:scale>
      <p:origin x="0" y="-386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8221D11-1EA6-4CEA-9528-8BA4B75CB51F}" type="datetimeFigureOut">
              <a:rPr lang="en-US" smtClean="0"/>
              <a:t>7/30/2016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02798A-70AE-4ED6-985F-B024FD5E3D72}" type="slidenum">
              <a:rPr lang="en-US" smtClean="0"/>
              <a:t>‹#›</a:t>
            </a:fld>
            <a:endParaRPr lang="en-US"/>
          </a:p>
        </p:txBody>
      </p:sp>
    </p:spTree>
    <p:extLst>
      <p:ext uri="{BB962C8B-B14F-4D97-AF65-F5344CB8AC3E}">
        <p14:creationId xmlns:p14="http://schemas.microsoft.com/office/powerpoint/2010/main" val="18652445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8221D11-1EA6-4CEA-9528-8BA4B75CB51F}" type="datetimeFigureOut">
              <a:rPr lang="en-US" smtClean="0"/>
              <a:t>7/30/2016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02798A-70AE-4ED6-985F-B024FD5E3D72}" type="slidenum">
              <a:rPr lang="en-US" smtClean="0"/>
              <a:t>‹#›</a:t>
            </a:fld>
            <a:endParaRPr lang="en-US"/>
          </a:p>
        </p:txBody>
      </p:sp>
    </p:spTree>
    <p:extLst>
      <p:ext uri="{BB962C8B-B14F-4D97-AF65-F5344CB8AC3E}">
        <p14:creationId xmlns:p14="http://schemas.microsoft.com/office/powerpoint/2010/main" val="1491477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8221D11-1EA6-4CEA-9528-8BA4B75CB51F}" type="datetimeFigureOut">
              <a:rPr lang="en-US" smtClean="0"/>
              <a:t>7/30/2016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02798A-70AE-4ED6-985F-B024FD5E3D72}" type="slidenum">
              <a:rPr lang="en-US" smtClean="0"/>
              <a:t>‹#›</a:t>
            </a:fld>
            <a:endParaRPr lang="en-US"/>
          </a:p>
        </p:txBody>
      </p:sp>
    </p:spTree>
    <p:extLst>
      <p:ext uri="{BB962C8B-B14F-4D97-AF65-F5344CB8AC3E}">
        <p14:creationId xmlns:p14="http://schemas.microsoft.com/office/powerpoint/2010/main" val="4253953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8221D11-1EA6-4CEA-9528-8BA4B75CB51F}" type="datetimeFigureOut">
              <a:rPr lang="en-US" smtClean="0"/>
              <a:t>7/30/2016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02798A-70AE-4ED6-985F-B024FD5E3D72}" type="slidenum">
              <a:rPr lang="en-US" smtClean="0"/>
              <a:t>‹#›</a:t>
            </a:fld>
            <a:endParaRPr lang="en-US"/>
          </a:p>
        </p:txBody>
      </p:sp>
    </p:spTree>
    <p:extLst>
      <p:ext uri="{BB962C8B-B14F-4D97-AF65-F5344CB8AC3E}">
        <p14:creationId xmlns:p14="http://schemas.microsoft.com/office/powerpoint/2010/main" val="4440155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8221D11-1EA6-4CEA-9528-8BA4B75CB51F}" type="datetimeFigureOut">
              <a:rPr lang="en-US" smtClean="0"/>
              <a:t>7/30/2016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02798A-70AE-4ED6-985F-B024FD5E3D72}" type="slidenum">
              <a:rPr lang="en-US" smtClean="0"/>
              <a:t>‹#›</a:t>
            </a:fld>
            <a:endParaRPr lang="en-US"/>
          </a:p>
        </p:txBody>
      </p:sp>
    </p:spTree>
    <p:extLst>
      <p:ext uri="{BB962C8B-B14F-4D97-AF65-F5344CB8AC3E}">
        <p14:creationId xmlns:p14="http://schemas.microsoft.com/office/powerpoint/2010/main" val="21144920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8221D11-1EA6-4CEA-9528-8BA4B75CB51F}" type="datetimeFigureOut">
              <a:rPr lang="en-US" smtClean="0"/>
              <a:t>7/30/2016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02798A-70AE-4ED6-985F-B024FD5E3D72}" type="slidenum">
              <a:rPr lang="en-US" smtClean="0"/>
              <a:t>‹#›</a:t>
            </a:fld>
            <a:endParaRPr lang="en-US"/>
          </a:p>
        </p:txBody>
      </p:sp>
    </p:spTree>
    <p:extLst>
      <p:ext uri="{BB962C8B-B14F-4D97-AF65-F5344CB8AC3E}">
        <p14:creationId xmlns:p14="http://schemas.microsoft.com/office/powerpoint/2010/main" val="9598318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8221D11-1EA6-4CEA-9528-8BA4B75CB51F}" type="datetimeFigureOut">
              <a:rPr lang="en-US" smtClean="0"/>
              <a:t>7/30/2016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C02798A-70AE-4ED6-985F-B024FD5E3D72}" type="slidenum">
              <a:rPr lang="en-US" smtClean="0"/>
              <a:t>‹#›</a:t>
            </a:fld>
            <a:endParaRPr lang="en-US"/>
          </a:p>
        </p:txBody>
      </p:sp>
    </p:spTree>
    <p:extLst>
      <p:ext uri="{BB962C8B-B14F-4D97-AF65-F5344CB8AC3E}">
        <p14:creationId xmlns:p14="http://schemas.microsoft.com/office/powerpoint/2010/main" val="10824951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8221D11-1EA6-4CEA-9528-8BA4B75CB51F}" type="datetimeFigureOut">
              <a:rPr lang="en-US" smtClean="0"/>
              <a:t>7/30/2016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C02798A-70AE-4ED6-985F-B024FD5E3D72}" type="slidenum">
              <a:rPr lang="en-US" smtClean="0"/>
              <a:t>‹#›</a:t>
            </a:fld>
            <a:endParaRPr lang="en-US"/>
          </a:p>
        </p:txBody>
      </p:sp>
    </p:spTree>
    <p:extLst>
      <p:ext uri="{BB962C8B-B14F-4D97-AF65-F5344CB8AC3E}">
        <p14:creationId xmlns:p14="http://schemas.microsoft.com/office/powerpoint/2010/main" val="10721420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221D11-1EA6-4CEA-9528-8BA4B75CB51F}" type="datetimeFigureOut">
              <a:rPr lang="en-US" smtClean="0"/>
              <a:t>7/30/2016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C02798A-70AE-4ED6-985F-B024FD5E3D72}" type="slidenum">
              <a:rPr lang="en-US" smtClean="0"/>
              <a:t>‹#›</a:t>
            </a:fld>
            <a:endParaRPr lang="en-US"/>
          </a:p>
        </p:txBody>
      </p:sp>
    </p:spTree>
    <p:extLst>
      <p:ext uri="{BB962C8B-B14F-4D97-AF65-F5344CB8AC3E}">
        <p14:creationId xmlns:p14="http://schemas.microsoft.com/office/powerpoint/2010/main" val="28777657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8221D11-1EA6-4CEA-9528-8BA4B75CB51F}" type="datetimeFigureOut">
              <a:rPr lang="en-US" smtClean="0"/>
              <a:t>7/30/2016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02798A-70AE-4ED6-985F-B024FD5E3D72}" type="slidenum">
              <a:rPr lang="en-US" smtClean="0"/>
              <a:t>‹#›</a:t>
            </a:fld>
            <a:endParaRPr lang="en-US"/>
          </a:p>
        </p:txBody>
      </p:sp>
    </p:spTree>
    <p:extLst>
      <p:ext uri="{BB962C8B-B14F-4D97-AF65-F5344CB8AC3E}">
        <p14:creationId xmlns:p14="http://schemas.microsoft.com/office/powerpoint/2010/main" val="1914510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8221D11-1EA6-4CEA-9528-8BA4B75CB51F}" type="datetimeFigureOut">
              <a:rPr lang="en-US" smtClean="0"/>
              <a:t>7/30/2016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02798A-70AE-4ED6-985F-B024FD5E3D72}" type="slidenum">
              <a:rPr lang="en-US" smtClean="0"/>
              <a:t>‹#›</a:t>
            </a:fld>
            <a:endParaRPr lang="en-US"/>
          </a:p>
        </p:txBody>
      </p:sp>
    </p:spTree>
    <p:extLst>
      <p:ext uri="{BB962C8B-B14F-4D97-AF65-F5344CB8AC3E}">
        <p14:creationId xmlns:p14="http://schemas.microsoft.com/office/powerpoint/2010/main" val="2381751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72000"/>
            <a:lum/>
          </a:blip>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221D11-1EA6-4CEA-9528-8BA4B75CB51F}" type="datetimeFigureOut">
              <a:rPr lang="en-US" smtClean="0"/>
              <a:t>7/30/2016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02798A-70AE-4ED6-985F-B024FD5E3D72}" type="slidenum">
              <a:rPr lang="en-US" smtClean="0"/>
              <a:t>‹#›</a:t>
            </a:fld>
            <a:endParaRPr lang="en-US"/>
          </a:p>
        </p:txBody>
      </p:sp>
    </p:spTree>
    <p:extLst>
      <p:ext uri="{BB962C8B-B14F-4D97-AF65-F5344CB8AC3E}">
        <p14:creationId xmlns:p14="http://schemas.microsoft.com/office/powerpoint/2010/main" val="8152987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3024" y="189571"/>
            <a:ext cx="8720254" cy="6545766"/>
          </a:xfrm>
        </p:spPr>
        <p:txBody>
          <a:bodyPr/>
          <a:lstStyle/>
          <a:p>
            <a:pPr>
              <a:lnSpc>
                <a:spcPct val="107000"/>
              </a:lnSpc>
              <a:spcBef>
                <a:spcPts val="0"/>
              </a:spcBef>
            </a:pPr>
            <a:endParaRPr lang="en-US"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Bef>
                <a:spcPts val="0"/>
              </a:spcBef>
            </a:pPr>
            <a:r>
              <a:rPr lang="en-US" sz="4000" b="1" u="sng" dirty="0" smtClean="0">
                <a:latin typeface="Times New Roman" panose="02020603050405020304" pitchFamily="18" charset="0"/>
                <a:ea typeface="Times New Roman" panose="02020603050405020304" pitchFamily="18" charset="0"/>
                <a:cs typeface="Times New Roman" panose="02020603050405020304" pitchFamily="18" charset="0"/>
              </a:rPr>
              <a:t>The </a:t>
            </a:r>
            <a:r>
              <a:rPr lang="en-US" sz="4000" b="1" u="sng" dirty="0">
                <a:latin typeface="Times New Roman" panose="02020603050405020304" pitchFamily="18" charset="0"/>
                <a:ea typeface="Times New Roman" panose="02020603050405020304" pitchFamily="18" charset="0"/>
                <a:cs typeface="Times New Roman" panose="02020603050405020304" pitchFamily="18" charset="0"/>
              </a:rPr>
              <a:t>Book of Titus</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pPr>
            <a:endParaRPr lang="en-US" sz="4000" dirty="0">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Bef>
                <a:spcPts val="0"/>
              </a:spcBef>
            </a:pPr>
            <a:r>
              <a:rPr lang="en-US" sz="4000" dirty="0" smtClean="0">
                <a:latin typeface="Times New Roman" panose="02020603050405020304" pitchFamily="18" charset="0"/>
                <a:ea typeface="Times New Roman" panose="02020603050405020304" pitchFamily="18" charset="0"/>
                <a:cs typeface="Times New Roman" panose="02020603050405020304" pitchFamily="18" charset="0"/>
              </a:rPr>
              <a:t>The </a:t>
            </a:r>
            <a:r>
              <a:rPr lang="en-US" sz="4000" dirty="0">
                <a:latin typeface="Times New Roman" panose="02020603050405020304" pitchFamily="18" charset="0"/>
                <a:ea typeface="Times New Roman" panose="02020603050405020304" pitchFamily="18" charset="0"/>
                <a:cs typeface="Times New Roman" panose="02020603050405020304" pitchFamily="18" charset="0"/>
              </a:rPr>
              <a:t>Life of Christians in a Congregation:</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pPr>
            <a:r>
              <a:rPr lang="en-US" sz="4000" dirty="0">
                <a:latin typeface="Times New Roman" panose="02020603050405020304" pitchFamily="18" charset="0"/>
                <a:ea typeface="Times New Roman" panose="02020603050405020304" pitchFamily="18" charset="0"/>
                <a:cs typeface="Times New Roman" panose="02020603050405020304" pitchFamily="18" charset="0"/>
              </a:rPr>
              <a:t>“The Knowledge of the Truth </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pPr>
            <a:r>
              <a:rPr lang="en-US" sz="4000" dirty="0">
                <a:latin typeface="Times New Roman" panose="02020603050405020304" pitchFamily="18" charset="0"/>
                <a:ea typeface="Times New Roman" panose="02020603050405020304" pitchFamily="18" charset="0"/>
                <a:cs typeface="Times New Roman" panose="02020603050405020304" pitchFamily="18" charset="0"/>
              </a:rPr>
              <a:t>Which Accords With Godliness”</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pPr>
            <a:r>
              <a:rPr lang="en-US" sz="4000" dirty="0">
                <a:latin typeface="Times New Roman" panose="02020603050405020304" pitchFamily="18" charset="0"/>
                <a:ea typeface="Times New Roman" panose="02020603050405020304" pitchFamily="18" charset="0"/>
                <a:cs typeface="Times New Roman" panose="02020603050405020304" pitchFamily="18" charset="0"/>
              </a:rPr>
              <a:t>Trinity Lutheran Church   Norman, OK.</a:t>
            </a:r>
            <a:r>
              <a:rPr lang="en-US" sz="4000" dirty="0">
                <a:latin typeface="Calibri" panose="020F0502020204030204" pitchFamily="34" charset="0"/>
                <a:ea typeface="Calibri" panose="020F0502020204030204" pitchFamily="34" charset="0"/>
                <a:cs typeface="Times New Roman" panose="02020603050405020304" pitchFamily="18" charset="0"/>
              </a:rPr>
              <a:t> </a:t>
            </a:r>
            <a:r>
              <a:rPr lang="en-US" sz="4000" dirty="0">
                <a:latin typeface="Times New Roman" panose="02020603050405020304" pitchFamily="18" charset="0"/>
                <a:ea typeface="Times New Roman" panose="02020603050405020304" pitchFamily="18" charset="0"/>
                <a:cs typeface="Times New Roman" panose="02020603050405020304" pitchFamily="18" charset="0"/>
              </a:rPr>
              <a:t>Pastor  David  Nehrenz</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pPr>
            <a:r>
              <a:rPr lang="en-US" sz="4000" dirty="0">
                <a:latin typeface="Times New Roman" panose="02020603050405020304" pitchFamily="18" charset="0"/>
                <a:ea typeface="Times New Roman" panose="02020603050405020304" pitchFamily="18" charset="0"/>
                <a:cs typeface="Times New Roman" panose="02020603050405020304" pitchFamily="18" charset="0"/>
              </a:rPr>
              <a:t>Date: </a:t>
            </a:r>
            <a:r>
              <a:rPr lang="en-US" sz="4000" dirty="0" smtClean="0">
                <a:latin typeface="Times New Roman" panose="02020603050405020304" pitchFamily="18" charset="0"/>
                <a:ea typeface="Times New Roman" panose="02020603050405020304" pitchFamily="18" charset="0"/>
                <a:cs typeface="Times New Roman" panose="02020603050405020304" pitchFamily="18" charset="0"/>
              </a:rPr>
              <a:t>7-31-16    </a:t>
            </a:r>
            <a:r>
              <a:rPr lang="en-US" sz="4000" dirty="0">
                <a:latin typeface="Times New Roman" panose="02020603050405020304" pitchFamily="18" charset="0"/>
                <a:ea typeface="Times New Roman" panose="02020603050405020304" pitchFamily="18" charset="0"/>
                <a:cs typeface="Times New Roman" panose="02020603050405020304" pitchFamily="18" charset="0"/>
              </a:rPr>
              <a:t>Study: </a:t>
            </a:r>
            <a:r>
              <a:rPr lang="en-US" sz="4000" dirty="0">
                <a:latin typeface="Times New Roman" panose="02020603050405020304" pitchFamily="18" charset="0"/>
                <a:ea typeface="Times New Roman" panose="02020603050405020304" pitchFamily="18" charset="0"/>
                <a:cs typeface="Times New Roman" panose="02020603050405020304" pitchFamily="18" charset="0"/>
              </a:rPr>
              <a:t>5</a:t>
            </a:r>
            <a:endParaRPr lang="en-US" sz="40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7292095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3024" y="189571"/>
            <a:ext cx="8720254" cy="6545766"/>
          </a:xfrm>
        </p:spPr>
        <p:txBody>
          <a:bodyPr>
            <a:normAutofit fontScale="92500" lnSpcReduction="20000"/>
          </a:bodyPr>
          <a:lstStyle/>
          <a:p>
            <a:pPr algn="just">
              <a:lnSpc>
                <a:spcPct val="107000"/>
              </a:lnSpc>
              <a:spcBef>
                <a:spcPts val="0"/>
              </a:spcBef>
            </a:pPr>
            <a:r>
              <a:rPr lang="en-US"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2 Corinthians 8:6)</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Accordingly, we urged </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Titus </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that as he had started, so he should complete among you this act of grace</a:t>
            </a:r>
            <a:r>
              <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07000"/>
              </a:lnSpc>
              <a:spcBef>
                <a:spcPts val="0"/>
              </a:spcBef>
            </a:pP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0"/>
              </a:spcBef>
            </a:pP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(2 Corinthians 8:15-24)</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As it is written, "Whoever gathered much had nothing left over, and whoever gathered little had no lack." (16) But thanks be to God, who put into </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 heart of Titus</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the same earnest care I have for you. (17) For he not only accepted our appeal, but being himself very earnest he is going to you of his own accord. (18) With him we are sending the brother who is famous among all the churches for his preaching of the gospel. (19) And not only that, but he has been appointed by the churches to travel with us as we carry out this act of grace that is being ministered by us, for the glory of the Lord himself and to show our good will. (20) We take this course so that no one should blame us about this generous gift that is being administered by us, (21) for we aim at what is honorable not only in the Lord's sight but also in the sight of man. (22) And with them we are sending our brother whom we have often tested and found earnest in many matters, but who is now more earnest than ever because of his great confidence in you. (23) As for</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Titus, he is my partner and fellow worker for your benefit. </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And as for our brothers, they are messengers of the churches, the glory of Christ. (24) So give proof before the churches of your love and of our boasting about you to these men.</a:t>
            </a:r>
            <a:endParaRPr lang="en-US" dirty="0"/>
          </a:p>
        </p:txBody>
      </p:sp>
    </p:spTree>
    <p:extLst>
      <p:ext uri="{BB962C8B-B14F-4D97-AF65-F5344CB8AC3E}">
        <p14:creationId xmlns:p14="http://schemas.microsoft.com/office/powerpoint/2010/main" val="2077917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3024" y="189571"/>
            <a:ext cx="8720254" cy="6545766"/>
          </a:xfrm>
        </p:spPr>
        <p:txBody>
          <a:bodyPr>
            <a:normAutofit lnSpcReduction="10000"/>
          </a:bodyPr>
          <a:lstStyle/>
          <a:p>
            <a:pPr algn="just">
              <a:lnSpc>
                <a:spcPct val="107000"/>
              </a:lnSpc>
              <a:spcBef>
                <a:spcPts val="0"/>
              </a:spcBef>
            </a:pP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(2 Corinthians 12:18)</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I urged</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Titus</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to go, and sent the brother with him. Did </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Titus</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take advantage of you? Did we not act in the same spirit? Did we not take the same steps</a:t>
            </a:r>
            <a:r>
              <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07000"/>
              </a:lnSpc>
              <a:spcBef>
                <a:spcPts val="0"/>
              </a:spcBef>
            </a:pP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0"/>
              </a:spcBef>
            </a:pP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(Galatians 2:1-3)</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Then after fourteen years I went up again to Jerusalem with Barnabas,</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taking Titus along with me.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(2) I went up because of a revelation and set before them (though privately before those who seemed influential) the gospel that I proclaim among the Gentiles, in order to make sure I was not running or had not run in vain. (3) But even </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Titus, who was with me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was not forced to be circumcised, though he was a Greek</a:t>
            </a:r>
            <a:r>
              <a:rPr lang="en-US"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07000"/>
              </a:lnSpc>
              <a:spcBef>
                <a:spcPts val="0"/>
              </a:spcBef>
            </a:pP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0"/>
              </a:spcBef>
            </a:pP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(2 Timothy 4:10-12)</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For Demas, in love with this present world, has deserted me and gone to Thessalonica.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Crescens</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has gone to Galatia, </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Titus to Dalmatia.</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(11) Luke alone is with me. Get Mark and bring him with you, for he is very useful to me for ministry. (12) </a:t>
            </a:r>
            <a:r>
              <a:rPr lang="en-US"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Tychicus</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I have sent to Ephesus.</a:t>
            </a:r>
            <a:endParaRPr lang="en-US" dirty="0"/>
          </a:p>
        </p:txBody>
      </p:sp>
    </p:spTree>
    <p:extLst>
      <p:ext uri="{BB962C8B-B14F-4D97-AF65-F5344CB8AC3E}">
        <p14:creationId xmlns:p14="http://schemas.microsoft.com/office/powerpoint/2010/main" val="20577851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3024" y="189571"/>
            <a:ext cx="8720254" cy="6545766"/>
          </a:xfrm>
        </p:spPr>
        <p:txBody>
          <a:bodyPr/>
          <a:lstStyle/>
          <a:p>
            <a:pPr>
              <a:lnSpc>
                <a:spcPct val="107000"/>
              </a:lnSpc>
              <a:spcBef>
                <a:spcPts val="0"/>
              </a:spcBef>
            </a:pPr>
            <a:r>
              <a:rPr lang="en-US" sz="2800" b="1" u="sng" dirty="0">
                <a:latin typeface="Times New Roman" panose="02020603050405020304" pitchFamily="18" charset="0"/>
                <a:ea typeface="Times New Roman" panose="02020603050405020304" pitchFamily="18" charset="0"/>
                <a:cs typeface="Times New Roman" panose="02020603050405020304" pitchFamily="18" charset="0"/>
              </a:rPr>
              <a:t>C. THE PERSON OF TITUS</a:t>
            </a:r>
            <a:endParaRPr lang="en-US" u="sng"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pPr>
            <a:r>
              <a:rPr lang="en-US" dirty="0">
                <a:latin typeface="Times New Roman" panose="02020603050405020304" pitchFamily="18" charset="0"/>
                <a:ea typeface="Times New Roman" panose="02020603050405020304" pitchFamily="18" charset="0"/>
                <a:cs typeface="Times New Roman" panose="02020603050405020304" pitchFamily="18" charset="0"/>
              </a:rPr>
              <a:t>       His relics, now consisting of only his skull, are venerated in the Church of St. Titus, Heraklion, Crete to which it was returned in 1966 after being removed to Venice during the Turkish occupation</a:t>
            </a:r>
            <a:r>
              <a:rPr lang="en-US" dirty="0" smtClean="0">
                <a:latin typeface="Times New Roman" panose="02020603050405020304" pitchFamily="18" charset="0"/>
                <a:ea typeface="Times New Roman" panose="02020603050405020304" pitchFamily="18" charset="0"/>
                <a:cs typeface="Times New Roman" panose="02020603050405020304" pitchFamily="18" charset="0"/>
              </a:rPr>
              <a:t>.</a:t>
            </a:r>
          </a:p>
          <a:p>
            <a:pPr>
              <a:lnSpc>
                <a:spcPct val="107000"/>
              </a:lnSpc>
              <a:spcBef>
                <a:spcPts val="0"/>
              </a:spcBef>
            </a:pP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pPr>
            <a:r>
              <a:rPr lang="en-US" dirty="0">
                <a:latin typeface="Times New Roman" panose="02020603050405020304" pitchFamily="18" charset="0"/>
                <a:ea typeface="Times New Roman" panose="02020603050405020304" pitchFamily="18" charset="0"/>
                <a:cs typeface="Times New Roman" panose="02020603050405020304" pitchFamily="18" charset="0"/>
              </a:rPr>
              <a:t>      St. Titus is the patron saint of the United States Army Chaplain Corps. The Corps has established the Order of Titus Award. According to the Department of Defense, the "Order of Titus award is the only award presented by the Chief of Chaplains to recognize outstanding performance of ministry by chaplains and chaplain assistants. The Order of Titus is awarded for meritorious contributions to the unique and highly visible Unit Ministry Team Observer Controller Program. The award recognizes the great importance of realistic, doctrinally guided combat ministry training in ensuring the delivery of prevailing religious support to the American Soldier."</a:t>
            </a:r>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201808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3024" y="189571"/>
            <a:ext cx="8720254" cy="6545766"/>
          </a:xfrm>
        </p:spPr>
        <p:txBody>
          <a:bodyPr/>
          <a:lstStyle/>
          <a:p>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026" y="540834"/>
            <a:ext cx="8721252" cy="5843239"/>
          </a:xfrm>
          <a:prstGeom prst="rect">
            <a:avLst/>
          </a:prstGeom>
        </p:spPr>
      </p:pic>
    </p:spTree>
    <p:extLst>
      <p:ext uri="{BB962C8B-B14F-4D97-AF65-F5344CB8AC3E}">
        <p14:creationId xmlns:p14="http://schemas.microsoft.com/office/powerpoint/2010/main" val="28056555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3912" y="365126"/>
            <a:ext cx="8629748" cy="5744176"/>
          </a:xfrm>
        </p:spPr>
      </p:pic>
    </p:spTree>
    <p:extLst>
      <p:ext uri="{BB962C8B-B14F-4D97-AF65-F5344CB8AC3E}">
        <p14:creationId xmlns:p14="http://schemas.microsoft.com/office/powerpoint/2010/main" val="28497369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475854" y="477508"/>
            <a:ext cx="8192292" cy="5243067"/>
          </a:xfrm>
          <a:prstGeom prst="rect">
            <a:avLst/>
          </a:prstGeom>
        </p:spPr>
      </p:pic>
    </p:spTree>
    <p:extLst>
      <p:ext uri="{BB962C8B-B14F-4D97-AF65-F5344CB8AC3E}">
        <p14:creationId xmlns:p14="http://schemas.microsoft.com/office/powerpoint/2010/main" val="16155888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372287" y="878082"/>
            <a:ext cx="8622429" cy="4095362"/>
          </a:xfrm>
          <a:prstGeom prst="rect">
            <a:avLst/>
          </a:prstGeom>
        </p:spPr>
      </p:pic>
    </p:spTree>
    <p:extLst>
      <p:ext uri="{BB962C8B-B14F-4D97-AF65-F5344CB8AC3E}">
        <p14:creationId xmlns:p14="http://schemas.microsoft.com/office/powerpoint/2010/main" val="42003824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7031" y="717492"/>
            <a:ext cx="8849938" cy="4780059"/>
          </a:xfrm>
        </p:spPr>
      </p:pic>
    </p:spTree>
    <p:extLst>
      <p:ext uri="{BB962C8B-B14F-4D97-AF65-F5344CB8AC3E}">
        <p14:creationId xmlns:p14="http://schemas.microsoft.com/office/powerpoint/2010/main" val="15873861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7760" y="747809"/>
            <a:ext cx="8528479" cy="5318454"/>
          </a:xfrm>
        </p:spPr>
      </p:pic>
    </p:spTree>
    <p:extLst>
      <p:ext uri="{BB962C8B-B14F-4D97-AF65-F5344CB8AC3E}">
        <p14:creationId xmlns:p14="http://schemas.microsoft.com/office/powerpoint/2010/main" val="34877486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1254" y="520933"/>
            <a:ext cx="8481492" cy="5701448"/>
          </a:xfrm>
        </p:spPr>
      </p:pic>
    </p:spTree>
    <p:extLst>
      <p:ext uri="{BB962C8B-B14F-4D97-AF65-F5344CB8AC3E}">
        <p14:creationId xmlns:p14="http://schemas.microsoft.com/office/powerpoint/2010/main" val="879589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3024" y="189571"/>
            <a:ext cx="8720254" cy="6545766"/>
          </a:xfrm>
        </p:spPr>
        <p:txBody>
          <a:bodyPr/>
          <a:lstStyle/>
          <a:p>
            <a:endParaRPr lang="en-US" dirty="0"/>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15122" r="59280" b="43740"/>
          <a:stretch/>
        </p:blipFill>
        <p:spPr>
          <a:xfrm>
            <a:off x="1700975" y="351607"/>
            <a:ext cx="4855942" cy="6221693"/>
          </a:xfrm>
          <a:prstGeom prst="rect">
            <a:avLst/>
          </a:prstGeom>
        </p:spPr>
      </p:pic>
    </p:spTree>
    <p:extLst>
      <p:ext uri="{BB962C8B-B14F-4D97-AF65-F5344CB8AC3E}">
        <p14:creationId xmlns:p14="http://schemas.microsoft.com/office/powerpoint/2010/main" val="38755427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53613" y="365126"/>
            <a:ext cx="5215899" cy="6214965"/>
          </a:xfrm>
        </p:spPr>
      </p:pic>
    </p:spTree>
    <p:extLst>
      <p:ext uri="{BB962C8B-B14F-4D97-AF65-F5344CB8AC3E}">
        <p14:creationId xmlns:p14="http://schemas.microsoft.com/office/powerpoint/2010/main" val="6056890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11" name="Picture 10"/>
          <p:cNvPicPr>
            <a:picLocks noChangeAspect="1"/>
          </p:cNvPicPr>
          <p:nvPr/>
        </p:nvPicPr>
        <p:blipFill>
          <a:blip r:embed="rId2"/>
          <a:stretch>
            <a:fillRect/>
          </a:stretch>
        </p:blipFill>
        <p:spPr>
          <a:xfrm>
            <a:off x="257988" y="0"/>
            <a:ext cx="8451979" cy="6646127"/>
          </a:xfrm>
          <a:prstGeom prst="rect">
            <a:avLst/>
          </a:prstGeom>
        </p:spPr>
      </p:pic>
    </p:spTree>
    <p:extLst>
      <p:ext uri="{BB962C8B-B14F-4D97-AF65-F5344CB8AC3E}">
        <p14:creationId xmlns:p14="http://schemas.microsoft.com/office/powerpoint/2010/main" val="12120850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4765" y="911535"/>
            <a:ext cx="8614470" cy="4307235"/>
          </a:xfrm>
        </p:spPr>
      </p:pic>
    </p:spTree>
    <p:extLst>
      <p:ext uri="{BB962C8B-B14F-4D97-AF65-F5344CB8AC3E}">
        <p14:creationId xmlns:p14="http://schemas.microsoft.com/office/powerpoint/2010/main" val="45025861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40343" y="365126"/>
            <a:ext cx="7263313" cy="5447485"/>
          </a:xfrm>
        </p:spPr>
      </p:pic>
    </p:spTree>
    <p:extLst>
      <p:ext uri="{BB962C8B-B14F-4D97-AF65-F5344CB8AC3E}">
        <p14:creationId xmlns:p14="http://schemas.microsoft.com/office/powerpoint/2010/main" val="257865267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148140" y="1104861"/>
            <a:ext cx="4486836" cy="4486836"/>
          </a:xfrm>
          <a:prstGeom prst="rect">
            <a:avLst/>
          </a:prstGeom>
        </p:spPr>
      </p:pic>
    </p:spTree>
    <p:extLst>
      <p:ext uri="{BB962C8B-B14F-4D97-AF65-F5344CB8AC3E}">
        <p14:creationId xmlns:p14="http://schemas.microsoft.com/office/powerpoint/2010/main" val="41395787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descr="https://1yearfear2faith.files.wordpress.com/2015/04/god-doesnot-lie.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79818" y="540118"/>
            <a:ext cx="8035532" cy="56153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534410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885299" y="365126"/>
            <a:ext cx="7373401" cy="5806553"/>
          </a:xfrm>
          <a:prstGeom prst="rect">
            <a:avLst/>
          </a:prstGeom>
        </p:spPr>
      </p:pic>
    </p:spTree>
    <p:extLst>
      <p:ext uri="{BB962C8B-B14F-4D97-AF65-F5344CB8AC3E}">
        <p14:creationId xmlns:p14="http://schemas.microsoft.com/office/powerpoint/2010/main" val="345469622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91192" y="576998"/>
            <a:ext cx="8561616" cy="5422357"/>
          </a:xfrm>
          <a:prstGeom prst="rect">
            <a:avLst/>
          </a:prstGeom>
        </p:spPr>
      </p:pic>
    </p:spTree>
    <p:extLst>
      <p:ext uri="{BB962C8B-B14F-4D97-AF65-F5344CB8AC3E}">
        <p14:creationId xmlns:p14="http://schemas.microsoft.com/office/powerpoint/2010/main" val="173923205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518938" y="286756"/>
            <a:ext cx="6106124" cy="6337067"/>
          </a:xfrm>
          <a:prstGeom prst="rect">
            <a:avLst/>
          </a:prstGeom>
        </p:spPr>
      </p:pic>
    </p:spTree>
    <p:extLst>
      <p:ext uri="{BB962C8B-B14F-4D97-AF65-F5344CB8AC3E}">
        <p14:creationId xmlns:p14="http://schemas.microsoft.com/office/powerpoint/2010/main" val="365765096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4035" y="2469843"/>
            <a:ext cx="5690206" cy="845170"/>
          </a:xfrm>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1026" name="Picture 2" descr="http://biblepic.com/53/2989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2758" y="105045"/>
            <a:ext cx="6630290" cy="66302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13929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3024" y="189571"/>
            <a:ext cx="8720254" cy="6545766"/>
          </a:xfrm>
        </p:spPr>
        <p:txBody>
          <a:bodyPr/>
          <a:lstStyle/>
          <a:p>
            <a:endParaRPr lang="en-US" dirty="0"/>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50397" t="5197" b="5570"/>
          <a:stretch/>
        </p:blipFill>
        <p:spPr>
          <a:xfrm>
            <a:off x="1462423" y="301084"/>
            <a:ext cx="6241455" cy="5988204"/>
          </a:xfrm>
          <a:prstGeom prst="rect">
            <a:avLst/>
          </a:prstGeom>
        </p:spPr>
      </p:pic>
    </p:spTree>
    <p:extLst>
      <p:ext uri="{BB962C8B-B14F-4D97-AF65-F5344CB8AC3E}">
        <p14:creationId xmlns:p14="http://schemas.microsoft.com/office/powerpoint/2010/main" val="202520825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descr="http://www.catholicspringtime.citymax.com/i/card-_526-front.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4558" y="677048"/>
            <a:ext cx="8734883" cy="49543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224474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descr="http://stjohnindy.org/monkimage.php?mediaDirectory=mediafiles&amp;mediaId=1118508&amp;fileName=church-home-page-rotator-sanctuary-traditional-service-693-385-0-0.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0649" y="684619"/>
            <a:ext cx="8502701" cy="47237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983213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306480" y="365126"/>
            <a:ext cx="8631591" cy="5757204"/>
          </a:xfrm>
          <a:prstGeom prst="rect">
            <a:avLst/>
          </a:prstGeom>
        </p:spPr>
      </p:pic>
    </p:spTree>
    <p:extLst>
      <p:ext uri="{BB962C8B-B14F-4D97-AF65-F5344CB8AC3E}">
        <p14:creationId xmlns:p14="http://schemas.microsoft.com/office/powerpoint/2010/main" val="147626254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06813" y="365126"/>
            <a:ext cx="8730373" cy="5779507"/>
          </a:xfrm>
          <a:prstGeom prst="rect">
            <a:avLst/>
          </a:prstGeom>
        </p:spPr>
      </p:pic>
    </p:spTree>
    <p:extLst>
      <p:ext uri="{BB962C8B-B14F-4D97-AF65-F5344CB8AC3E}">
        <p14:creationId xmlns:p14="http://schemas.microsoft.com/office/powerpoint/2010/main" val="356145582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513486" y="365126"/>
            <a:ext cx="8117028" cy="6087771"/>
          </a:xfrm>
          <a:prstGeom prst="rect">
            <a:avLst/>
          </a:prstGeom>
        </p:spPr>
      </p:pic>
    </p:spTree>
    <p:extLst>
      <p:ext uri="{BB962C8B-B14F-4D97-AF65-F5344CB8AC3E}">
        <p14:creationId xmlns:p14="http://schemas.microsoft.com/office/powerpoint/2010/main" val="71835179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6982" y="2343488"/>
            <a:ext cx="5363098" cy="689507"/>
          </a:xfrm>
        </p:spPr>
        <p:txBody>
          <a:bodyPr>
            <a:normAutofit fontScale="90000"/>
          </a:bodyPr>
          <a:lstStyle/>
          <a:p>
            <a:endParaRPr lang="en-US" dirty="0"/>
          </a:p>
        </p:txBody>
      </p:sp>
      <p:sp>
        <p:nvSpPr>
          <p:cNvPr id="3" name="Content Placeholder 2"/>
          <p:cNvSpPr>
            <a:spLocks noGrp="1"/>
          </p:cNvSpPr>
          <p:nvPr>
            <p:ph idx="1"/>
          </p:nvPr>
        </p:nvSpPr>
        <p:spPr/>
        <p:txBody>
          <a:bodyPr/>
          <a:lstStyle/>
          <a:p>
            <a:endParaRPr lang="en-US"/>
          </a:p>
        </p:txBody>
      </p:sp>
      <p:pic>
        <p:nvPicPr>
          <p:cNvPr id="1026" name="Picture 2" descr="https://i.ytimg.com/vi/eSPAi9ZLUKA/maxresdefaul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11" y="799126"/>
            <a:ext cx="8828540" cy="49660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260215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descr="http://www.quotehd.com/imagequotes/authors54/augustus-hare-writer-quote-as-to-the-pure-all-things-are-pure-even-so.jpg"/>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29467"/>
          <a:stretch/>
        </p:blipFill>
        <p:spPr bwMode="auto">
          <a:xfrm>
            <a:off x="505984" y="365126"/>
            <a:ext cx="8288456" cy="584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731422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descr="http://rlv.zcache.com/to_the_pure_all_things_are_pure_postcard-r0c6ae9d0b3ae45cfad527fb5452cee97_vgbaq_8byvr_324.jpg"/>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4472" t="24244" r="4759" b="30108"/>
          <a:stretch/>
        </p:blipFill>
        <p:spPr bwMode="auto">
          <a:xfrm>
            <a:off x="724829" y="1237785"/>
            <a:ext cx="7960203" cy="40032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347987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8" name="Picture 2" descr="https://www.usa.church/wp-content/uploads/2011/11/JesusCross2.jpg"/>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1075" b="8954"/>
          <a:stretch/>
        </p:blipFill>
        <p:spPr bwMode="auto">
          <a:xfrm>
            <a:off x="367990" y="365126"/>
            <a:ext cx="8444682" cy="60133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270630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500229" y="264454"/>
            <a:ext cx="8181795" cy="6136346"/>
          </a:xfrm>
          <a:prstGeom prst="rect">
            <a:avLst/>
          </a:prstGeom>
        </p:spPr>
      </p:pic>
    </p:spTree>
    <p:extLst>
      <p:ext uri="{BB962C8B-B14F-4D97-AF65-F5344CB8AC3E}">
        <p14:creationId xmlns:p14="http://schemas.microsoft.com/office/powerpoint/2010/main" val="7823137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3814" y="122663"/>
            <a:ext cx="8720254" cy="6735337"/>
          </a:xfrm>
        </p:spPr>
        <p:txBody>
          <a:bodyPr>
            <a:noAutofit/>
          </a:bodyPr>
          <a:lstStyle/>
          <a:p>
            <a:pPr>
              <a:lnSpc>
                <a:spcPct val="107000"/>
              </a:lnSpc>
              <a:spcBef>
                <a:spcPts val="0"/>
              </a:spcBef>
            </a:pPr>
            <a:r>
              <a:rPr lang="en-US" sz="2250" b="1" u="sng" dirty="0">
                <a:latin typeface="Times New Roman" panose="02020603050405020304" pitchFamily="18" charset="0"/>
                <a:ea typeface="Times New Roman" panose="02020603050405020304" pitchFamily="18" charset="0"/>
                <a:cs typeface="Times New Roman" panose="02020603050405020304" pitchFamily="18" charset="0"/>
              </a:rPr>
              <a:t>A. THE </a:t>
            </a:r>
            <a:r>
              <a:rPr lang="en-US" sz="2250" b="1" u="sng" dirty="0" smtClean="0">
                <a:latin typeface="Times New Roman" panose="02020603050405020304" pitchFamily="18" charset="0"/>
                <a:ea typeface="Times New Roman" panose="02020603050405020304" pitchFamily="18" charset="0"/>
                <a:cs typeface="Times New Roman" panose="02020603050405020304" pitchFamily="18" charset="0"/>
              </a:rPr>
              <a:t>TEXT</a:t>
            </a:r>
            <a:r>
              <a:rPr lang="en-US" sz="225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250" dirty="0" smtClean="0">
                <a:latin typeface="Calibri" panose="020F0502020204030204" pitchFamily="34" charset="0"/>
                <a:ea typeface="Times New Roman" panose="02020603050405020304" pitchFamily="18" charset="0"/>
                <a:cs typeface="Times New Roman" panose="02020603050405020304" pitchFamily="18" charset="0"/>
              </a:rPr>
              <a:t> </a:t>
            </a:r>
            <a:r>
              <a:rPr lang="en-US" sz="2250" b="1" u="sng" dirty="0" smtClean="0">
                <a:latin typeface="Times New Roman" panose="02020603050405020304" pitchFamily="18" charset="0"/>
                <a:ea typeface="Times New Roman" panose="02020603050405020304" pitchFamily="18" charset="0"/>
                <a:cs typeface="Times New Roman" panose="02020603050405020304" pitchFamily="18" charset="0"/>
              </a:rPr>
              <a:t>(</a:t>
            </a:r>
            <a:r>
              <a:rPr lang="en-US" sz="2250" b="1" u="sng" dirty="0">
                <a:latin typeface="Times New Roman" panose="02020603050405020304" pitchFamily="18" charset="0"/>
                <a:ea typeface="Times New Roman" panose="02020603050405020304" pitchFamily="18" charset="0"/>
                <a:cs typeface="Times New Roman" panose="02020603050405020304" pitchFamily="18" charset="0"/>
              </a:rPr>
              <a:t>Titus 2) </a:t>
            </a:r>
            <a:r>
              <a:rPr lang="en-US" sz="2250" dirty="0" smtClean="0">
                <a:latin typeface="Times New Roman" panose="02020603050405020304" pitchFamily="18" charset="0"/>
                <a:ea typeface="Times New Roman" panose="02020603050405020304" pitchFamily="18" charset="0"/>
                <a:cs typeface="Times New Roman" panose="02020603050405020304" pitchFamily="18" charset="0"/>
              </a:rPr>
              <a:t> </a:t>
            </a:r>
            <a:endParaRPr lang="en-US" sz="2250" dirty="0">
              <a:latin typeface="Calibri" panose="020F0502020204030204" pitchFamily="34" charset="0"/>
              <a:ea typeface="Calibri" panose="020F0502020204030204" pitchFamily="34" charset="0"/>
              <a:cs typeface="Times New Roman" panose="02020603050405020304" pitchFamily="18" charset="0"/>
            </a:endParaRPr>
          </a:p>
          <a:p>
            <a:pPr indent="457200">
              <a:lnSpc>
                <a:spcPct val="107000"/>
              </a:lnSpc>
              <a:spcBef>
                <a:spcPts val="0"/>
              </a:spcBef>
            </a:pPr>
            <a:r>
              <a:rPr lang="en-US" sz="2250" dirty="0">
                <a:latin typeface="Times New Roman" panose="02020603050405020304" pitchFamily="18" charset="0"/>
                <a:ea typeface="Times New Roman" panose="02020603050405020304" pitchFamily="18" charset="0"/>
                <a:cs typeface="Times New Roman" panose="02020603050405020304" pitchFamily="18" charset="0"/>
              </a:rPr>
              <a:t>(1) But as for </a:t>
            </a:r>
            <a:r>
              <a:rPr lang="en-US" sz="2250" u="sng" dirty="0">
                <a:latin typeface="Times New Roman" panose="02020603050405020304" pitchFamily="18" charset="0"/>
                <a:ea typeface="Times New Roman" panose="02020603050405020304" pitchFamily="18" charset="0"/>
                <a:cs typeface="Times New Roman" panose="02020603050405020304" pitchFamily="18" charset="0"/>
              </a:rPr>
              <a:t>you,</a:t>
            </a:r>
            <a:r>
              <a:rPr lang="en-US" sz="2250" dirty="0">
                <a:latin typeface="Times New Roman" panose="02020603050405020304" pitchFamily="18" charset="0"/>
                <a:ea typeface="Times New Roman" panose="02020603050405020304" pitchFamily="18" charset="0"/>
                <a:cs typeface="Times New Roman" panose="02020603050405020304" pitchFamily="18" charset="0"/>
              </a:rPr>
              <a:t> teach what accords with sound doctrine. </a:t>
            </a:r>
            <a:endParaRPr lang="en-US" sz="2250" dirty="0">
              <a:latin typeface="Calibri" panose="020F0502020204030204" pitchFamily="34" charset="0"/>
              <a:ea typeface="Calibri" panose="020F0502020204030204" pitchFamily="34" charset="0"/>
              <a:cs typeface="Times New Roman" panose="02020603050405020304" pitchFamily="18" charset="0"/>
            </a:endParaRPr>
          </a:p>
          <a:p>
            <a:pPr indent="457200">
              <a:lnSpc>
                <a:spcPct val="107000"/>
              </a:lnSpc>
              <a:spcBef>
                <a:spcPts val="0"/>
              </a:spcBef>
            </a:pPr>
            <a:r>
              <a:rPr lang="en-US" sz="2250" dirty="0">
                <a:latin typeface="Times New Roman" panose="02020603050405020304" pitchFamily="18" charset="0"/>
                <a:ea typeface="Times New Roman" panose="02020603050405020304" pitchFamily="18" charset="0"/>
                <a:cs typeface="Times New Roman" panose="02020603050405020304" pitchFamily="18" charset="0"/>
              </a:rPr>
              <a:t>(2) </a:t>
            </a:r>
            <a:r>
              <a:rPr lang="en-US" sz="2250" u="sng" dirty="0">
                <a:latin typeface="Times New Roman" panose="02020603050405020304" pitchFamily="18" charset="0"/>
                <a:ea typeface="Times New Roman" panose="02020603050405020304" pitchFamily="18" charset="0"/>
                <a:cs typeface="Times New Roman" panose="02020603050405020304" pitchFamily="18" charset="0"/>
              </a:rPr>
              <a:t>Older men</a:t>
            </a:r>
            <a:r>
              <a:rPr lang="en-US" sz="2250" dirty="0">
                <a:latin typeface="Times New Roman" panose="02020603050405020304" pitchFamily="18" charset="0"/>
                <a:ea typeface="Times New Roman" panose="02020603050405020304" pitchFamily="18" charset="0"/>
                <a:cs typeface="Times New Roman" panose="02020603050405020304" pitchFamily="18" charset="0"/>
              </a:rPr>
              <a:t> are to be sober-minded, dignified, self-controlled, sound in faith, in love, and in steadfastness. </a:t>
            </a:r>
            <a:endParaRPr lang="en-US" sz="2250" dirty="0">
              <a:latin typeface="Calibri" panose="020F0502020204030204" pitchFamily="34" charset="0"/>
              <a:ea typeface="Calibri" panose="020F0502020204030204" pitchFamily="34" charset="0"/>
              <a:cs typeface="Times New Roman" panose="02020603050405020304" pitchFamily="18" charset="0"/>
            </a:endParaRPr>
          </a:p>
          <a:p>
            <a:pPr indent="457200">
              <a:lnSpc>
                <a:spcPct val="107000"/>
              </a:lnSpc>
              <a:spcBef>
                <a:spcPts val="0"/>
              </a:spcBef>
            </a:pPr>
            <a:r>
              <a:rPr lang="en-US" sz="2250" dirty="0">
                <a:latin typeface="Times New Roman" panose="02020603050405020304" pitchFamily="18" charset="0"/>
                <a:ea typeface="Times New Roman" panose="02020603050405020304" pitchFamily="18" charset="0"/>
                <a:cs typeface="Times New Roman" panose="02020603050405020304" pitchFamily="18" charset="0"/>
              </a:rPr>
              <a:t>(3) </a:t>
            </a:r>
            <a:r>
              <a:rPr lang="en-US" sz="2250" u="sng" dirty="0">
                <a:latin typeface="Times New Roman" panose="02020603050405020304" pitchFamily="18" charset="0"/>
                <a:ea typeface="Times New Roman" panose="02020603050405020304" pitchFamily="18" charset="0"/>
                <a:cs typeface="Times New Roman" panose="02020603050405020304" pitchFamily="18" charset="0"/>
              </a:rPr>
              <a:t>Older women</a:t>
            </a:r>
            <a:r>
              <a:rPr lang="en-US" sz="2250" dirty="0">
                <a:latin typeface="Times New Roman" panose="02020603050405020304" pitchFamily="18" charset="0"/>
                <a:ea typeface="Times New Roman" panose="02020603050405020304" pitchFamily="18" charset="0"/>
                <a:cs typeface="Times New Roman" panose="02020603050405020304" pitchFamily="18" charset="0"/>
              </a:rPr>
              <a:t> likewise are to be reverent in behavior, not slanderers or slaves to much wine. They are to teach what is good, (4) and so train </a:t>
            </a:r>
            <a:r>
              <a:rPr lang="en-US" sz="2250" u="sng" dirty="0">
                <a:latin typeface="Times New Roman" panose="02020603050405020304" pitchFamily="18" charset="0"/>
                <a:ea typeface="Times New Roman" panose="02020603050405020304" pitchFamily="18" charset="0"/>
                <a:cs typeface="Times New Roman" panose="02020603050405020304" pitchFamily="18" charset="0"/>
              </a:rPr>
              <a:t>the young women</a:t>
            </a:r>
            <a:r>
              <a:rPr lang="en-US" sz="2250" dirty="0">
                <a:latin typeface="Times New Roman" panose="02020603050405020304" pitchFamily="18" charset="0"/>
                <a:ea typeface="Times New Roman" panose="02020603050405020304" pitchFamily="18" charset="0"/>
                <a:cs typeface="Times New Roman" panose="02020603050405020304" pitchFamily="18" charset="0"/>
              </a:rPr>
              <a:t> to love </a:t>
            </a:r>
            <a:r>
              <a:rPr lang="en-US" sz="2250" u="sng" dirty="0">
                <a:latin typeface="Times New Roman" panose="02020603050405020304" pitchFamily="18" charset="0"/>
                <a:ea typeface="Times New Roman" panose="02020603050405020304" pitchFamily="18" charset="0"/>
                <a:cs typeface="Times New Roman" panose="02020603050405020304" pitchFamily="18" charset="0"/>
              </a:rPr>
              <a:t>their husbands and children,</a:t>
            </a:r>
            <a:r>
              <a:rPr lang="en-US" sz="2250" dirty="0">
                <a:latin typeface="Times New Roman" panose="02020603050405020304" pitchFamily="18" charset="0"/>
                <a:ea typeface="Times New Roman" panose="02020603050405020304" pitchFamily="18" charset="0"/>
                <a:cs typeface="Times New Roman" panose="02020603050405020304" pitchFamily="18" charset="0"/>
              </a:rPr>
              <a:t> (5) to be self-controlled, pure, working at home, kind, and submissive to </a:t>
            </a:r>
            <a:r>
              <a:rPr lang="en-US" sz="2250" u="sng" dirty="0">
                <a:latin typeface="Times New Roman" panose="02020603050405020304" pitchFamily="18" charset="0"/>
                <a:ea typeface="Times New Roman" panose="02020603050405020304" pitchFamily="18" charset="0"/>
                <a:cs typeface="Times New Roman" panose="02020603050405020304" pitchFamily="18" charset="0"/>
              </a:rPr>
              <a:t>their own husbands,</a:t>
            </a:r>
            <a:r>
              <a:rPr lang="en-US" sz="2250" dirty="0">
                <a:latin typeface="Times New Roman" panose="02020603050405020304" pitchFamily="18" charset="0"/>
                <a:ea typeface="Times New Roman" panose="02020603050405020304" pitchFamily="18" charset="0"/>
                <a:cs typeface="Times New Roman" panose="02020603050405020304" pitchFamily="18" charset="0"/>
              </a:rPr>
              <a:t> that </a:t>
            </a:r>
            <a:r>
              <a:rPr lang="en-US" sz="2250" b="1" dirty="0">
                <a:latin typeface="Times New Roman" panose="02020603050405020304" pitchFamily="18" charset="0"/>
                <a:ea typeface="Times New Roman" panose="02020603050405020304" pitchFamily="18" charset="0"/>
                <a:cs typeface="Times New Roman" panose="02020603050405020304" pitchFamily="18" charset="0"/>
              </a:rPr>
              <a:t>the word of God</a:t>
            </a:r>
            <a:r>
              <a:rPr lang="en-US" sz="2250" dirty="0">
                <a:latin typeface="Times New Roman" panose="02020603050405020304" pitchFamily="18" charset="0"/>
                <a:ea typeface="Times New Roman" panose="02020603050405020304" pitchFamily="18" charset="0"/>
                <a:cs typeface="Times New Roman" panose="02020603050405020304" pitchFamily="18" charset="0"/>
              </a:rPr>
              <a:t> may not be reviled. </a:t>
            </a:r>
            <a:endParaRPr lang="en-US" sz="2250" dirty="0">
              <a:latin typeface="Calibri" panose="020F0502020204030204" pitchFamily="34" charset="0"/>
              <a:ea typeface="Calibri" panose="020F0502020204030204" pitchFamily="34" charset="0"/>
              <a:cs typeface="Times New Roman" panose="02020603050405020304" pitchFamily="18" charset="0"/>
            </a:endParaRPr>
          </a:p>
          <a:p>
            <a:pPr indent="457200">
              <a:lnSpc>
                <a:spcPct val="107000"/>
              </a:lnSpc>
              <a:spcBef>
                <a:spcPts val="0"/>
              </a:spcBef>
            </a:pPr>
            <a:r>
              <a:rPr lang="en-US" sz="2250" dirty="0">
                <a:latin typeface="Times New Roman" panose="02020603050405020304" pitchFamily="18" charset="0"/>
                <a:ea typeface="Times New Roman" panose="02020603050405020304" pitchFamily="18" charset="0"/>
                <a:cs typeface="Times New Roman" panose="02020603050405020304" pitchFamily="18" charset="0"/>
              </a:rPr>
              <a:t>(6) Likewise, urge the </a:t>
            </a:r>
            <a:r>
              <a:rPr lang="en-US" sz="2250" u="sng" dirty="0">
                <a:latin typeface="Times New Roman" panose="02020603050405020304" pitchFamily="18" charset="0"/>
                <a:ea typeface="Times New Roman" panose="02020603050405020304" pitchFamily="18" charset="0"/>
                <a:cs typeface="Times New Roman" panose="02020603050405020304" pitchFamily="18" charset="0"/>
              </a:rPr>
              <a:t>younger men</a:t>
            </a:r>
            <a:r>
              <a:rPr lang="en-US" sz="2250" dirty="0">
                <a:latin typeface="Times New Roman" panose="02020603050405020304" pitchFamily="18" charset="0"/>
                <a:ea typeface="Times New Roman" panose="02020603050405020304" pitchFamily="18" charset="0"/>
                <a:cs typeface="Times New Roman" panose="02020603050405020304" pitchFamily="18" charset="0"/>
              </a:rPr>
              <a:t> to be self-controlled. (7) Show yourself in all respects to be a model of good works, and in your teaching show integrity, dignity, (8) and sound speech that cannot be condemned, so that an</a:t>
            </a:r>
            <a:r>
              <a:rPr lang="en-US" sz="2250" u="sng" dirty="0">
                <a:latin typeface="Times New Roman" panose="02020603050405020304" pitchFamily="18" charset="0"/>
                <a:ea typeface="Times New Roman" panose="02020603050405020304" pitchFamily="18" charset="0"/>
                <a:cs typeface="Times New Roman" panose="02020603050405020304" pitchFamily="18" charset="0"/>
              </a:rPr>
              <a:t> opponent</a:t>
            </a:r>
            <a:r>
              <a:rPr lang="en-US" sz="2250" dirty="0">
                <a:latin typeface="Times New Roman" panose="02020603050405020304" pitchFamily="18" charset="0"/>
                <a:ea typeface="Times New Roman" panose="02020603050405020304" pitchFamily="18" charset="0"/>
                <a:cs typeface="Times New Roman" panose="02020603050405020304" pitchFamily="18" charset="0"/>
              </a:rPr>
              <a:t> may be put to shame, having nothing evil to say about us. </a:t>
            </a:r>
            <a:endParaRPr lang="en-US" sz="2250" dirty="0">
              <a:latin typeface="Calibri" panose="020F0502020204030204" pitchFamily="34" charset="0"/>
              <a:ea typeface="Calibri" panose="020F0502020204030204" pitchFamily="34" charset="0"/>
              <a:cs typeface="Times New Roman" panose="02020603050405020304" pitchFamily="18" charset="0"/>
            </a:endParaRPr>
          </a:p>
          <a:p>
            <a:pPr indent="457200">
              <a:lnSpc>
                <a:spcPct val="107000"/>
              </a:lnSpc>
              <a:spcBef>
                <a:spcPts val="0"/>
              </a:spcBef>
            </a:pPr>
            <a:r>
              <a:rPr lang="en-US" sz="2250" dirty="0">
                <a:latin typeface="Times New Roman" panose="02020603050405020304" pitchFamily="18" charset="0"/>
                <a:ea typeface="Times New Roman" panose="02020603050405020304" pitchFamily="18" charset="0"/>
                <a:cs typeface="Times New Roman" panose="02020603050405020304" pitchFamily="18" charset="0"/>
              </a:rPr>
              <a:t>(9)</a:t>
            </a:r>
            <a:r>
              <a:rPr lang="en-US" sz="2250" u="sng" dirty="0">
                <a:latin typeface="Times New Roman" panose="02020603050405020304" pitchFamily="18" charset="0"/>
                <a:ea typeface="Times New Roman" panose="02020603050405020304" pitchFamily="18" charset="0"/>
                <a:cs typeface="Times New Roman" panose="02020603050405020304" pitchFamily="18" charset="0"/>
              </a:rPr>
              <a:t> Slaves</a:t>
            </a:r>
            <a:r>
              <a:rPr lang="en-US" sz="2250" dirty="0">
                <a:latin typeface="Times New Roman" panose="02020603050405020304" pitchFamily="18" charset="0"/>
                <a:ea typeface="Times New Roman" panose="02020603050405020304" pitchFamily="18" charset="0"/>
                <a:cs typeface="Times New Roman" panose="02020603050405020304" pitchFamily="18" charset="0"/>
              </a:rPr>
              <a:t> are to be submissive to </a:t>
            </a:r>
            <a:r>
              <a:rPr lang="en-US" sz="2250" u="sng" dirty="0">
                <a:latin typeface="Times New Roman" panose="02020603050405020304" pitchFamily="18" charset="0"/>
                <a:ea typeface="Times New Roman" panose="02020603050405020304" pitchFamily="18" charset="0"/>
                <a:cs typeface="Times New Roman" panose="02020603050405020304" pitchFamily="18" charset="0"/>
              </a:rPr>
              <a:t>their own masters</a:t>
            </a:r>
            <a:r>
              <a:rPr lang="en-US" sz="2250" dirty="0">
                <a:latin typeface="Times New Roman" panose="02020603050405020304" pitchFamily="18" charset="0"/>
                <a:ea typeface="Times New Roman" panose="02020603050405020304" pitchFamily="18" charset="0"/>
                <a:cs typeface="Times New Roman" panose="02020603050405020304" pitchFamily="18" charset="0"/>
              </a:rPr>
              <a:t> in everything; they are to be well-pleasing, not argumentative, (10) not pilfering, but showing all good faith, so that in everything they may adorn </a:t>
            </a:r>
            <a:r>
              <a:rPr lang="en-US" sz="2250" b="1" dirty="0">
                <a:latin typeface="Times New Roman" panose="02020603050405020304" pitchFamily="18" charset="0"/>
                <a:ea typeface="Times New Roman" panose="02020603050405020304" pitchFamily="18" charset="0"/>
                <a:cs typeface="Times New Roman" panose="02020603050405020304" pitchFamily="18" charset="0"/>
              </a:rPr>
              <a:t>the doctrine of God our Savior.</a:t>
            </a:r>
            <a:r>
              <a:rPr lang="en-US" sz="2250"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225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9600038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122" name="Picture 2" descr="http://blogs.lcms.org/wp-content/uploads/2014/01/nepali-2-IN.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28650" y="253302"/>
            <a:ext cx="7800094" cy="6302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274240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146" name="Picture 2" descr="http://www.stpaulcinci.org/2012-05-27-Baptism.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9662" y="286756"/>
            <a:ext cx="7871450" cy="62971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456980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rotWithShape="1">
          <a:blip r:embed="rId2"/>
          <a:srcRect b="7157"/>
          <a:stretch/>
        </p:blipFill>
        <p:spPr>
          <a:xfrm>
            <a:off x="957824" y="208700"/>
            <a:ext cx="7004147" cy="6502866"/>
          </a:xfrm>
          <a:prstGeom prst="rect">
            <a:avLst/>
          </a:prstGeom>
        </p:spPr>
      </p:pic>
    </p:spTree>
    <p:extLst>
      <p:ext uri="{BB962C8B-B14F-4D97-AF65-F5344CB8AC3E}">
        <p14:creationId xmlns:p14="http://schemas.microsoft.com/office/powerpoint/2010/main" val="264438899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441304" y="532395"/>
            <a:ext cx="8074046" cy="5032064"/>
          </a:xfrm>
          <a:prstGeom prst="rect">
            <a:avLst/>
          </a:prstGeom>
        </p:spPr>
      </p:pic>
    </p:spTree>
    <p:extLst>
      <p:ext uri="{BB962C8B-B14F-4D97-AF65-F5344CB8AC3E}">
        <p14:creationId xmlns:p14="http://schemas.microsoft.com/office/powerpoint/2010/main" val="104603973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477926" y="175243"/>
            <a:ext cx="8092585" cy="6069439"/>
          </a:xfrm>
          <a:prstGeom prst="rect">
            <a:avLst/>
          </a:prstGeom>
        </p:spPr>
      </p:pic>
    </p:spTree>
    <p:extLst>
      <p:ext uri="{BB962C8B-B14F-4D97-AF65-F5344CB8AC3E}">
        <p14:creationId xmlns:p14="http://schemas.microsoft.com/office/powerpoint/2010/main" val="414365619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8780" y="189570"/>
            <a:ext cx="8697952" cy="6501161"/>
          </a:xfrm>
        </p:spPr>
        <p:txBody>
          <a:bodyPr>
            <a:normAutofit fontScale="85000" lnSpcReduction="10000"/>
          </a:bodyPr>
          <a:lstStyle/>
          <a:p>
            <a:pPr marL="0" marR="0" indent="0">
              <a:lnSpc>
                <a:spcPct val="107000"/>
              </a:lnSpc>
              <a:spcBef>
                <a:spcPts val="0"/>
              </a:spcBef>
              <a:spcAft>
                <a:spcPts val="0"/>
              </a:spcAft>
              <a:buNone/>
            </a:pPr>
            <a:r>
              <a:rPr lang="en-US" b="1" u="sng" dirty="0">
                <a:latin typeface="Times New Roman" panose="02020603050405020304" pitchFamily="18" charset="0"/>
                <a:ea typeface="Times New Roman" panose="02020603050405020304" pitchFamily="18" charset="0"/>
                <a:cs typeface="Times New Roman" panose="02020603050405020304" pitchFamily="18" charset="0"/>
              </a:rPr>
              <a:t>(Titus 2) </a:t>
            </a: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1) But as for </a:t>
            </a:r>
            <a:r>
              <a:rPr lang="en-US" u="sng" dirty="0">
                <a:latin typeface="Times New Roman" panose="02020603050405020304" pitchFamily="18" charset="0"/>
                <a:ea typeface="Times New Roman" panose="02020603050405020304" pitchFamily="18" charset="0"/>
                <a:cs typeface="Times New Roman" panose="02020603050405020304" pitchFamily="18" charset="0"/>
              </a:rPr>
              <a:t>you,</a:t>
            </a:r>
            <a:r>
              <a:rPr lang="en-US" dirty="0">
                <a:latin typeface="Times New Roman" panose="02020603050405020304" pitchFamily="18" charset="0"/>
                <a:ea typeface="Times New Roman" panose="02020603050405020304" pitchFamily="18" charset="0"/>
                <a:cs typeface="Times New Roman" panose="02020603050405020304" pitchFamily="18" charset="0"/>
              </a:rPr>
              <a:t> teach what accords with sound doctrine. </a:t>
            </a: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2) </a:t>
            </a:r>
            <a:r>
              <a:rPr lang="en-US" u="sng" dirty="0">
                <a:latin typeface="Times New Roman" panose="02020603050405020304" pitchFamily="18" charset="0"/>
                <a:ea typeface="Times New Roman" panose="02020603050405020304" pitchFamily="18" charset="0"/>
                <a:cs typeface="Times New Roman" panose="02020603050405020304" pitchFamily="18" charset="0"/>
              </a:rPr>
              <a:t>Older men</a:t>
            </a:r>
            <a:r>
              <a:rPr lang="en-US" dirty="0">
                <a:latin typeface="Times New Roman" panose="02020603050405020304" pitchFamily="18" charset="0"/>
                <a:ea typeface="Times New Roman" panose="02020603050405020304" pitchFamily="18" charset="0"/>
                <a:cs typeface="Times New Roman" panose="02020603050405020304" pitchFamily="18" charset="0"/>
              </a:rPr>
              <a:t> are to be sober-minded, dignified, self-controlled, sound in faith, in love, and in steadfastness. </a:t>
            </a: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3) </a:t>
            </a:r>
            <a:r>
              <a:rPr lang="en-US" u="sng" dirty="0">
                <a:latin typeface="Times New Roman" panose="02020603050405020304" pitchFamily="18" charset="0"/>
                <a:ea typeface="Times New Roman" panose="02020603050405020304" pitchFamily="18" charset="0"/>
                <a:cs typeface="Times New Roman" panose="02020603050405020304" pitchFamily="18" charset="0"/>
              </a:rPr>
              <a:t>Older women</a:t>
            </a:r>
            <a:r>
              <a:rPr lang="en-US" dirty="0">
                <a:latin typeface="Times New Roman" panose="02020603050405020304" pitchFamily="18" charset="0"/>
                <a:ea typeface="Times New Roman" panose="02020603050405020304" pitchFamily="18" charset="0"/>
                <a:cs typeface="Times New Roman" panose="02020603050405020304" pitchFamily="18" charset="0"/>
              </a:rPr>
              <a:t> likewise are to be reverent in behavior, not slanderers or slaves to much wine. They are to teach what is good, (4) and so train </a:t>
            </a:r>
            <a:r>
              <a:rPr lang="en-US" u="sng" dirty="0">
                <a:latin typeface="Times New Roman" panose="02020603050405020304" pitchFamily="18" charset="0"/>
                <a:ea typeface="Times New Roman" panose="02020603050405020304" pitchFamily="18" charset="0"/>
                <a:cs typeface="Times New Roman" panose="02020603050405020304" pitchFamily="18" charset="0"/>
              </a:rPr>
              <a:t>the young women</a:t>
            </a:r>
            <a:r>
              <a:rPr lang="en-US" dirty="0">
                <a:latin typeface="Times New Roman" panose="02020603050405020304" pitchFamily="18" charset="0"/>
                <a:ea typeface="Times New Roman" panose="02020603050405020304" pitchFamily="18" charset="0"/>
                <a:cs typeface="Times New Roman" panose="02020603050405020304" pitchFamily="18" charset="0"/>
              </a:rPr>
              <a:t> to love </a:t>
            </a:r>
            <a:r>
              <a:rPr lang="en-US" u="sng" dirty="0">
                <a:latin typeface="Times New Roman" panose="02020603050405020304" pitchFamily="18" charset="0"/>
                <a:ea typeface="Times New Roman" panose="02020603050405020304" pitchFamily="18" charset="0"/>
                <a:cs typeface="Times New Roman" panose="02020603050405020304" pitchFamily="18" charset="0"/>
              </a:rPr>
              <a:t>their husbands and children,</a:t>
            </a:r>
            <a:r>
              <a:rPr lang="en-US" dirty="0">
                <a:latin typeface="Times New Roman" panose="02020603050405020304" pitchFamily="18" charset="0"/>
                <a:ea typeface="Times New Roman" panose="02020603050405020304" pitchFamily="18" charset="0"/>
                <a:cs typeface="Times New Roman" panose="02020603050405020304" pitchFamily="18" charset="0"/>
              </a:rPr>
              <a:t> (5) to be self-controlled, pure, working at home, kind, and submissive to </a:t>
            </a:r>
            <a:r>
              <a:rPr lang="en-US" u="sng" dirty="0">
                <a:latin typeface="Times New Roman" panose="02020603050405020304" pitchFamily="18" charset="0"/>
                <a:ea typeface="Times New Roman" panose="02020603050405020304" pitchFamily="18" charset="0"/>
                <a:cs typeface="Times New Roman" panose="02020603050405020304" pitchFamily="18" charset="0"/>
              </a:rPr>
              <a:t>their own husbands,</a:t>
            </a:r>
            <a:r>
              <a:rPr lang="en-US" dirty="0">
                <a:latin typeface="Times New Roman" panose="02020603050405020304" pitchFamily="18" charset="0"/>
                <a:ea typeface="Times New Roman" panose="02020603050405020304" pitchFamily="18" charset="0"/>
                <a:cs typeface="Times New Roman" panose="02020603050405020304" pitchFamily="18" charset="0"/>
              </a:rPr>
              <a:t> that </a:t>
            </a:r>
            <a:r>
              <a:rPr lang="en-US" b="1" dirty="0">
                <a:latin typeface="Times New Roman" panose="02020603050405020304" pitchFamily="18" charset="0"/>
                <a:ea typeface="Times New Roman" panose="02020603050405020304" pitchFamily="18" charset="0"/>
                <a:cs typeface="Times New Roman" panose="02020603050405020304" pitchFamily="18" charset="0"/>
              </a:rPr>
              <a:t>the word of God</a:t>
            </a:r>
            <a:r>
              <a:rPr lang="en-US" dirty="0">
                <a:latin typeface="Times New Roman" panose="02020603050405020304" pitchFamily="18" charset="0"/>
                <a:ea typeface="Times New Roman" panose="02020603050405020304" pitchFamily="18" charset="0"/>
                <a:cs typeface="Times New Roman" panose="02020603050405020304" pitchFamily="18" charset="0"/>
              </a:rPr>
              <a:t> may not be reviled. </a:t>
            </a: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6) Likewise, urge the </a:t>
            </a:r>
            <a:r>
              <a:rPr lang="en-US" u="sng" dirty="0">
                <a:latin typeface="Times New Roman" panose="02020603050405020304" pitchFamily="18" charset="0"/>
                <a:ea typeface="Times New Roman" panose="02020603050405020304" pitchFamily="18" charset="0"/>
                <a:cs typeface="Times New Roman" panose="02020603050405020304" pitchFamily="18" charset="0"/>
              </a:rPr>
              <a:t>younger men</a:t>
            </a:r>
            <a:r>
              <a:rPr lang="en-US" dirty="0">
                <a:latin typeface="Times New Roman" panose="02020603050405020304" pitchFamily="18" charset="0"/>
                <a:ea typeface="Times New Roman" panose="02020603050405020304" pitchFamily="18" charset="0"/>
                <a:cs typeface="Times New Roman" panose="02020603050405020304" pitchFamily="18" charset="0"/>
              </a:rPr>
              <a:t> to be self-controlled. (7) Show yourself in all respects to be a model of good works, and in your teaching show integrity, dignity, (8) and sound speech that cannot be condemned, so that an</a:t>
            </a:r>
            <a:r>
              <a:rPr lang="en-US" u="sng" dirty="0">
                <a:latin typeface="Times New Roman" panose="02020603050405020304" pitchFamily="18" charset="0"/>
                <a:ea typeface="Times New Roman" panose="02020603050405020304" pitchFamily="18" charset="0"/>
                <a:cs typeface="Times New Roman" panose="02020603050405020304" pitchFamily="18" charset="0"/>
              </a:rPr>
              <a:t> opponent</a:t>
            </a:r>
            <a:r>
              <a:rPr lang="en-US" dirty="0">
                <a:latin typeface="Times New Roman" panose="02020603050405020304" pitchFamily="18" charset="0"/>
                <a:ea typeface="Times New Roman" panose="02020603050405020304" pitchFamily="18" charset="0"/>
                <a:cs typeface="Times New Roman" panose="02020603050405020304" pitchFamily="18" charset="0"/>
              </a:rPr>
              <a:t> may be put to shame, having nothing evil to say about us. </a:t>
            </a: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9)</a:t>
            </a:r>
            <a:r>
              <a:rPr lang="en-US" u="sng" dirty="0">
                <a:latin typeface="Times New Roman" panose="02020603050405020304" pitchFamily="18" charset="0"/>
                <a:ea typeface="Times New Roman" panose="02020603050405020304" pitchFamily="18" charset="0"/>
                <a:cs typeface="Times New Roman" panose="02020603050405020304" pitchFamily="18" charset="0"/>
              </a:rPr>
              <a:t> Slaves</a:t>
            </a:r>
            <a:r>
              <a:rPr lang="en-US" dirty="0">
                <a:latin typeface="Times New Roman" panose="02020603050405020304" pitchFamily="18" charset="0"/>
                <a:ea typeface="Times New Roman" panose="02020603050405020304" pitchFamily="18" charset="0"/>
                <a:cs typeface="Times New Roman" panose="02020603050405020304" pitchFamily="18" charset="0"/>
              </a:rPr>
              <a:t> are to be submissive to </a:t>
            </a:r>
            <a:r>
              <a:rPr lang="en-US" u="sng" dirty="0">
                <a:latin typeface="Times New Roman" panose="02020603050405020304" pitchFamily="18" charset="0"/>
                <a:ea typeface="Times New Roman" panose="02020603050405020304" pitchFamily="18" charset="0"/>
                <a:cs typeface="Times New Roman" panose="02020603050405020304" pitchFamily="18" charset="0"/>
              </a:rPr>
              <a:t>their own masters</a:t>
            </a:r>
            <a:r>
              <a:rPr lang="en-US" dirty="0">
                <a:latin typeface="Times New Roman" panose="02020603050405020304" pitchFamily="18" charset="0"/>
                <a:ea typeface="Times New Roman" panose="02020603050405020304" pitchFamily="18" charset="0"/>
                <a:cs typeface="Times New Roman" panose="02020603050405020304" pitchFamily="18" charset="0"/>
              </a:rPr>
              <a:t> in everything; they are to be well-pleasing, not argumentative, (10) not pilfering, but showing all good faith, so that in everything they may adorn </a:t>
            </a:r>
            <a:r>
              <a:rPr lang="en-US" b="1" dirty="0">
                <a:latin typeface="Times New Roman" panose="02020603050405020304" pitchFamily="18" charset="0"/>
                <a:ea typeface="Times New Roman" panose="02020603050405020304" pitchFamily="18" charset="0"/>
                <a:cs typeface="Times New Roman" panose="02020603050405020304" pitchFamily="18" charset="0"/>
              </a:rPr>
              <a:t>the doctrine of God our Savior.</a:t>
            </a:r>
            <a:r>
              <a:rPr lang="en-US"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78924311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8780" y="189570"/>
            <a:ext cx="8697952" cy="6501161"/>
          </a:xfrm>
        </p:spPr>
        <p:txBody>
          <a:bodyPr>
            <a:noAutofit/>
          </a:bodyPr>
          <a:lstStyle/>
          <a:p>
            <a:pPr marL="0" marR="0" indent="0" algn="ctr">
              <a:lnSpc>
                <a:spcPct val="107000"/>
              </a:lnSpc>
              <a:spcBef>
                <a:spcPts val="0"/>
              </a:spcBef>
              <a:spcAft>
                <a:spcPts val="0"/>
              </a:spcAft>
              <a:buNone/>
            </a:pPr>
            <a:r>
              <a:rPr lang="en-US" sz="3600" b="1" u="sng" dirty="0">
                <a:latin typeface="Times New Roman" panose="02020603050405020304" pitchFamily="18" charset="0"/>
                <a:ea typeface="Times New Roman" panose="02020603050405020304" pitchFamily="18" charset="0"/>
                <a:cs typeface="Times New Roman" panose="02020603050405020304" pitchFamily="18" charset="0"/>
              </a:rPr>
              <a:t>B. THE STUDY </a:t>
            </a:r>
            <a:r>
              <a:rPr lang="en-US" sz="3600" b="1" u="sng" dirty="0" smtClean="0">
                <a:latin typeface="Times New Roman" panose="02020603050405020304" pitchFamily="18" charset="0"/>
                <a:ea typeface="Times New Roman" panose="02020603050405020304" pitchFamily="18" charset="0"/>
                <a:cs typeface="Times New Roman" panose="02020603050405020304" pitchFamily="18" charset="0"/>
              </a:rPr>
              <a:t>NOTES</a:t>
            </a:r>
            <a:endParaRPr lang="en-US" sz="3600" dirty="0" smtClean="0">
              <a:latin typeface="Calibri" panose="020F0502020204030204" pitchFamily="34" charset="0"/>
              <a:ea typeface="Times New Roman" panose="02020603050405020304" pitchFamily="18" charset="0"/>
              <a:cs typeface="Times New Roman" panose="02020603050405020304" pitchFamily="18" charset="0"/>
            </a:endParaRPr>
          </a:p>
          <a:p>
            <a:pPr marL="742950" marR="0" indent="-742950" algn="ctr">
              <a:lnSpc>
                <a:spcPct val="107000"/>
              </a:lnSpc>
              <a:spcBef>
                <a:spcPts val="0"/>
              </a:spcBef>
              <a:spcAft>
                <a:spcPts val="0"/>
              </a:spcAft>
              <a:buAutoNum type="arabicPeriod"/>
            </a:pPr>
            <a:r>
              <a:rPr lang="en-US" sz="3600" dirty="0" smtClean="0">
                <a:latin typeface="Times New Roman" panose="02020603050405020304" pitchFamily="18" charset="0"/>
                <a:ea typeface="Times New Roman" panose="02020603050405020304" pitchFamily="18" charset="0"/>
                <a:cs typeface="Times New Roman" panose="02020603050405020304" pitchFamily="18" charset="0"/>
              </a:rPr>
              <a:t>This </a:t>
            </a:r>
            <a:r>
              <a:rPr lang="en-US" sz="3600" dirty="0">
                <a:latin typeface="Times New Roman" panose="02020603050405020304" pitchFamily="18" charset="0"/>
                <a:ea typeface="Times New Roman" panose="02020603050405020304" pitchFamily="18" charset="0"/>
                <a:cs typeface="Times New Roman" panose="02020603050405020304" pitchFamily="18" charset="0"/>
              </a:rPr>
              <a:t>section is all about our Christian callings and vocations. We do not need to look for some other calling, for God has already placed us in specific roles - we have faith in God and </a:t>
            </a:r>
            <a:endParaRPr lang="en-US" sz="36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0" marR="0" indent="0" algn="ctr">
              <a:lnSpc>
                <a:spcPct val="107000"/>
              </a:lnSpc>
              <a:spcBef>
                <a:spcPts val="0"/>
              </a:spcBef>
              <a:spcAft>
                <a:spcPts val="0"/>
              </a:spcAft>
              <a:buNone/>
            </a:pPr>
            <a:r>
              <a:rPr lang="en-US" sz="3600" dirty="0" smtClean="0">
                <a:latin typeface="Times New Roman" panose="02020603050405020304" pitchFamily="18" charset="0"/>
                <a:ea typeface="Times New Roman" panose="02020603050405020304" pitchFamily="18" charset="0"/>
                <a:cs typeface="Times New Roman" panose="02020603050405020304" pitchFamily="18" charset="0"/>
              </a:rPr>
              <a:t>serve </a:t>
            </a:r>
            <a:r>
              <a:rPr lang="en-US" sz="3600" dirty="0">
                <a:latin typeface="Times New Roman" panose="02020603050405020304" pitchFamily="18" charset="0"/>
                <a:ea typeface="Times New Roman" panose="02020603050405020304" pitchFamily="18" charset="0"/>
                <a:cs typeface="Times New Roman" panose="02020603050405020304" pitchFamily="18" charset="0"/>
              </a:rPr>
              <a:t>our neighbor in good works</a:t>
            </a:r>
            <a:r>
              <a:rPr lang="en-US" sz="3600" dirty="0" smtClean="0">
                <a:latin typeface="Times New Roman" panose="02020603050405020304" pitchFamily="18" charset="0"/>
                <a:ea typeface="Times New Roman" panose="02020603050405020304" pitchFamily="18" charset="0"/>
                <a:cs typeface="Times New Roman" panose="02020603050405020304" pitchFamily="18" charset="0"/>
              </a:rPr>
              <a:t>.</a:t>
            </a:r>
          </a:p>
          <a:p>
            <a:pPr marL="0" marR="0" indent="0" algn="ctr">
              <a:lnSpc>
                <a:spcPct val="107000"/>
              </a:lnSpc>
              <a:spcBef>
                <a:spcPts val="0"/>
              </a:spcBef>
              <a:spcAft>
                <a:spcPts val="0"/>
              </a:spcAft>
              <a:buNone/>
            </a:pPr>
            <a:endParaRPr lang="en-US" sz="3600" dirty="0">
              <a:latin typeface="Calibri" panose="020F0502020204030204" pitchFamily="34" charset="0"/>
              <a:ea typeface="Calibri" panose="020F0502020204030204" pitchFamily="34" charset="0"/>
              <a:cs typeface="Times New Roman" panose="02020603050405020304" pitchFamily="18" charset="0"/>
            </a:endParaRPr>
          </a:p>
          <a:p>
            <a:pPr marL="0" marR="0" indent="0" algn="ctr">
              <a:lnSpc>
                <a:spcPct val="107000"/>
              </a:lnSpc>
              <a:spcBef>
                <a:spcPts val="0"/>
              </a:spcBef>
              <a:spcAft>
                <a:spcPts val="0"/>
              </a:spcAft>
              <a:buNone/>
            </a:pPr>
            <a:r>
              <a:rPr lang="en-US" sz="3600" dirty="0">
                <a:latin typeface="Times New Roman" panose="02020603050405020304" pitchFamily="18" charset="0"/>
                <a:ea typeface="Times New Roman" panose="02020603050405020304" pitchFamily="18" charset="0"/>
                <a:cs typeface="Times New Roman" panose="02020603050405020304" pitchFamily="18" charset="0"/>
              </a:rPr>
              <a:t>2. Teach what accords with sound doctrine </a:t>
            </a:r>
            <a:r>
              <a:rPr lang="en-US" sz="36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smtClean="0">
                <a:latin typeface="Times New Roman" panose="02020603050405020304" pitchFamily="18" charset="0"/>
                <a:ea typeface="Times New Roman" panose="02020603050405020304" pitchFamily="18" charset="0"/>
                <a:cs typeface="Times New Roman" panose="02020603050405020304" pitchFamily="18" charset="0"/>
              </a:rPr>
              <a:t>(</a:t>
            </a:r>
            <a:r>
              <a:rPr lang="en-US" sz="3600" b="1" dirty="0">
                <a:latin typeface="Times New Roman" panose="02020603050405020304" pitchFamily="18" charset="0"/>
                <a:ea typeface="Times New Roman" panose="02020603050405020304" pitchFamily="18" charset="0"/>
                <a:cs typeface="Times New Roman" panose="02020603050405020304" pitchFamily="18" charset="0"/>
              </a:rPr>
              <a:t>1 Tim 1:10; 6:3;  2 Tim 1:13) </a:t>
            </a:r>
            <a:r>
              <a:rPr lang="en-US" sz="3600"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3889585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8780" y="189570"/>
            <a:ext cx="8697952" cy="6501161"/>
          </a:xfrm>
        </p:spPr>
        <p:txBody>
          <a:bodyPr>
            <a:normAutofit/>
          </a:bodyPr>
          <a:lstStyle/>
          <a:p>
            <a:pPr marL="0" marR="0" indent="0">
              <a:lnSpc>
                <a:spcPct val="107000"/>
              </a:lnSpc>
              <a:spcBef>
                <a:spcPts val="0"/>
              </a:spcBef>
              <a:spcAft>
                <a:spcPts val="0"/>
              </a:spcAft>
              <a:buNone/>
            </a:pPr>
            <a:endParaRPr lang="en-US" sz="36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3600" dirty="0">
                <a:latin typeface="Times New Roman" panose="02020603050405020304" pitchFamily="18" charset="0"/>
                <a:ea typeface="Times New Roman" panose="02020603050405020304" pitchFamily="18" charset="0"/>
                <a:cs typeface="Times New Roman" panose="02020603050405020304" pitchFamily="18" charset="0"/>
              </a:rPr>
              <a:t>3. Older men should be moral, dignified, reverent, spiritual, responsible and sensible </a:t>
            </a:r>
            <a:r>
              <a:rPr lang="en-US" sz="36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smtClean="0">
                <a:latin typeface="Times New Roman" panose="02020603050405020304" pitchFamily="18" charset="0"/>
                <a:ea typeface="Times New Roman" panose="02020603050405020304" pitchFamily="18" charset="0"/>
                <a:cs typeface="Times New Roman" panose="02020603050405020304" pitchFamily="18" charset="0"/>
              </a:rPr>
              <a:t>(</a:t>
            </a:r>
            <a:r>
              <a:rPr lang="en-US" sz="3600" b="1" dirty="0">
                <a:latin typeface="Times New Roman" panose="02020603050405020304" pitchFamily="18" charset="0"/>
                <a:ea typeface="Times New Roman" panose="02020603050405020304" pitchFamily="18" charset="0"/>
                <a:cs typeface="Times New Roman" panose="02020603050405020304" pitchFamily="18" charset="0"/>
              </a:rPr>
              <a:t>1 Tim 3:2;  5:1)	</a:t>
            </a:r>
            <a:endParaRPr lang="en-US" sz="3600" b="1"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0" marR="0" indent="0">
              <a:lnSpc>
                <a:spcPct val="107000"/>
              </a:lnSpc>
              <a:spcBef>
                <a:spcPts val="0"/>
              </a:spcBef>
              <a:spcAft>
                <a:spcPts val="0"/>
              </a:spcAft>
              <a:buNone/>
            </a:pP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3600" u="sng" dirty="0" smtClean="0">
                <a:latin typeface="Times New Roman" panose="02020603050405020304" pitchFamily="18" charset="0"/>
                <a:ea typeface="Times New Roman" panose="02020603050405020304" pitchFamily="18" charset="0"/>
                <a:cs typeface="Times New Roman" panose="02020603050405020304" pitchFamily="18" charset="0"/>
              </a:rPr>
              <a:t>Note</a:t>
            </a:r>
            <a:r>
              <a:rPr lang="en-US" sz="3600" u="sng" dirty="0">
                <a:latin typeface="Times New Roman" panose="02020603050405020304" pitchFamily="18" charset="0"/>
                <a:ea typeface="Times New Roman" panose="02020603050405020304" pitchFamily="18" charset="0"/>
                <a:cs typeface="Times New Roman" panose="02020603050405020304" pitchFamily="18" charset="0"/>
              </a:rPr>
              <a:t>:</a:t>
            </a:r>
            <a:r>
              <a:rPr lang="en-US" sz="3600" dirty="0">
                <a:latin typeface="Times New Roman" panose="02020603050405020304" pitchFamily="18" charset="0"/>
                <a:ea typeface="Times New Roman" panose="02020603050405020304" pitchFamily="18" charset="0"/>
                <a:cs typeface="Times New Roman" panose="02020603050405020304" pitchFamily="18" charset="0"/>
              </a:rPr>
              <a:t>  In the first century, if you lived to age 80, that was remarkable. The median age of death for men was 46.5 years of age, we learn this from inscriptions on ancient tombs. So an older man would be in his 30s or 40s!</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06039252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6117" y="0"/>
            <a:ext cx="8820615" cy="6858000"/>
          </a:xfrm>
        </p:spPr>
        <p:txBody>
          <a:bodyPr>
            <a:noAutofit/>
          </a:bodyPr>
          <a:lstStyle/>
          <a:p>
            <a:pPr marL="0" marR="0" indent="0" algn="ctr">
              <a:lnSpc>
                <a:spcPct val="107000"/>
              </a:lnSpc>
              <a:spcBef>
                <a:spcPts val="0"/>
              </a:spcBef>
              <a:spcAft>
                <a:spcPts val="0"/>
              </a:spcAft>
              <a:buNone/>
            </a:pPr>
            <a:r>
              <a:rPr lang="en-US" sz="3200" dirty="0" smtClean="0">
                <a:latin typeface="Times New Roman" panose="02020603050405020304" pitchFamily="18" charset="0"/>
                <a:ea typeface="Times New Roman" panose="02020603050405020304" pitchFamily="18" charset="0"/>
                <a:cs typeface="Times New Roman" panose="02020603050405020304" pitchFamily="18" charset="0"/>
              </a:rPr>
              <a:t>4</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Older women are not to be slanderers or gossips, but are to set the example for the younger women as they love their husbands and children </a:t>
            </a:r>
            <a:r>
              <a:rPr lang="en-US" sz="3200" b="1" dirty="0">
                <a:latin typeface="Times New Roman" panose="02020603050405020304" pitchFamily="18" charset="0"/>
                <a:ea typeface="Times New Roman" panose="02020603050405020304" pitchFamily="18" charset="0"/>
                <a:cs typeface="Times New Roman" panose="02020603050405020304" pitchFamily="18" charset="0"/>
              </a:rPr>
              <a:t>(</a:t>
            </a:r>
            <a:r>
              <a:rPr lang="en-US" sz="3200" b="1" dirty="0" err="1">
                <a:latin typeface="Times New Roman" panose="02020603050405020304" pitchFamily="18" charset="0"/>
                <a:ea typeface="Times New Roman" panose="02020603050405020304" pitchFamily="18" charset="0"/>
                <a:cs typeface="Times New Roman" panose="02020603050405020304" pitchFamily="18" charset="0"/>
              </a:rPr>
              <a:t>Eph</a:t>
            </a:r>
            <a:r>
              <a:rPr lang="en-US" sz="3200" b="1" dirty="0">
                <a:latin typeface="Times New Roman" panose="02020603050405020304" pitchFamily="18" charset="0"/>
                <a:ea typeface="Times New Roman" panose="02020603050405020304" pitchFamily="18" charset="0"/>
                <a:cs typeface="Times New Roman" panose="02020603050405020304" pitchFamily="18" charset="0"/>
              </a:rPr>
              <a:t> 5:22-25;</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a:latin typeface="Times New Roman" panose="02020603050405020304" pitchFamily="18" charset="0"/>
                <a:ea typeface="Times New Roman" panose="02020603050405020304" pitchFamily="18" charset="0"/>
                <a:cs typeface="Times New Roman" panose="02020603050405020304" pitchFamily="18" charset="0"/>
              </a:rPr>
              <a:t>1 Tim 3:8,11;  5:2,14,23;  1 Pet 3:1-5)</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0" marR="0" indent="0" algn="ctr">
              <a:lnSpc>
                <a:spcPct val="107000"/>
              </a:lnSpc>
              <a:spcBef>
                <a:spcPts val="0"/>
              </a:spcBef>
              <a:spcAft>
                <a:spcPts val="0"/>
              </a:spcAft>
              <a:buNone/>
            </a:pPr>
            <a:r>
              <a:rPr lang="en-US" sz="3200" u="sng" dirty="0" smtClean="0">
                <a:latin typeface="Times New Roman" panose="02020603050405020304" pitchFamily="18" charset="0"/>
                <a:ea typeface="Times New Roman" panose="02020603050405020304" pitchFamily="18" charset="0"/>
                <a:cs typeface="Times New Roman" panose="02020603050405020304" pitchFamily="18" charset="0"/>
              </a:rPr>
              <a:t>Note</a:t>
            </a:r>
            <a:r>
              <a:rPr lang="en-US" sz="3200" u="sng" dirty="0">
                <a:latin typeface="Times New Roman" panose="02020603050405020304" pitchFamily="18" charset="0"/>
                <a:ea typeface="Times New Roman" panose="02020603050405020304" pitchFamily="18" charset="0"/>
                <a:cs typeface="Times New Roman" panose="02020603050405020304" pitchFamily="18" charset="0"/>
              </a:rPr>
              <a:t>:</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The median age of death for women </a:t>
            </a:r>
            <a:endParaRPr lang="en-US" sz="32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0" marR="0" indent="0" algn="ctr">
              <a:lnSpc>
                <a:spcPct val="107000"/>
              </a:lnSpc>
              <a:spcBef>
                <a:spcPts val="0"/>
              </a:spcBef>
              <a:spcAft>
                <a:spcPts val="0"/>
              </a:spcAft>
              <a:buNone/>
            </a:pPr>
            <a:r>
              <a:rPr lang="en-US" sz="3200" dirty="0" smtClean="0">
                <a:latin typeface="Times New Roman" panose="02020603050405020304" pitchFamily="18" charset="0"/>
                <a:ea typeface="Times New Roman" panose="02020603050405020304" pitchFamily="18" charset="0"/>
                <a:cs typeface="Times New Roman" panose="02020603050405020304" pitchFamily="18" charset="0"/>
              </a:rPr>
              <a:t>was </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only 34 years! </a:t>
            </a:r>
            <a:endParaRPr lang="en-US" sz="32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0" marR="0" indent="0" algn="ctr">
              <a:lnSpc>
                <a:spcPct val="107000"/>
              </a:lnSpc>
              <a:spcBef>
                <a:spcPts val="0"/>
              </a:spcBef>
              <a:spcAft>
                <a:spcPts val="0"/>
              </a:spcAft>
              <a:buNone/>
            </a:pPr>
            <a:r>
              <a:rPr lang="en-US" sz="3200" dirty="0" smtClean="0">
                <a:latin typeface="Times New Roman" panose="02020603050405020304" pitchFamily="18" charset="0"/>
                <a:ea typeface="Times New Roman" panose="02020603050405020304" pitchFamily="18" charset="0"/>
                <a:cs typeface="Times New Roman" panose="02020603050405020304" pitchFamily="18" charset="0"/>
              </a:rPr>
              <a:t>“</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Older” may mean beyond child-bearing age.</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0" marR="0" indent="0" algn="ctr">
              <a:lnSpc>
                <a:spcPct val="107000"/>
              </a:lnSpc>
              <a:spcBef>
                <a:spcPts val="0"/>
              </a:spcBef>
              <a:spcAft>
                <a:spcPts val="0"/>
              </a:spcAft>
              <a:buNone/>
            </a:pPr>
            <a:r>
              <a:rPr lang="en-US" sz="3200" dirty="0" smtClean="0">
                <a:latin typeface="Times New Roman" panose="02020603050405020304" pitchFamily="18" charset="0"/>
                <a:ea typeface="Times New Roman" panose="02020603050405020304" pitchFamily="18" charset="0"/>
                <a:cs typeface="Times New Roman" panose="02020603050405020304" pitchFamily="18" charset="0"/>
              </a:rPr>
              <a:t>Not </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drinking too much wine, so as to be drunk </a:t>
            </a:r>
            <a:r>
              <a:rPr lang="en-US" sz="32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smtClean="0">
                <a:latin typeface="Times New Roman" panose="02020603050405020304" pitchFamily="18" charset="0"/>
                <a:ea typeface="Times New Roman" panose="02020603050405020304" pitchFamily="18" charset="0"/>
                <a:cs typeface="Times New Roman" panose="02020603050405020304" pitchFamily="18" charset="0"/>
              </a:rPr>
              <a:t>(</a:t>
            </a:r>
            <a:r>
              <a:rPr lang="en-US" sz="3200" b="1" dirty="0" err="1">
                <a:latin typeface="Times New Roman" panose="02020603050405020304" pitchFamily="18" charset="0"/>
                <a:ea typeface="Times New Roman" panose="02020603050405020304" pitchFamily="18" charset="0"/>
                <a:cs typeface="Times New Roman" panose="02020603050405020304" pitchFamily="18" charset="0"/>
              </a:rPr>
              <a:t>Eph</a:t>
            </a:r>
            <a:r>
              <a:rPr lang="en-US" sz="3200" b="1" dirty="0">
                <a:latin typeface="Times New Roman" panose="02020603050405020304" pitchFamily="18" charset="0"/>
                <a:ea typeface="Times New Roman" panose="02020603050405020304" pitchFamily="18" charset="0"/>
                <a:cs typeface="Times New Roman" panose="02020603050405020304" pitchFamily="18" charset="0"/>
              </a:rPr>
              <a:t> 5:18). </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Drinking in moderation was a part of meals and </a:t>
            </a:r>
            <a:r>
              <a:rPr lang="en-US" sz="32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parties </a:t>
            </a:r>
            <a:r>
              <a:rPr lang="en-US" sz="3200" b="1" dirty="0">
                <a:latin typeface="Times New Roman" panose="02020603050405020304" pitchFamily="18" charset="0"/>
                <a:ea typeface="Times New Roman" panose="02020603050405020304" pitchFamily="18" charset="0"/>
                <a:cs typeface="Times New Roman" panose="02020603050405020304" pitchFamily="18" charset="0"/>
              </a:rPr>
              <a:t>(</a:t>
            </a:r>
            <a:r>
              <a:rPr lang="en-US" sz="3200" b="1" dirty="0" err="1">
                <a:latin typeface="Times New Roman" panose="02020603050405020304" pitchFamily="18" charset="0"/>
                <a:ea typeface="Times New Roman" panose="02020603050405020304" pitchFamily="18" charset="0"/>
                <a:cs typeface="Times New Roman" panose="02020603050405020304" pitchFamily="18" charset="0"/>
              </a:rPr>
              <a:t>Jn</a:t>
            </a:r>
            <a:r>
              <a:rPr lang="en-US" sz="3200" b="1" dirty="0">
                <a:latin typeface="Times New Roman" panose="02020603050405020304" pitchFamily="18" charset="0"/>
                <a:ea typeface="Times New Roman" panose="02020603050405020304" pitchFamily="18" charset="0"/>
                <a:cs typeface="Times New Roman" panose="02020603050405020304" pitchFamily="18" charset="0"/>
              </a:rPr>
              <a:t> 2:9-10)</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and also for medicinal purposes </a:t>
            </a:r>
            <a:r>
              <a:rPr lang="en-US" sz="3200" b="1" dirty="0">
                <a:latin typeface="Times New Roman" panose="02020603050405020304" pitchFamily="18" charset="0"/>
                <a:ea typeface="Times New Roman" panose="02020603050405020304" pitchFamily="18" charset="0"/>
                <a:cs typeface="Times New Roman" panose="02020603050405020304" pitchFamily="18" charset="0"/>
              </a:rPr>
              <a:t>(1 Tim 5:23).</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0" marR="0" indent="0" algn="ctr">
              <a:lnSpc>
                <a:spcPct val="107000"/>
              </a:lnSpc>
              <a:spcBef>
                <a:spcPts val="0"/>
              </a:spcBef>
              <a:spcAft>
                <a:spcPts val="0"/>
              </a:spcAft>
              <a:buNone/>
            </a:pPr>
            <a:r>
              <a:rPr lang="en-US" sz="32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smtClean="0">
                <a:latin typeface="Times New Roman" panose="02020603050405020304" pitchFamily="18" charset="0"/>
                <a:ea typeface="Times New Roman" panose="02020603050405020304" pitchFamily="18" charset="0"/>
                <a:cs typeface="Times New Roman" panose="02020603050405020304" pitchFamily="18" charset="0"/>
              </a:rPr>
              <a:t>The </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work of a woman at home is praised as a good and beneficial</a:t>
            </a:r>
            <a:r>
              <a:rPr lang="en-US" sz="32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thing </a:t>
            </a:r>
            <a:r>
              <a:rPr lang="en-US" sz="3200" b="1" dirty="0">
                <a:latin typeface="Times New Roman" panose="02020603050405020304" pitchFamily="18" charset="0"/>
                <a:ea typeface="Times New Roman" panose="02020603050405020304" pitchFamily="18" charset="0"/>
                <a:cs typeface="Times New Roman" panose="02020603050405020304" pitchFamily="18" charset="0"/>
              </a:rPr>
              <a:t>(</a:t>
            </a:r>
            <a:r>
              <a:rPr lang="en-US" sz="3200" b="1" dirty="0" err="1">
                <a:latin typeface="Times New Roman" panose="02020603050405020304" pitchFamily="18" charset="0"/>
                <a:ea typeface="Times New Roman" panose="02020603050405020304" pitchFamily="18" charset="0"/>
                <a:cs typeface="Times New Roman" panose="02020603050405020304" pitchFamily="18" charset="0"/>
              </a:rPr>
              <a:t>Prov</a:t>
            </a:r>
            <a:r>
              <a:rPr lang="en-US" sz="3200" b="1" dirty="0">
                <a:latin typeface="Times New Roman" panose="02020603050405020304" pitchFamily="18" charset="0"/>
                <a:ea typeface="Times New Roman" panose="02020603050405020304" pitchFamily="18" charset="0"/>
                <a:cs typeface="Times New Roman" panose="02020603050405020304" pitchFamily="18" charset="0"/>
              </a:rPr>
              <a:t> 31:10-31)</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4023948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2663" y="78060"/>
            <a:ext cx="8932127" cy="6668428"/>
          </a:xfrm>
        </p:spPr>
        <p:txBody>
          <a:bodyPr>
            <a:normAutofit lnSpcReduction="10000"/>
          </a:bodyPr>
          <a:lstStyle/>
          <a:p>
            <a:pPr marL="0" marR="0" indent="0" algn="ctr">
              <a:lnSpc>
                <a:spcPct val="107000"/>
              </a:lnSpc>
              <a:spcBef>
                <a:spcPts val="0"/>
              </a:spcBef>
              <a:spcAft>
                <a:spcPts val="0"/>
              </a:spcAft>
              <a:buNone/>
            </a:pPr>
            <a:endParaRPr lang="en-US" sz="3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0" marR="0" indent="0" algn="ctr">
              <a:lnSpc>
                <a:spcPct val="107000"/>
              </a:lnSpc>
              <a:spcBef>
                <a:spcPts val="0"/>
              </a:spcBef>
              <a:spcAft>
                <a:spcPts val="0"/>
              </a:spcAft>
              <a:buNone/>
            </a:pPr>
            <a:r>
              <a:rPr lang="en-US" sz="4400" dirty="0">
                <a:latin typeface="Times New Roman" panose="02020603050405020304" pitchFamily="18" charset="0"/>
                <a:ea typeface="Times New Roman" panose="02020603050405020304" pitchFamily="18" charset="0"/>
                <a:cs typeface="Times New Roman" panose="02020603050405020304" pitchFamily="18" charset="0"/>
              </a:rPr>
              <a:t>5. The word of God may not be reviled </a:t>
            </a:r>
            <a:r>
              <a:rPr lang="en-US" sz="4400" b="1" dirty="0">
                <a:latin typeface="Times New Roman" panose="02020603050405020304" pitchFamily="18" charset="0"/>
                <a:ea typeface="Times New Roman" panose="02020603050405020304" pitchFamily="18" charset="0"/>
                <a:cs typeface="Times New Roman" panose="02020603050405020304" pitchFamily="18" charset="0"/>
              </a:rPr>
              <a:t>(1 Tim 6:1;  </a:t>
            </a:r>
            <a:r>
              <a:rPr lang="en-US" sz="4400" b="1" dirty="0" err="1">
                <a:latin typeface="Times New Roman" panose="02020603050405020304" pitchFamily="18" charset="0"/>
                <a:ea typeface="Times New Roman" panose="02020603050405020304" pitchFamily="18" charset="0"/>
                <a:cs typeface="Times New Roman" panose="02020603050405020304" pitchFamily="18" charset="0"/>
              </a:rPr>
              <a:t>Heb</a:t>
            </a:r>
            <a:r>
              <a:rPr lang="en-US" sz="4400" b="1" dirty="0">
                <a:latin typeface="Times New Roman" panose="02020603050405020304" pitchFamily="18" charset="0"/>
                <a:ea typeface="Times New Roman" panose="02020603050405020304" pitchFamily="18" charset="0"/>
                <a:cs typeface="Times New Roman" panose="02020603050405020304" pitchFamily="18" charset="0"/>
              </a:rPr>
              <a:t> 4:12)</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4400" dirty="0">
              <a:latin typeface="Calibri" panose="020F0502020204030204" pitchFamily="34" charset="0"/>
              <a:ea typeface="Calibri" panose="020F0502020204030204" pitchFamily="34" charset="0"/>
              <a:cs typeface="Times New Roman" panose="02020603050405020304" pitchFamily="18" charset="0"/>
            </a:endParaRPr>
          </a:p>
          <a:p>
            <a:pPr marL="0" marR="0" indent="0" algn="ctr">
              <a:lnSpc>
                <a:spcPct val="107000"/>
              </a:lnSpc>
              <a:spcBef>
                <a:spcPts val="0"/>
              </a:spcBef>
              <a:spcAft>
                <a:spcPts val="0"/>
              </a:spcAft>
              <a:buNone/>
            </a:pP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4400" dirty="0">
              <a:latin typeface="Calibri" panose="020F0502020204030204" pitchFamily="34" charset="0"/>
              <a:ea typeface="Calibri" panose="020F0502020204030204" pitchFamily="34" charset="0"/>
              <a:cs typeface="Times New Roman" panose="02020603050405020304" pitchFamily="18" charset="0"/>
            </a:endParaRPr>
          </a:p>
          <a:p>
            <a:pPr marL="0" marR="0" indent="0" algn="ctr">
              <a:lnSpc>
                <a:spcPct val="107000"/>
              </a:lnSpc>
              <a:spcBef>
                <a:spcPts val="0"/>
              </a:spcBef>
              <a:spcAft>
                <a:spcPts val="0"/>
              </a:spcAft>
              <a:buNone/>
            </a:pPr>
            <a:r>
              <a:rPr lang="en-US" sz="4400" dirty="0">
                <a:latin typeface="Times New Roman" panose="02020603050405020304" pitchFamily="18" charset="0"/>
                <a:ea typeface="Times New Roman" panose="02020603050405020304" pitchFamily="18" charset="0"/>
                <a:cs typeface="Times New Roman" panose="02020603050405020304" pitchFamily="18" charset="0"/>
              </a:rPr>
              <a:t>6. Younger men who have reached adulthood are to be models of good behavior </a:t>
            </a:r>
            <a:endParaRPr lang="en-US" sz="4400" dirty="0">
              <a:latin typeface="Calibri" panose="020F0502020204030204" pitchFamily="34" charset="0"/>
              <a:ea typeface="Calibri" panose="020F0502020204030204" pitchFamily="34" charset="0"/>
              <a:cs typeface="Times New Roman" panose="02020603050405020304" pitchFamily="18" charset="0"/>
            </a:endParaRPr>
          </a:p>
          <a:p>
            <a:pPr marL="0" marR="0" indent="0" algn="ctr">
              <a:lnSpc>
                <a:spcPct val="107000"/>
              </a:lnSpc>
              <a:spcBef>
                <a:spcPts val="0"/>
              </a:spcBef>
              <a:spcAft>
                <a:spcPts val="0"/>
              </a:spcAft>
              <a:buNone/>
            </a:pP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b="1" dirty="0">
                <a:latin typeface="Times New Roman" panose="02020603050405020304" pitchFamily="18" charset="0"/>
                <a:ea typeface="Times New Roman" panose="02020603050405020304" pitchFamily="18" charset="0"/>
                <a:cs typeface="Times New Roman" panose="02020603050405020304" pitchFamily="18" charset="0"/>
              </a:rPr>
              <a:t>(</a:t>
            </a:r>
            <a:r>
              <a:rPr lang="en-US" sz="4400" b="1" dirty="0" err="1">
                <a:latin typeface="Times New Roman" panose="02020603050405020304" pitchFamily="18" charset="0"/>
                <a:ea typeface="Times New Roman" panose="02020603050405020304" pitchFamily="18" charset="0"/>
                <a:cs typeface="Times New Roman" panose="02020603050405020304" pitchFamily="18" charset="0"/>
              </a:rPr>
              <a:t>Php</a:t>
            </a:r>
            <a:r>
              <a:rPr lang="en-US" sz="4400" b="1" dirty="0">
                <a:latin typeface="Times New Roman" panose="02020603050405020304" pitchFamily="18" charset="0"/>
                <a:ea typeface="Times New Roman" panose="02020603050405020304" pitchFamily="18" charset="0"/>
                <a:cs typeface="Times New Roman" panose="02020603050405020304" pitchFamily="18" charset="0"/>
              </a:rPr>
              <a:t> 3:17;   Jas 3:1;  </a:t>
            </a:r>
            <a:r>
              <a:rPr lang="en-US" sz="44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4400" b="1" dirty="0">
                <a:latin typeface="Times New Roman" panose="02020603050405020304" pitchFamily="18" charset="0"/>
                <a:ea typeface="Times New Roman" panose="02020603050405020304" pitchFamily="18" charset="0"/>
                <a:cs typeface="Times New Roman" panose="02020603050405020304" pitchFamily="18" charset="0"/>
              </a:rPr>
              <a:t>1 Tim 4:12; 5:1; 6:3;    1 Pet 2:12; </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b="1" dirty="0">
                <a:latin typeface="Times New Roman" panose="02020603050405020304" pitchFamily="18" charset="0"/>
                <a:ea typeface="Times New Roman" panose="02020603050405020304" pitchFamily="18" charset="0"/>
                <a:cs typeface="Times New Roman" panose="02020603050405020304" pitchFamily="18" charset="0"/>
              </a:rPr>
              <a:t>3:16;</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b="1" dirty="0">
                <a:latin typeface="Times New Roman" panose="02020603050405020304" pitchFamily="18" charset="0"/>
                <a:ea typeface="Times New Roman" panose="02020603050405020304" pitchFamily="18" charset="0"/>
                <a:cs typeface="Times New Roman" panose="02020603050405020304" pitchFamily="18" charset="0"/>
              </a:rPr>
              <a:t>5:3;   2 </a:t>
            </a:r>
            <a:r>
              <a:rPr lang="en-US" sz="4400" b="1" dirty="0" err="1">
                <a:latin typeface="Times New Roman" panose="02020603050405020304" pitchFamily="18" charset="0"/>
                <a:ea typeface="Times New Roman" panose="02020603050405020304" pitchFamily="18" charset="0"/>
                <a:cs typeface="Times New Roman" panose="02020603050405020304" pitchFamily="18" charset="0"/>
              </a:rPr>
              <a:t>Cor</a:t>
            </a:r>
            <a:r>
              <a:rPr lang="en-US" sz="4400" b="1" dirty="0">
                <a:latin typeface="Times New Roman" panose="02020603050405020304" pitchFamily="18" charset="0"/>
                <a:ea typeface="Times New Roman" panose="02020603050405020304" pitchFamily="18" charset="0"/>
                <a:cs typeface="Times New Roman" panose="02020603050405020304" pitchFamily="18" charset="0"/>
              </a:rPr>
              <a:t> 11:3)</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44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sz="1200" dirty="0"/>
          </a:p>
        </p:txBody>
      </p:sp>
    </p:spTree>
    <p:extLst>
      <p:ext uri="{BB962C8B-B14F-4D97-AF65-F5344CB8AC3E}">
        <p14:creationId xmlns:p14="http://schemas.microsoft.com/office/powerpoint/2010/main" val="2847459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385" y="178420"/>
            <a:ext cx="8586439" cy="6423102"/>
          </a:xfrm>
        </p:spPr>
        <p:txBody>
          <a:bodyPr>
            <a:normAutofit fontScale="92500" lnSpcReduction="20000"/>
          </a:bodyPr>
          <a:lstStyle/>
          <a:p>
            <a:pPr marL="0" lvl="0" indent="0" algn="ctr">
              <a:buNone/>
            </a:pPr>
            <a:r>
              <a:rPr lang="en-US" spc="75"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p>
          <a:p>
            <a:pPr marL="0" marR="0" indent="0">
              <a:lnSpc>
                <a:spcPct val="107000"/>
              </a:lnSpc>
              <a:spcBef>
                <a:spcPts val="0"/>
              </a:spcBef>
              <a:spcAft>
                <a:spcPts val="0"/>
              </a:spcAft>
              <a:buNone/>
            </a:pPr>
            <a:r>
              <a:rPr lang="en-US" sz="36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a:latin typeface="Times New Roman" panose="02020603050405020304" pitchFamily="18" charset="0"/>
                <a:ea typeface="Times New Roman" panose="02020603050405020304" pitchFamily="18" charset="0"/>
                <a:cs typeface="Times New Roman" panose="02020603050405020304" pitchFamily="18" charset="0"/>
              </a:rPr>
              <a:t>11) For </a:t>
            </a:r>
            <a:r>
              <a:rPr lang="en-US" sz="3600" b="1" dirty="0">
                <a:latin typeface="Times New Roman" panose="02020603050405020304" pitchFamily="18" charset="0"/>
                <a:ea typeface="Times New Roman" panose="02020603050405020304" pitchFamily="18" charset="0"/>
                <a:cs typeface="Times New Roman" panose="02020603050405020304" pitchFamily="18" charset="0"/>
              </a:rPr>
              <a:t>the grace of God </a:t>
            </a:r>
            <a:r>
              <a:rPr lang="en-US" sz="3600" dirty="0">
                <a:latin typeface="Times New Roman" panose="02020603050405020304" pitchFamily="18" charset="0"/>
                <a:ea typeface="Times New Roman" panose="02020603050405020304" pitchFamily="18" charset="0"/>
                <a:cs typeface="Times New Roman" panose="02020603050405020304" pitchFamily="18" charset="0"/>
              </a:rPr>
              <a:t>has appeared, bringing salvation for all people, (12) training us to renounce ungodliness and worldly passions, and to live self-controlled, upright, and godly lives in the present age, (13) waiting for our blessed hope, </a:t>
            </a:r>
            <a:r>
              <a:rPr lang="en-US" sz="3600" b="1" dirty="0">
                <a:latin typeface="Times New Roman" panose="02020603050405020304" pitchFamily="18" charset="0"/>
                <a:ea typeface="Times New Roman" panose="02020603050405020304" pitchFamily="18" charset="0"/>
                <a:cs typeface="Times New Roman" panose="02020603050405020304" pitchFamily="18" charset="0"/>
              </a:rPr>
              <a:t>the appearing of the glory of our great God and Savior Jesus Christ,</a:t>
            </a:r>
            <a:r>
              <a:rPr lang="en-US" sz="3600" dirty="0">
                <a:latin typeface="Times New Roman" panose="02020603050405020304" pitchFamily="18" charset="0"/>
                <a:ea typeface="Times New Roman" panose="02020603050405020304" pitchFamily="18" charset="0"/>
                <a:cs typeface="Times New Roman" panose="02020603050405020304" pitchFamily="18" charset="0"/>
              </a:rPr>
              <a:t> (14) who gave himself for us to redeem us from all lawlessness and to purify for himself a people for his own possession who are zealous for good works.</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36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a:latin typeface="Times New Roman" panose="02020603050405020304" pitchFamily="18" charset="0"/>
                <a:ea typeface="Times New Roman" panose="02020603050405020304" pitchFamily="18" charset="0"/>
                <a:cs typeface="Times New Roman" panose="02020603050405020304" pitchFamily="18" charset="0"/>
              </a:rPr>
              <a:t>15) Declare these things; exhort and rebuke with all authority. Let</a:t>
            </a:r>
            <a:r>
              <a:rPr lang="en-US" sz="3600" u="sng" dirty="0">
                <a:latin typeface="Times New Roman" panose="02020603050405020304" pitchFamily="18" charset="0"/>
                <a:ea typeface="Times New Roman" panose="02020603050405020304" pitchFamily="18" charset="0"/>
                <a:cs typeface="Times New Roman" panose="02020603050405020304" pitchFamily="18" charset="0"/>
              </a:rPr>
              <a:t> no one </a:t>
            </a:r>
            <a:r>
              <a:rPr lang="en-US" sz="3600" dirty="0">
                <a:latin typeface="Times New Roman" panose="02020603050405020304" pitchFamily="18" charset="0"/>
                <a:ea typeface="Times New Roman" panose="02020603050405020304" pitchFamily="18" charset="0"/>
                <a:cs typeface="Times New Roman" panose="02020603050405020304" pitchFamily="18" charset="0"/>
              </a:rPr>
              <a:t>disregard you.</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82105735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4175" y="156116"/>
            <a:ext cx="8809463" cy="6534615"/>
          </a:xfrm>
        </p:spPr>
        <p:txBody>
          <a:bodyPr>
            <a:normAutofit fontScale="92500" lnSpcReduction="10000"/>
          </a:bodyPr>
          <a:lstStyle/>
          <a:p>
            <a:pPr marL="0" marR="0" indent="0" algn="ctr">
              <a:lnSpc>
                <a:spcPct val="107000"/>
              </a:lnSpc>
              <a:spcBef>
                <a:spcPts val="0"/>
              </a:spcBef>
              <a:spcAft>
                <a:spcPts val="0"/>
              </a:spcAft>
              <a:buNone/>
            </a:pPr>
            <a:r>
              <a:rPr lang="en-US" sz="3600" dirty="0" smtClean="0">
                <a:latin typeface="Times New Roman" panose="02020603050405020304" pitchFamily="18" charset="0"/>
                <a:ea typeface="Times New Roman" panose="02020603050405020304" pitchFamily="18" charset="0"/>
                <a:cs typeface="Times New Roman" panose="02020603050405020304" pitchFamily="18" charset="0"/>
              </a:rPr>
              <a:t>7</a:t>
            </a:r>
            <a:r>
              <a:rPr lang="en-US" sz="3600" dirty="0">
                <a:latin typeface="Times New Roman" panose="02020603050405020304" pitchFamily="18" charset="0"/>
                <a:ea typeface="Times New Roman" panose="02020603050405020304" pitchFamily="18" charset="0"/>
                <a:cs typeface="Times New Roman" panose="02020603050405020304" pitchFamily="18" charset="0"/>
              </a:rPr>
              <a:t>. Slaves and masters relationship </a:t>
            </a:r>
            <a:endParaRPr lang="en-US" sz="36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0" marR="0" indent="0" algn="ctr">
              <a:lnSpc>
                <a:spcPct val="107000"/>
              </a:lnSpc>
              <a:spcBef>
                <a:spcPts val="0"/>
              </a:spcBef>
              <a:spcAft>
                <a:spcPts val="0"/>
              </a:spcAft>
              <a:buNone/>
            </a:pPr>
            <a:r>
              <a:rPr lang="en-US" sz="3600" b="1" dirty="0" smtClean="0">
                <a:latin typeface="Times New Roman" panose="02020603050405020304" pitchFamily="18" charset="0"/>
                <a:ea typeface="Times New Roman" panose="02020603050405020304" pitchFamily="18" charset="0"/>
                <a:cs typeface="Times New Roman" panose="02020603050405020304" pitchFamily="18" charset="0"/>
              </a:rPr>
              <a:t>(</a:t>
            </a:r>
            <a:r>
              <a:rPr lang="en-US" sz="3600" b="1" dirty="0" err="1">
                <a:latin typeface="Times New Roman" panose="02020603050405020304" pitchFamily="18" charset="0"/>
                <a:ea typeface="Times New Roman" panose="02020603050405020304" pitchFamily="18" charset="0"/>
                <a:cs typeface="Times New Roman" panose="02020603050405020304" pitchFamily="18" charset="0"/>
              </a:rPr>
              <a:t>Eph</a:t>
            </a:r>
            <a:r>
              <a:rPr lang="en-US" sz="3600" b="1" dirty="0">
                <a:latin typeface="Times New Roman" panose="02020603050405020304" pitchFamily="18" charset="0"/>
                <a:ea typeface="Times New Roman" panose="02020603050405020304" pitchFamily="18" charset="0"/>
                <a:cs typeface="Times New Roman" panose="02020603050405020304" pitchFamily="18" charset="0"/>
              </a:rPr>
              <a:t> 6:5;</a:t>
            </a:r>
            <a:r>
              <a:rPr lang="en-US" sz="3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a:latin typeface="Times New Roman" panose="02020603050405020304" pitchFamily="18" charset="0"/>
                <a:ea typeface="Times New Roman" panose="02020603050405020304" pitchFamily="18" charset="0"/>
                <a:cs typeface="Times New Roman" panose="02020603050405020304" pitchFamily="18" charset="0"/>
              </a:rPr>
              <a:t>1 Pet 2:18;  Col 3:22)</a:t>
            </a:r>
            <a:endParaRPr lang="en-US" sz="3600" dirty="0">
              <a:latin typeface="Calibri" panose="020F0502020204030204" pitchFamily="34" charset="0"/>
              <a:ea typeface="Calibri" panose="020F0502020204030204" pitchFamily="34" charset="0"/>
              <a:cs typeface="Times New Roman" panose="02020603050405020304" pitchFamily="18" charset="0"/>
            </a:endParaRPr>
          </a:p>
          <a:p>
            <a:pPr marL="0" marR="0" indent="0" algn="ctr">
              <a:lnSpc>
                <a:spcPct val="107000"/>
              </a:lnSpc>
              <a:spcBef>
                <a:spcPts val="0"/>
              </a:spcBef>
              <a:spcAft>
                <a:spcPts val="0"/>
              </a:spcAft>
              <a:buNone/>
            </a:pPr>
            <a:r>
              <a:rPr lang="en-US" sz="3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600" u="sng" dirty="0">
                <a:latin typeface="Times New Roman" panose="02020603050405020304" pitchFamily="18" charset="0"/>
                <a:ea typeface="Times New Roman" panose="02020603050405020304" pitchFamily="18" charset="0"/>
                <a:cs typeface="Times New Roman" panose="02020603050405020304" pitchFamily="18" charset="0"/>
              </a:rPr>
              <a:t>Note:</a:t>
            </a:r>
            <a:r>
              <a:rPr lang="en-US" sz="3600" dirty="0">
                <a:latin typeface="Times New Roman" panose="02020603050405020304" pitchFamily="18" charset="0"/>
                <a:ea typeface="Times New Roman" panose="02020603050405020304" pitchFamily="18" charset="0"/>
                <a:cs typeface="Times New Roman" panose="02020603050405020304" pitchFamily="18" charset="0"/>
              </a:rPr>
              <a:t> As the Gospel went out, slaves became Christians. Yet in the Roman society, they had no rights and were completely under the control of their masters. Some slaves were bakers, cooks, tutors for children, farm-workers and house-servants. But now as Christians, they could be powerful witnesses to the Gospel by their examples in trustworthy, obedient, and willing faithfulness to their masters. In history, it would eventually be the Christian world-view which would end slavery.</a:t>
            </a:r>
            <a:endParaRPr lang="en-US" sz="36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105081366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6839" y="111512"/>
            <a:ext cx="8441473" cy="6601522"/>
          </a:xfrm>
        </p:spPr>
        <p:txBody>
          <a:bodyPr/>
          <a:lstStyle/>
          <a:p>
            <a:pPr marL="0" marR="0" indent="0" algn="ctr">
              <a:lnSpc>
                <a:spcPct val="107000"/>
              </a:lnSpc>
              <a:spcBef>
                <a:spcPts val="0"/>
              </a:spcBef>
              <a:spcAft>
                <a:spcPts val="0"/>
              </a:spcAft>
              <a:buNone/>
            </a:pPr>
            <a:endParaRPr lang="en-US" sz="40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0" marR="0" indent="0" algn="ctr">
              <a:lnSpc>
                <a:spcPct val="107000"/>
              </a:lnSpc>
              <a:spcBef>
                <a:spcPts val="0"/>
              </a:spcBef>
              <a:spcAft>
                <a:spcPts val="0"/>
              </a:spcAft>
              <a:buNone/>
            </a:pPr>
            <a:endParaRPr lang="en-US" sz="4000" dirty="0">
              <a:latin typeface="Times New Roman" panose="02020603050405020304" pitchFamily="18" charset="0"/>
              <a:ea typeface="Times New Roman" panose="02020603050405020304" pitchFamily="18" charset="0"/>
              <a:cs typeface="Times New Roman" panose="02020603050405020304" pitchFamily="18" charset="0"/>
            </a:endParaRPr>
          </a:p>
          <a:p>
            <a:pPr marL="0" marR="0" indent="0" algn="ctr">
              <a:lnSpc>
                <a:spcPct val="107000"/>
              </a:lnSpc>
              <a:spcBef>
                <a:spcPts val="0"/>
              </a:spcBef>
              <a:spcAft>
                <a:spcPts val="0"/>
              </a:spcAft>
              <a:buNone/>
            </a:pPr>
            <a:r>
              <a:rPr lang="en-US" sz="5400" dirty="0" smtClean="0">
                <a:latin typeface="Times New Roman" panose="02020603050405020304" pitchFamily="18" charset="0"/>
                <a:ea typeface="Times New Roman" panose="02020603050405020304" pitchFamily="18" charset="0"/>
                <a:cs typeface="Times New Roman" panose="02020603050405020304" pitchFamily="18" charset="0"/>
              </a:rPr>
              <a:t>8</a:t>
            </a:r>
            <a:r>
              <a:rPr lang="en-US" sz="5400" dirty="0">
                <a:latin typeface="Times New Roman" panose="02020603050405020304" pitchFamily="18" charset="0"/>
                <a:ea typeface="Times New Roman" panose="02020603050405020304" pitchFamily="18" charset="0"/>
                <a:cs typeface="Times New Roman" panose="02020603050405020304" pitchFamily="18" charset="0"/>
              </a:rPr>
              <a:t>. They may adorn the doctrine of God our Savior </a:t>
            </a:r>
            <a:endParaRPr lang="en-US" sz="54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0" marR="0" indent="0" algn="ctr">
              <a:lnSpc>
                <a:spcPct val="107000"/>
              </a:lnSpc>
              <a:spcBef>
                <a:spcPts val="0"/>
              </a:spcBef>
              <a:spcAft>
                <a:spcPts val="0"/>
              </a:spcAft>
              <a:buNone/>
            </a:pPr>
            <a:endParaRPr lang="en-US" sz="54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0" marR="0" indent="0" algn="ctr">
              <a:lnSpc>
                <a:spcPct val="107000"/>
              </a:lnSpc>
              <a:spcBef>
                <a:spcPts val="0"/>
              </a:spcBef>
              <a:spcAft>
                <a:spcPts val="0"/>
              </a:spcAft>
              <a:buNone/>
            </a:pPr>
            <a:r>
              <a:rPr lang="en-US" sz="5400" b="1" dirty="0" smtClean="0">
                <a:latin typeface="Times New Roman" panose="02020603050405020304" pitchFamily="18" charset="0"/>
                <a:ea typeface="Times New Roman" panose="02020603050405020304" pitchFamily="18" charset="0"/>
                <a:cs typeface="Times New Roman" panose="02020603050405020304" pitchFamily="18" charset="0"/>
              </a:rPr>
              <a:t>(</a:t>
            </a:r>
            <a:r>
              <a:rPr lang="en-US" sz="5400" b="1" dirty="0">
                <a:latin typeface="Times New Roman" panose="02020603050405020304" pitchFamily="18" charset="0"/>
                <a:ea typeface="Times New Roman" panose="02020603050405020304" pitchFamily="18" charset="0"/>
                <a:cs typeface="Times New Roman" panose="02020603050405020304" pitchFamily="18" charset="0"/>
              </a:rPr>
              <a:t>Mt 5:16;  Lk 1:47; </a:t>
            </a:r>
            <a:endParaRPr lang="en-US" sz="5400" b="1"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0" marR="0" indent="0" algn="ctr">
              <a:lnSpc>
                <a:spcPct val="107000"/>
              </a:lnSpc>
              <a:spcBef>
                <a:spcPts val="0"/>
              </a:spcBef>
              <a:spcAft>
                <a:spcPts val="0"/>
              </a:spcAft>
              <a:buNone/>
            </a:pPr>
            <a:r>
              <a:rPr lang="en-US" sz="54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5400" b="1" dirty="0" err="1">
                <a:latin typeface="Times New Roman" panose="02020603050405020304" pitchFamily="18" charset="0"/>
                <a:ea typeface="Times New Roman" panose="02020603050405020304" pitchFamily="18" charset="0"/>
                <a:cs typeface="Times New Roman" panose="02020603050405020304" pitchFamily="18" charset="0"/>
              </a:rPr>
              <a:t>Php</a:t>
            </a:r>
            <a:r>
              <a:rPr lang="en-US" sz="5400" b="1" dirty="0">
                <a:latin typeface="Times New Roman" panose="02020603050405020304" pitchFamily="18" charset="0"/>
                <a:ea typeface="Times New Roman" panose="02020603050405020304" pitchFamily="18" charset="0"/>
                <a:cs typeface="Times New Roman" panose="02020603050405020304" pitchFamily="18" charset="0"/>
              </a:rPr>
              <a:t> 2:15) </a:t>
            </a:r>
            <a:endParaRPr lang="en-US" sz="54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596494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8419" y="0"/>
            <a:ext cx="8887521" cy="6735337"/>
          </a:xfrm>
        </p:spPr>
        <p:txBody>
          <a:bodyPr>
            <a:normAutofit fontScale="90000"/>
          </a:bodyPr>
          <a:lstStyle/>
          <a:p>
            <a:pPr marL="0" marR="0">
              <a:lnSpc>
                <a:spcPct val="107000"/>
              </a:lnSpc>
              <a:spcBef>
                <a:spcPts val="0"/>
              </a:spcBef>
              <a:spcAft>
                <a:spcPts val="0"/>
              </a:spcAft>
            </a:pPr>
            <a:r>
              <a:rPr lang="en-US" sz="2300" b="1" u="sng" dirty="0" smtClean="0">
                <a:latin typeface="Times New Roman" panose="02020603050405020304" pitchFamily="18" charset="0"/>
                <a:ea typeface="Calibri" panose="020F0502020204030204" pitchFamily="34" charset="0"/>
                <a:cs typeface="Times New Roman" panose="02020603050405020304" pitchFamily="18" charset="0"/>
              </a:rPr>
              <a:t/>
            </a:r>
            <a:br>
              <a:rPr lang="en-US" sz="2300" b="1" u="sng" dirty="0" smtClean="0">
                <a:latin typeface="Times New Roman" panose="02020603050405020304" pitchFamily="18" charset="0"/>
                <a:ea typeface="Calibri" panose="020F0502020204030204" pitchFamily="34" charset="0"/>
                <a:cs typeface="Times New Roman" panose="02020603050405020304" pitchFamily="18" charset="0"/>
              </a:rPr>
            </a:br>
            <a:r>
              <a:rPr lang="en-US" sz="2900" b="1" u="sng" dirty="0">
                <a:latin typeface="Times New Roman" panose="02020603050405020304" pitchFamily="18" charset="0"/>
                <a:ea typeface="Times New Roman" panose="02020603050405020304" pitchFamily="18" charset="0"/>
                <a:cs typeface="Times New Roman" panose="02020603050405020304" pitchFamily="18" charset="0"/>
              </a:rPr>
              <a:t>Luther’s </a:t>
            </a:r>
            <a:r>
              <a:rPr lang="en-US" sz="2900" b="1" u="sng" dirty="0">
                <a:latin typeface="Times New Roman" panose="02020603050405020304" pitchFamily="18" charset="0"/>
                <a:ea typeface="Calibri" panose="020F0502020204030204" pitchFamily="34" charset="0"/>
                <a:cs typeface="Times New Roman" panose="02020603050405020304" pitchFamily="18" charset="0"/>
              </a:rPr>
              <a:t>Preface to the Epistle of St. Paul to Titus </a:t>
            </a:r>
            <a:r>
              <a:rPr lang="en-US" sz="2900" b="1" i="1" u="sng" dirty="0">
                <a:latin typeface="Times New Roman" panose="02020603050405020304" pitchFamily="18" charset="0"/>
                <a:ea typeface="Calibri" panose="020F0502020204030204" pitchFamily="34" charset="0"/>
                <a:cs typeface="Times New Roman" panose="02020603050405020304" pitchFamily="18" charset="0"/>
              </a:rPr>
              <a:t>1546 (1522)</a:t>
            </a:r>
            <a:r>
              <a:rPr lang="en-US" sz="2900" dirty="0">
                <a:latin typeface="Calibri" panose="020F0502020204030204" pitchFamily="34" charset="0"/>
                <a:ea typeface="Calibri" panose="020F0502020204030204" pitchFamily="34" charset="0"/>
                <a:cs typeface="Times New Roman" panose="02020603050405020304" pitchFamily="18" charset="0"/>
              </a:rPr>
              <a:t/>
            </a:r>
            <a:br>
              <a:rPr lang="en-US" sz="2900" dirty="0">
                <a:latin typeface="Calibri" panose="020F0502020204030204" pitchFamily="34" charset="0"/>
                <a:ea typeface="Calibri" panose="020F0502020204030204" pitchFamily="34" charset="0"/>
                <a:cs typeface="Times New Roman" panose="02020603050405020304" pitchFamily="18" charset="0"/>
              </a:rPr>
            </a:br>
            <a:r>
              <a:rPr lang="en-US" sz="2900" dirty="0">
                <a:latin typeface="Times New Roman" panose="02020603050405020304" pitchFamily="18" charset="0"/>
                <a:ea typeface="Calibri" panose="020F0502020204030204" pitchFamily="34" charset="0"/>
                <a:cs typeface="Times New Roman" panose="02020603050405020304" pitchFamily="18" charset="0"/>
              </a:rPr>
              <a:t>     “This is a short epistle, but a model of Christian doctrine, in which is comprehended in a masterful way all that is necessary for a Christian to know and to live.</a:t>
            </a:r>
            <a:r>
              <a:rPr lang="en-US" sz="2900" dirty="0">
                <a:latin typeface="Calibri" panose="020F0502020204030204" pitchFamily="34" charset="0"/>
                <a:ea typeface="Calibri" panose="020F0502020204030204" pitchFamily="34" charset="0"/>
                <a:cs typeface="Times New Roman" panose="02020603050405020304" pitchFamily="18" charset="0"/>
              </a:rPr>
              <a:t/>
            </a:r>
            <a:br>
              <a:rPr lang="en-US" sz="2900" dirty="0">
                <a:latin typeface="Calibri" panose="020F0502020204030204" pitchFamily="34" charset="0"/>
                <a:ea typeface="Calibri" panose="020F0502020204030204" pitchFamily="34" charset="0"/>
                <a:cs typeface="Times New Roman" panose="02020603050405020304" pitchFamily="18" charset="0"/>
              </a:rPr>
            </a:br>
            <a:r>
              <a:rPr lang="en-US" sz="2900" dirty="0" smtClean="0">
                <a:latin typeface="Calibri" panose="020F0502020204030204" pitchFamily="34" charset="0"/>
                <a:ea typeface="Calibri" panose="020F0502020204030204" pitchFamily="34" charset="0"/>
                <a:cs typeface="Times New Roman" panose="02020603050405020304" pitchFamily="18" charset="0"/>
              </a:rPr>
              <a:t>       </a:t>
            </a:r>
            <a:r>
              <a:rPr lang="en-US" sz="2900" dirty="0" smtClean="0">
                <a:latin typeface="Times New Roman" panose="02020603050405020304" pitchFamily="18" charset="0"/>
                <a:ea typeface="Calibri" panose="020F0502020204030204" pitchFamily="34" charset="0"/>
                <a:cs typeface="Times New Roman" panose="02020603050405020304" pitchFamily="18" charset="0"/>
              </a:rPr>
              <a:t>In </a:t>
            </a:r>
            <a:r>
              <a:rPr lang="en-US" sz="2900" dirty="0">
                <a:latin typeface="Times New Roman" panose="02020603050405020304" pitchFamily="18" charset="0"/>
                <a:ea typeface="Calibri" panose="020F0502020204030204" pitchFamily="34" charset="0"/>
                <a:cs typeface="Times New Roman" panose="02020603050405020304" pitchFamily="18" charset="0"/>
              </a:rPr>
              <a:t>chapter 1 he teaches what kind of man a bishop, or pastor, ought to be, namely, one who is pious and learned in preaching the gospel and in refuting the false teachers of works and of man-made laws, those who are always warring against faith and leading consciences away from Christian liberty into the captivity of their own man-made works, [as if these works,] which are actually worthless, [should make them righteous before God.]</a:t>
            </a:r>
            <a:r>
              <a:rPr lang="en-US" sz="2900" dirty="0">
                <a:latin typeface="Calibri" panose="020F0502020204030204" pitchFamily="34" charset="0"/>
                <a:ea typeface="Calibri" panose="020F0502020204030204" pitchFamily="34" charset="0"/>
                <a:cs typeface="Times New Roman" panose="02020603050405020304" pitchFamily="18" charset="0"/>
              </a:rPr>
              <a:t/>
            </a:r>
            <a:br>
              <a:rPr lang="en-US" sz="2900" dirty="0">
                <a:latin typeface="Calibri" panose="020F0502020204030204" pitchFamily="34" charset="0"/>
                <a:ea typeface="Calibri" panose="020F0502020204030204" pitchFamily="34" charset="0"/>
                <a:cs typeface="Times New Roman" panose="02020603050405020304" pitchFamily="18" charset="0"/>
              </a:rPr>
            </a:br>
            <a:r>
              <a:rPr lang="en-US" sz="2900" dirty="0" smtClean="0">
                <a:latin typeface="Calibri" panose="020F0502020204030204" pitchFamily="34" charset="0"/>
                <a:ea typeface="Calibri" panose="020F0502020204030204" pitchFamily="34" charset="0"/>
                <a:cs typeface="Times New Roman" panose="02020603050405020304" pitchFamily="18" charset="0"/>
              </a:rPr>
              <a:t>        </a:t>
            </a:r>
            <a:r>
              <a:rPr lang="en-US" sz="2900" dirty="0" smtClean="0">
                <a:latin typeface="Times New Roman" panose="02020603050405020304" pitchFamily="18" charset="0"/>
                <a:ea typeface="Calibri" panose="020F0502020204030204" pitchFamily="34" charset="0"/>
                <a:cs typeface="Times New Roman" panose="02020603050405020304" pitchFamily="18" charset="0"/>
              </a:rPr>
              <a:t>In </a:t>
            </a:r>
            <a:r>
              <a:rPr lang="en-US" sz="2900" dirty="0">
                <a:latin typeface="Times New Roman" panose="02020603050405020304" pitchFamily="18" charset="0"/>
                <a:ea typeface="Calibri" panose="020F0502020204030204" pitchFamily="34" charset="0"/>
                <a:cs typeface="Times New Roman" panose="02020603050405020304" pitchFamily="18" charset="0"/>
              </a:rPr>
              <a:t>chapter 2 he teaches the various estates—the older, the younger, wives, husbands, masters, and slaves—how they are to act, as those whom Christ, by his death, has won for his own.”</a:t>
            </a:r>
            <a:r>
              <a:rPr lang="en-US" sz="2000" dirty="0">
                <a:latin typeface="Calibri" panose="020F0502020204030204" pitchFamily="34" charset="0"/>
                <a:ea typeface="Calibri" panose="020F0502020204030204" pitchFamily="34" charset="0"/>
                <a:cs typeface="Times New Roman" panose="02020603050405020304" pitchFamily="18" charset="0"/>
              </a:rPr>
              <a:t/>
            </a:r>
            <a:br>
              <a:rPr lang="en-US" sz="2000" dirty="0">
                <a:latin typeface="Calibri" panose="020F0502020204030204" pitchFamily="34" charset="0"/>
                <a:ea typeface="Calibri" panose="020F0502020204030204" pitchFamily="34" charset="0"/>
                <a:cs typeface="Times New Roman" panose="02020603050405020304" pitchFamily="18" charset="0"/>
              </a:rPr>
            </a:br>
            <a:r>
              <a:rPr lang="en-US" sz="1200" dirty="0">
                <a:latin typeface="Calibri" panose="020F0502020204030204" pitchFamily="34" charset="0"/>
                <a:ea typeface="Calibri" panose="020F0502020204030204" pitchFamily="34" charset="0"/>
                <a:cs typeface="Times New Roman" panose="02020603050405020304" pitchFamily="18" charset="0"/>
              </a:rPr>
              <a:t/>
            </a:r>
            <a:br>
              <a:rPr lang="en-US" sz="1200" dirty="0">
                <a:latin typeface="Calibri" panose="020F0502020204030204" pitchFamily="34" charset="0"/>
                <a:ea typeface="Calibri" panose="020F0502020204030204" pitchFamily="34" charset="0"/>
                <a:cs typeface="Times New Roman" panose="02020603050405020304" pitchFamily="18" charset="0"/>
              </a:rPr>
            </a:br>
            <a:endParaRPr lang="en-US" sz="1400" dirty="0"/>
          </a:p>
        </p:txBody>
      </p:sp>
    </p:spTree>
    <p:extLst>
      <p:ext uri="{BB962C8B-B14F-4D97-AF65-F5344CB8AC3E}">
        <p14:creationId xmlns:p14="http://schemas.microsoft.com/office/powerpoint/2010/main" val="298503519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663" y="0"/>
            <a:ext cx="8909825" cy="6757639"/>
          </a:xfrm>
        </p:spPr>
        <p:txBody>
          <a:bodyPr>
            <a:normAutofit fontScale="90000"/>
          </a:bodyPr>
          <a:lstStyle/>
          <a:p>
            <a:pPr marL="0" marR="0" algn="ctr">
              <a:lnSpc>
                <a:spcPct val="107000"/>
              </a:lnSpc>
              <a:spcBef>
                <a:spcPts val="0"/>
              </a:spcBef>
              <a:spcAft>
                <a:spcPts val="0"/>
              </a:spcAft>
            </a:pPr>
            <a:r>
              <a:rPr lang="en-US" sz="3200" b="1" dirty="0" smtClean="0">
                <a:latin typeface="Times New Roman" panose="02020603050405020304" pitchFamily="18" charset="0"/>
                <a:ea typeface="Times New Roman" panose="02020603050405020304" pitchFamily="18" charset="0"/>
                <a:cs typeface="Times New Roman" panose="02020603050405020304" pitchFamily="18" charset="0"/>
              </a:rPr>
              <a:t/>
            </a:r>
            <a:br>
              <a:rPr lang="en-US" sz="3200" b="1" dirty="0" smtClean="0">
                <a:latin typeface="Times New Roman" panose="02020603050405020304" pitchFamily="18" charset="0"/>
                <a:ea typeface="Times New Roman" panose="02020603050405020304" pitchFamily="18" charset="0"/>
                <a:cs typeface="Times New Roman" panose="02020603050405020304" pitchFamily="18" charset="0"/>
              </a:rPr>
            </a:br>
            <a:r>
              <a:rPr lang="en-US" sz="3200" b="1" dirty="0" smtClean="0">
                <a:latin typeface="Times New Roman" panose="02020603050405020304" pitchFamily="18" charset="0"/>
                <a:ea typeface="Times New Roman" panose="02020603050405020304" pitchFamily="18" charset="0"/>
                <a:cs typeface="Times New Roman" panose="02020603050405020304" pitchFamily="18" charset="0"/>
              </a:rPr>
              <a:t/>
            </a:r>
            <a:br>
              <a:rPr lang="en-US" sz="3200" b="1" dirty="0" smtClean="0">
                <a:latin typeface="Times New Roman" panose="02020603050405020304" pitchFamily="18" charset="0"/>
                <a:ea typeface="Times New Roman" panose="02020603050405020304" pitchFamily="18" charset="0"/>
                <a:cs typeface="Times New Roman" panose="02020603050405020304" pitchFamily="18" charset="0"/>
              </a:rPr>
            </a:br>
            <a:r>
              <a:rPr lang="en-US" sz="3600" b="1" dirty="0">
                <a:latin typeface="Times New Roman" panose="02020603050405020304" pitchFamily="18" charset="0"/>
                <a:ea typeface="Times New Roman" panose="02020603050405020304" pitchFamily="18" charset="0"/>
                <a:cs typeface="Times New Roman" panose="02020603050405020304" pitchFamily="18" charset="0"/>
              </a:rPr>
              <a:t/>
            </a:r>
            <a:br>
              <a:rPr lang="en-US" sz="3600" b="1" dirty="0">
                <a:latin typeface="Times New Roman" panose="02020603050405020304" pitchFamily="18" charset="0"/>
                <a:ea typeface="Times New Roman" panose="02020603050405020304" pitchFamily="18" charset="0"/>
                <a:cs typeface="Times New Roman" panose="02020603050405020304" pitchFamily="18" charset="0"/>
              </a:rPr>
            </a:br>
            <a:r>
              <a:rPr lang="en-US" sz="3600" b="1" dirty="0" smtClean="0">
                <a:latin typeface="Times New Roman" panose="02020603050405020304" pitchFamily="18" charset="0"/>
                <a:ea typeface="Times New Roman" panose="02020603050405020304" pitchFamily="18" charset="0"/>
                <a:cs typeface="Times New Roman" panose="02020603050405020304" pitchFamily="18" charset="0"/>
              </a:rPr>
              <a:t/>
            </a:r>
            <a:br>
              <a:rPr lang="en-US" sz="3600" b="1" dirty="0" smtClean="0">
                <a:latin typeface="Times New Roman" panose="02020603050405020304" pitchFamily="18" charset="0"/>
                <a:ea typeface="Times New Roman" panose="02020603050405020304" pitchFamily="18" charset="0"/>
                <a:cs typeface="Times New Roman" panose="02020603050405020304" pitchFamily="18" charset="0"/>
              </a:rPr>
            </a:br>
            <a:r>
              <a:rPr lang="en-US" sz="3600" b="1" u="sng" dirty="0" smtClean="0">
                <a:latin typeface="Times New Roman" panose="02020603050405020304" pitchFamily="18" charset="0"/>
                <a:ea typeface="Times New Roman" panose="02020603050405020304" pitchFamily="18" charset="0"/>
                <a:cs typeface="Times New Roman" panose="02020603050405020304" pitchFamily="18" charset="0"/>
              </a:rPr>
              <a:t>C</a:t>
            </a:r>
            <a:r>
              <a:rPr lang="en-US" sz="3600" b="1" u="sng" dirty="0">
                <a:latin typeface="Times New Roman" panose="02020603050405020304" pitchFamily="18" charset="0"/>
                <a:ea typeface="Times New Roman" panose="02020603050405020304" pitchFamily="18" charset="0"/>
                <a:cs typeface="Times New Roman" panose="02020603050405020304" pitchFamily="18" charset="0"/>
              </a:rPr>
              <a:t>. LIFE APPLICATION</a:t>
            </a:r>
            <a:r>
              <a:rPr lang="en-US" sz="3200" dirty="0">
                <a:latin typeface="Calibri" panose="020F0502020204030204" pitchFamily="34" charset="0"/>
                <a:ea typeface="Calibri" panose="020F0502020204030204" pitchFamily="34" charset="0"/>
                <a:cs typeface="Times New Roman" panose="02020603050405020304" pitchFamily="18" charset="0"/>
              </a:rPr>
              <a:t/>
            </a:r>
            <a:br>
              <a:rPr lang="en-US" sz="3200" dirty="0">
                <a:latin typeface="Calibri" panose="020F0502020204030204" pitchFamily="34" charset="0"/>
                <a:ea typeface="Calibri" panose="020F0502020204030204" pitchFamily="34" charset="0"/>
                <a:cs typeface="Times New Roman" panose="02020603050405020304" pitchFamily="18" charset="0"/>
              </a:rPr>
            </a:br>
            <a:r>
              <a:rPr lang="en-US" sz="3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a:latin typeface="Calibri" panose="020F0502020204030204" pitchFamily="34" charset="0"/>
                <a:ea typeface="Calibri" panose="020F0502020204030204" pitchFamily="34" charset="0"/>
                <a:cs typeface="Times New Roman" panose="02020603050405020304" pitchFamily="18" charset="0"/>
              </a:rPr>
              <a:t/>
            </a:r>
            <a:br>
              <a:rPr lang="en-US" sz="3200" dirty="0">
                <a:latin typeface="Calibri" panose="020F0502020204030204" pitchFamily="34" charset="0"/>
                <a:ea typeface="Calibri" panose="020F0502020204030204" pitchFamily="34" charset="0"/>
                <a:cs typeface="Times New Roman" panose="02020603050405020304" pitchFamily="18" charset="0"/>
              </a:rPr>
            </a:br>
            <a:r>
              <a:rPr lang="en-US" sz="3600" dirty="0">
                <a:latin typeface="Times New Roman" panose="02020603050405020304" pitchFamily="18" charset="0"/>
                <a:ea typeface="Times New Roman" panose="02020603050405020304" pitchFamily="18" charset="0"/>
                <a:cs typeface="Times New Roman" panose="02020603050405020304" pitchFamily="18" charset="0"/>
              </a:rPr>
              <a:t>1. Why is it essential to teach what accords with sound doctrine?</a:t>
            </a:r>
            <a:r>
              <a:rPr lang="en-US" sz="3200" dirty="0">
                <a:latin typeface="Calibri" panose="020F0502020204030204" pitchFamily="34" charset="0"/>
                <a:ea typeface="Calibri" panose="020F0502020204030204" pitchFamily="34" charset="0"/>
                <a:cs typeface="Times New Roman" panose="02020603050405020304" pitchFamily="18" charset="0"/>
              </a:rPr>
              <a:t/>
            </a:r>
            <a:br>
              <a:rPr lang="en-US" sz="3200" dirty="0">
                <a:latin typeface="Calibri" panose="020F0502020204030204" pitchFamily="34" charset="0"/>
                <a:ea typeface="Calibri" panose="020F0502020204030204" pitchFamily="34" charset="0"/>
                <a:cs typeface="Times New Roman" panose="02020603050405020304" pitchFamily="18" charset="0"/>
              </a:rPr>
            </a:br>
            <a:r>
              <a:rPr lang="en-US" sz="3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a:latin typeface="Calibri" panose="020F0502020204030204" pitchFamily="34" charset="0"/>
                <a:ea typeface="Calibri" panose="020F0502020204030204" pitchFamily="34" charset="0"/>
                <a:cs typeface="Times New Roman" panose="02020603050405020304" pitchFamily="18" charset="0"/>
              </a:rPr>
              <a:t/>
            </a:r>
            <a:br>
              <a:rPr lang="en-US" sz="3200" dirty="0">
                <a:latin typeface="Calibri" panose="020F0502020204030204" pitchFamily="34" charset="0"/>
                <a:ea typeface="Calibri" panose="020F0502020204030204" pitchFamily="34" charset="0"/>
                <a:cs typeface="Times New Roman" panose="02020603050405020304" pitchFamily="18" charset="0"/>
              </a:rPr>
            </a:br>
            <a:r>
              <a:rPr lang="en-US" sz="3600" dirty="0">
                <a:latin typeface="Times New Roman" panose="02020603050405020304" pitchFamily="18" charset="0"/>
                <a:ea typeface="Times New Roman" panose="02020603050405020304" pitchFamily="18" charset="0"/>
                <a:cs typeface="Times New Roman" panose="02020603050405020304" pitchFamily="18" charset="0"/>
              </a:rPr>
              <a:t>2. How important is it that our daily actions be godly, so that the word of God may not be reviled?</a:t>
            </a:r>
            <a:r>
              <a:rPr lang="en-US" sz="3200" dirty="0">
                <a:latin typeface="Calibri" panose="020F0502020204030204" pitchFamily="34" charset="0"/>
                <a:ea typeface="Calibri" panose="020F0502020204030204" pitchFamily="34" charset="0"/>
                <a:cs typeface="Times New Roman" panose="02020603050405020304" pitchFamily="18" charset="0"/>
              </a:rPr>
              <a:t/>
            </a:r>
            <a:br>
              <a:rPr lang="en-US" sz="3200" dirty="0">
                <a:latin typeface="Calibri" panose="020F0502020204030204" pitchFamily="34" charset="0"/>
                <a:ea typeface="Calibri" panose="020F0502020204030204" pitchFamily="34" charset="0"/>
                <a:cs typeface="Times New Roman" panose="02020603050405020304" pitchFamily="18" charset="0"/>
              </a:rPr>
            </a:br>
            <a:r>
              <a:rPr lang="en-US" sz="3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a:latin typeface="Calibri" panose="020F0502020204030204" pitchFamily="34" charset="0"/>
                <a:ea typeface="Calibri" panose="020F0502020204030204" pitchFamily="34" charset="0"/>
                <a:cs typeface="Times New Roman" panose="02020603050405020304" pitchFamily="18" charset="0"/>
              </a:rPr>
              <a:t/>
            </a:r>
            <a:br>
              <a:rPr lang="en-US" sz="3200" dirty="0">
                <a:latin typeface="Calibri" panose="020F0502020204030204" pitchFamily="34" charset="0"/>
                <a:ea typeface="Calibri" panose="020F0502020204030204" pitchFamily="34" charset="0"/>
                <a:cs typeface="Times New Roman" panose="02020603050405020304" pitchFamily="18" charset="0"/>
              </a:rPr>
            </a:br>
            <a:r>
              <a:rPr lang="en-US" sz="3600" dirty="0">
                <a:latin typeface="Times New Roman" panose="02020603050405020304" pitchFamily="18" charset="0"/>
                <a:ea typeface="Times New Roman" panose="02020603050405020304" pitchFamily="18" charset="0"/>
                <a:cs typeface="Times New Roman" panose="02020603050405020304" pitchFamily="18" charset="0"/>
              </a:rPr>
              <a:t>3. In our daily vocations, where can we show all good faith, </a:t>
            </a:r>
            <a:r>
              <a:rPr lang="en-US" sz="3200" dirty="0">
                <a:latin typeface="Calibri" panose="020F0502020204030204" pitchFamily="34" charset="0"/>
                <a:ea typeface="Calibri" panose="020F0502020204030204" pitchFamily="34" charset="0"/>
                <a:cs typeface="Times New Roman" panose="02020603050405020304" pitchFamily="18" charset="0"/>
              </a:rPr>
              <a:t/>
            </a:r>
            <a:br>
              <a:rPr lang="en-US" sz="3200" dirty="0">
                <a:latin typeface="Calibri" panose="020F0502020204030204" pitchFamily="34" charset="0"/>
                <a:ea typeface="Calibri" panose="020F0502020204030204" pitchFamily="34" charset="0"/>
                <a:cs typeface="Times New Roman" panose="02020603050405020304" pitchFamily="18" charset="0"/>
              </a:rPr>
            </a:br>
            <a:r>
              <a:rPr lang="en-US" sz="3600" dirty="0">
                <a:latin typeface="Times New Roman" panose="02020603050405020304" pitchFamily="18" charset="0"/>
                <a:ea typeface="Times New Roman" panose="02020603050405020304" pitchFamily="18" charset="0"/>
                <a:cs typeface="Times New Roman" panose="02020603050405020304" pitchFamily="18" charset="0"/>
              </a:rPr>
              <a:t>so that in everything we may adorn the doctrine of God our Savior?</a:t>
            </a:r>
            <a:r>
              <a:rPr lang="en-US" sz="3200" dirty="0">
                <a:latin typeface="Calibri" panose="020F0502020204030204" pitchFamily="34" charset="0"/>
                <a:ea typeface="Calibri" panose="020F0502020204030204" pitchFamily="34" charset="0"/>
                <a:cs typeface="Times New Roman" panose="02020603050405020304" pitchFamily="18" charset="0"/>
              </a:rPr>
              <a:t/>
            </a:r>
            <a:br>
              <a:rPr lang="en-US" sz="3200" dirty="0">
                <a:latin typeface="Calibri" panose="020F0502020204030204" pitchFamily="34" charset="0"/>
                <a:ea typeface="Calibri" panose="020F0502020204030204" pitchFamily="34" charset="0"/>
                <a:cs typeface="Times New Roman" panose="02020603050405020304" pitchFamily="18" charset="0"/>
              </a:rPr>
            </a:br>
            <a:r>
              <a:rPr lang="en-US" sz="3200" dirty="0">
                <a:latin typeface="Calibri" panose="020F0502020204030204" pitchFamily="34" charset="0"/>
                <a:ea typeface="Calibri" panose="020F0502020204030204" pitchFamily="34" charset="0"/>
                <a:cs typeface="Times New Roman" panose="02020603050405020304" pitchFamily="18" charset="0"/>
              </a:rPr>
              <a:t/>
            </a:r>
            <a:br>
              <a:rPr lang="en-US" sz="3200" dirty="0">
                <a:latin typeface="Calibri" panose="020F0502020204030204" pitchFamily="34" charset="0"/>
                <a:ea typeface="Calibri" panose="020F0502020204030204" pitchFamily="34" charset="0"/>
                <a:cs typeface="Times New Roman" panose="02020603050405020304" pitchFamily="18" charset="0"/>
              </a:rPr>
            </a:br>
            <a:r>
              <a:rPr lang="en-US" sz="2800" dirty="0">
                <a:latin typeface="Calibri" panose="020F0502020204030204" pitchFamily="34" charset="0"/>
                <a:ea typeface="Calibri" panose="020F0502020204030204" pitchFamily="34" charset="0"/>
                <a:cs typeface="Times New Roman" panose="02020603050405020304" pitchFamily="18" charset="0"/>
              </a:rPr>
              <a:t/>
            </a:r>
            <a:br>
              <a:rPr lang="en-US" sz="2800" dirty="0">
                <a:latin typeface="Calibri" panose="020F0502020204030204" pitchFamily="34" charset="0"/>
                <a:ea typeface="Calibri" panose="020F0502020204030204" pitchFamily="34" charset="0"/>
                <a:cs typeface="Times New Roman" panose="02020603050405020304" pitchFamily="18" charset="0"/>
              </a:rPr>
            </a:br>
            <a:r>
              <a:rPr lang="en-US" sz="4000" dirty="0">
                <a:latin typeface="Calibri" panose="020F0502020204030204" pitchFamily="34" charset="0"/>
                <a:ea typeface="Calibri" panose="020F0502020204030204" pitchFamily="34" charset="0"/>
                <a:cs typeface="Times New Roman" panose="02020603050405020304" pitchFamily="18" charset="0"/>
              </a:rPr>
              <a:t/>
            </a:r>
            <a:br>
              <a:rPr lang="en-US" sz="4000" dirty="0">
                <a:latin typeface="Calibri" panose="020F0502020204030204" pitchFamily="34" charset="0"/>
                <a:ea typeface="Calibri" panose="020F0502020204030204" pitchFamily="34" charset="0"/>
                <a:cs typeface="Times New Roman" panose="02020603050405020304" pitchFamily="18" charset="0"/>
              </a:rPr>
            </a:br>
            <a:endParaRPr lang="en-US" dirty="0"/>
          </a:p>
        </p:txBody>
      </p:sp>
    </p:spTree>
    <p:extLst>
      <p:ext uri="{BB962C8B-B14F-4D97-AF65-F5344CB8AC3E}">
        <p14:creationId xmlns:p14="http://schemas.microsoft.com/office/powerpoint/2010/main" val="233485617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789893" y="1592744"/>
            <a:ext cx="7564214" cy="3425304"/>
          </a:xfrm>
          <a:prstGeom prst="rect">
            <a:avLst/>
          </a:prstGeom>
        </p:spPr>
      </p:pic>
    </p:spTree>
    <p:extLst>
      <p:ext uri="{BB962C8B-B14F-4D97-AF65-F5344CB8AC3E}">
        <p14:creationId xmlns:p14="http://schemas.microsoft.com/office/powerpoint/2010/main" val="356716607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857790" y="510091"/>
            <a:ext cx="7260298" cy="5488785"/>
          </a:xfrm>
          <a:prstGeom prst="rect">
            <a:avLst/>
          </a:prstGeom>
        </p:spPr>
      </p:pic>
    </p:spTree>
    <p:extLst>
      <p:ext uri="{BB962C8B-B14F-4D97-AF65-F5344CB8AC3E}">
        <p14:creationId xmlns:p14="http://schemas.microsoft.com/office/powerpoint/2010/main" val="192029145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rotWithShape="1">
          <a:blip r:embed="rId2"/>
          <a:srcRect b="9471"/>
          <a:stretch/>
        </p:blipFill>
        <p:spPr>
          <a:xfrm>
            <a:off x="1147143" y="365126"/>
            <a:ext cx="6524896" cy="590693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42279074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436744" y="22186"/>
            <a:ext cx="5967666" cy="6835814"/>
          </a:xfrm>
          <a:prstGeom prst="rect">
            <a:avLst/>
          </a:prstGeom>
        </p:spPr>
      </p:pic>
    </p:spTree>
    <p:extLst>
      <p:ext uri="{BB962C8B-B14F-4D97-AF65-F5344CB8AC3E}">
        <p14:creationId xmlns:p14="http://schemas.microsoft.com/office/powerpoint/2010/main" val="13030680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628650" y="365126"/>
            <a:ext cx="7943903" cy="5957927"/>
          </a:xfrm>
          <a:prstGeom prst="rect">
            <a:avLst/>
          </a:prstGeom>
        </p:spPr>
      </p:pic>
    </p:spTree>
    <p:extLst>
      <p:ext uri="{BB962C8B-B14F-4D97-AF65-F5344CB8AC3E}">
        <p14:creationId xmlns:p14="http://schemas.microsoft.com/office/powerpoint/2010/main" val="279489198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203149" y="141790"/>
            <a:ext cx="6515487" cy="6515487"/>
          </a:xfrm>
          <a:prstGeom prst="rect">
            <a:avLst/>
          </a:prstGeom>
        </p:spPr>
      </p:pic>
    </p:spTree>
    <p:extLst>
      <p:ext uri="{BB962C8B-B14F-4D97-AF65-F5344CB8AC3E}">
        <p14:creationId xmlns:p14="http://schemas.microsoft.com/office/powerpoint/2010/main" val="11519546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68351" y="423747"/>
            <a:ext cx="8720254" cy="6545766"/>
          </a:xfrm>
        </p:spPr>
        <p:txBody>
          <a:bodyPr/>
          <a:lstStyle/>
          <a:p>
            <a:endParaRPr lang="en-US" dirty="0" smtClean="0"/>
          </a:p>
          <a:p>
            <a:endParaRPr lang="en-US" dirty="0"/>
          </a:p>
        </p:txBody>
      </p:sp>
      <p:sp>
        <p:nvSpPr>
          <p:cNvPr id="2" name="Rectangle 2"/>
          <p:cNvSpPr>
            <a:spLocks noChangeArrowheads="1"/>
          </p:cNvSpPr>
          <p:nvPr/>
        </p:nvSpPr>
        <p:spPr bwMode="auto">
          <a:xfrm>
            <a:off x="245327" y="234176"/>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2049" name="Picture 1" descr="titus 1"/>
          <p:cNvPicPr>
            <a:picLocks noChangeAspect="1" noChangeArrowheads="1"/>
          </p:cNvPicPr>
          <p:nvPr/>
        </p:nvPicPr>
        <p:blipFill>
          <a:blip r:embed="rId2">
            <a:lum contrast="80000"/>
            <a:extLst>
              <a:ext uri="{28A0092B-C50C-407E-A947-70E740481C1C}">
                <a14:useLocalDpi xmlns:a14="http://schemas.microsoft.com/office/drawing/2010/main" val="0"/>
              </a:ext>
            </a:extLst>
          </a:blip>
          <a:srcRect l="2568" t="13927" r="2466" b="4362"/>
          <a:stretch>
            <a:fillRect/>
          </a:stretch>
        </p:blipFill>
        <p:spPr bwMode="auto">
          <a:xfrm rot="60000">
            <a:off x="265595" y="2326521"/>
            <a:ext cx="8699364" cy="239853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a:off x="2120639" y="853069"/>
            <a:ext cx="4480884"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28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800" b="1" i="0" u="sng"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B. THE STUDY NOTES</a:t>
            </a:r>
            <a:endParaRPr kumimoji="0" lang="en-US" altLang="en-US" sz="2800" b="0" i="0" u="sng"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2476268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63335" y="747131"/>
            <a:ext cx="9017329" cy="5263376"/>
          </a:xfrm>
          <a:prstGeom prst="rect">
            <a:avLst/>
          </a:prstGeom>
        </p:spPr>
      </p:pic>
    </p:spTree>
    <p:extLst>
      <p:ext uri="{BB962C8B-B14F-4D97-AF65-F5344CB8AC3E}">
        <p14:creationId xmlns:p14="http://schemas.microsoft.com/office/powerpoint/2010/main" val="24360969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72467" y="2285996"/>
            <a:ext cx="10313241" cy="9375455"/>
          </a:xfrm>
        </p:spPr>
        <p:txBody>
          <a:bodyPr/>
          <a:lstStyle/>
          <a:p>
            <a:endParaRPr lang="en-US" dirty="0"/>
          </a:p>
        </p:txBody>
      </p:sp>
      <p:pic>
        <p:nvPicPr>
          <p:cNvPr id="3074" name="Picture 1"/>
          <p:cNvPicPr>
            <a:picLocks noChangeAspect="1" noChangeArrowheads="1"/>
          </p:cNvPicPr>
          <p:nvPr/>
        </p:nvPicPr>
        <p:blipFill>
          <a:blip r:embed="rId2">
            <a:lum contrast="80000"/>
            <a:extLst>
              <a:ext uri="{28A0092B-C50C-407E-A947-70E740481C1C}">
                <a14:useLocalDpi xmlns:a14="http://schemas.microsoft.com/office/drawing/2010/main" val="0"/>
              </a:ext>
            </a:extLst>
          </a:blip>
          <a:srcRect l="3461" t="1926" r="2185" b="22119"/>
          <a:stretch>
            <a:fillRect/>
          </a:stretch>
        </p:blipFill>
        <p:spPr bwMode="auto">
          <a:xfrm rot="21540000">
            <a:off x="185520" y="2131567"/>
            <a:ext cx="8933624" cy="2926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59513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05054" y="3456879"/>
            <a:ext cx="8689723" cy="9758200"/>
          </a:xfrm>
        </p:spPr>
        <p:txBody>
          <a:bodyPr/>
          <a:lstStyle/>
          <a:p>
            <a:endParaRPr lang="en-US" dirty="0"/>
          </a:p>
        </p:txBody>
      </p:sp>
      <p:pic>
        <p:nvPicPr>
          <p:cNvPr id="4098" name="Picture 2" descr="titus 3"/>
          <p:cNvPicPr>
            <a:picLocks noChangeAspect="1" noChangeArrowheads="1"/>
          </p:cNvPicPr>
          <p:nvPr/>
        </p:nvPicPr>
        <p:blipFill>
          <a:blip r:embed="rId2">
            <a:extLst>
              <a:ext uri="{28A0092B-C50C-407E-A947-70E740481C1C}">
                <a14:useLocalDpi xmlns:a14="http://schemas.microsoft.com/office/drawing/2010/main" val="0"/>
              </a:ext>
            </a:extLst>
          </a:blip>
          <a:srcRect l="10783" t="1779" r="5664" b="92122"/>
          <a:stretch>
            <a:fillRect/>
          </a:stretch>
        </p:blipFill>
        <p:spPr bwMode="auto">
          <a:xfrm>
            <a:off x="92386" y="1456009"/>
            <a:ext cx="8836846" cy="818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3" descr="titus 3"/>
          <p:cNvPicPr>
            <a:picLocks noChangeAspect="1" noChangeArrowheads="1"/>
          </p:cNvPicPr>
          <p:nvPr/>
        </p:nvPicPr>
        <p:blipFill>
          <a:blip r:embed="rId2">
            <a:extLst>
              <a:ext uri="{28A0092B-C50C-407E-A947-70E740481C1C}">
                <a14:useLocalDpi xmlns:a14="http://schemas.microsoft.com/office/drawing/2010/main" val="0"/>
              </a:ext>
            </a:extLst>
          </a:blip>
          <a:srcRect l="3159" t="80644" r="19826" b="4579"/>
          <a:stretch>
            <a:fillRect/>
          </a:stretch>
        </p:blipFill>
        <p:spPr bwMode="auto">
          <a:xfrm>
            <a:off x="120942" y="2826023"/>
            <a:ext cx="8808290" cy="1734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1631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3024" y="189571"/>
            <a:ext cx="8720254" cy="6545766"/>
          </a:xfrm>
        </p:spPr>
        <p:txBody>
          <a:bodyPr>
            <a:normAutofit fontScale="92500"/>
          </a:bodyPr>
          <a:lstStyle/>
          <a:p>
            <a:pPr>
              <a:lnSpc>
                <a:spcPct val="107000"/>
              </a:lnSpc>
              <a:spcBef>
                <a:spcPts val="0"/>
              </a:spcBef>
            </a:pPr>
            <a:r>
              <a:rPr lang="en-US" b="1" u="sng"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Titus in the New Testament:</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0"/>
              </a:spcBef>
            </a:pP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(2 Corinthians 2:12-13)</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When I came to Troas to preach the gospel of Christ, even though a door was opened for me in the Lord, (13) my spirit was not at rest because I did not find </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my brother Titus</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there. So I took leave of them and went on to Macedonia.</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0"/>
              </a:spcBef>
            </a:pP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(2 Corinthians 7:6-7)</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But God, who comforts the downcast, comforted us by </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 coming of Titus,</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(7) and not only by his coming but also by the comfort with which he was comforted by you, as he told us of your longing, your mourning, your zeal for me, so that I rejoiced still more.</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Bef>
                <a:spcPts val="0"/>
              </a:spcBef>
            </a:pP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(2 Corinthians 7:13-16)</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Therefore we are comforted. And besides our own comfort, we rejoiced still more </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the joy of Titus,</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because his spirit has been refreshed by you all. (14) For whatever boasts I made to him about you, I was not put to shame. But just as everything we said to you was true, so also our boasting before </a:t>
            </a:r>
            <a:r>
              <a:rPr lang="en-US"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Titus has proved true.</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(15) And his affection for you is even greater, as he remembers the obedience of you all, how you received him with fear and trembling. (16) I rejoice, because I have perfect confidence in you.</a:t>
            </a:r>
            <a:endParaRPr lang="en-US"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80494054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150</TotalTime>
  <Words>1681</Words>
  <Application>Microsoft Office PowerPoint</Application>
  <PresentationFormat>On-screen Show (4:3)</PresentationFormat>
  <Paragraphs>72</Paragraphs>
  <Slides>60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60</vt:i4>
      </vt:variant>
    </vt:vector>
  </HeadingPairs>
  <TitlesOfParts>
    <vt:vector size="65"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Luther’s Preface to the Epistle of St. Paul to Titus 1546 (1522)      “This is a short epistle, but a model of Christian doctrine, in which is comprehended in a masterful way all that is necessary for a Christian to know and to live.        In chapter 1 he teaches what kind of man a bishop, or pastor, ought to be, namely, one who is pious and learned in preaching the gospel and in refuting the false teachers of works and of man-made laws, those who are always warring against faith and leading consciences away from Christian liberty into the captivity of their own man-made works, [as if these works,] which are actually worthless, [should make them righteous before God.]         In chapter 2 he teaches the various estates—the older, the younger, wives, husbands, masters, and slaves—how they are to act, as those whom Christ, by his death, has won for his own.”  </vt:lpstr>
      <vt:lpstr>    C. LIFE APPLICATION   1. Why is it essential to teach what accords with sound doctrine?   2. How important is it that our daily actions be godly, so that the word of God may not be reviled?   3. In our daily vocations, where can we show all good faith,  so that in everything we may adorn the doctrine of God our Savior?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Nehrenz</dc:creator>
  <cp:lastModifiedBy>David Nehrenz</cp:lastModifiedBy>
  <cp:revision>109</cp:revision>
  <dcterms:created xsi:type="dcterms:W3CDTF">2016-06-18T21:15:20Z</dcterms:created>
  <dcterms:modified xsi:type="dcterms:W3CDTF">2016-07-30T16:11:18Z</dcterms:modified>
</cp:coreProperties>
</file>