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61" r:id="rId3"/>
    <p:sldId id="262" r:id="rId4"/>
    <p:sldId id="263" r:id="rId5"/>
    <p:sldId id="298" r:id="rId6"/>
    <p:sldId id="265" r:id="rId7"/>
    <p:sldId id="266" r:id="rId8"/>
    <p:sldId id="267" r:id="rId9"/>
    <p:sldId id="268" r:id="rId10"/>
    <p:sldId id="269" r:id="rId11"/>
    <p:sldId id="270" r:id="rId12"/>
    <p:sldId id="271" r:id="rId13"/>
    <p:sldId id="264" r:id="rId14"/>
    <p:sldId id="272" r:id="rId15"/>
    <p:sldId id="273" r:id="rId16"/>
    <p:sldId id="274" r:id="rId17"/>
    <p:sldId id="275" r:id="rId18"/>
    <p:sldId id="283" r:id="rId19"/>
    <p:sldId id="276" r:id="rId20"/>
    <p:sldId id="277" r:id="rId21"/>
    <p:sldId id="278" r:id="rId22"/>
    <p:sldId id="279" r:id="rId23"/>
    <p:sldId id="280" r:id="rId24"/>
    <p:sldId id="281" r:id="rId25"/>
    <p:sldId id="282" r:id="rId26"/>
    <p:sldId id="284" r:id="rId27"/>
    <p:sldId id="285" r:id="rId28"/>
    <p:sldId id="286" r:id="rId29"/>
    <p:sldId id="293" r:id="rId30"/>
    <p:sldId id="294" r:id="rId31"/>
    <p:sldId id="295" r:id="rId32"/>
    <p:sldId id="296" r:id="rId33"/>
    <p:sldId id="297" r:id="rId34"/>
    <p:sldId id="299" r:id="rId35"/>
    <p:sldId id="300" r:id="rId36"/>
    <p:sldId id="287" r:id="rId37"/>
    <p:sldId id="288" r:id="rId38"/>
    <p:sldId id="289" r:id="rId39"/>
    <p:sldId id="290" r:id="rId40"/>
    <p:sldId id="291" r:id="rId41"/>
    <p:sldId id="292" r:id="rId42"/>
    <p:sldId id="301" r:id="rId43"/>
    <p:sldId id="302" r:id="rId44"/>
    <p:sldId id="303" r:id="rId45"/>
    <p:sldId id="304" r:id="rId46"/>
    <p:sldId id="305" r:id="rId47"/>
    <p:sldId id="30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9" d="100"/>
          <a:sy n="69" d="100"/>
        </p:scale>
        <p:origin x="1234" y="72"/>
      </p:cViewPr>
      <p:guideLst/>
    </p:cSldViewPr>
  </p:slideViewPr>
  <p:notesTextViewPr>
    <p:cViewPr>
      <p:scale>
        <a:sx n="1" d="1"/>
        <a:sy n="1" d="1"/>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865244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44015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21D11-1EA6-4CEA-9528-8BA4B75CB51F}" type="datetimeFigureOut">
              <a:rPr lang="en-US" smtClean="0"/>
              <a:t>7/16/2016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114492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221D11-1EA6-4CEA-9528-8BA4B75CB51F}" type="datetimeFigureOut">
              <a:rPr lang="en-US" smtClean="0"/>
              <a:t>7/16/2016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95983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221D11-1EA6-4CEA-9528-8BA4B75CB51F}" type="datetimeFigureOut">
              <a:rPr lang="en-US" smtClean="0"/>
              <a:t>7/16/2016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8249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8221D11-1EA6-4CEA-9528-8BA4B75CB51F}" type="datetimeFigureOut">
              <a:rPr lang="en-US" smtClean="0"/>
              <a:t>7/16/2016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072142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21D11-1EA6-4CEA-9528-8BA4B75CB51F}" type="datetimeFigureOut">
              <a:rPr lang="en-US" smtClean="0"/>
              <a:t>7/16/2016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877765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7/16/2016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91451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21D11-1EA6-4CEA-9528-8BA4B75CB51F}" type="datetimeFigureOut">
              <a:rPr lang="en-US" smtClean="0"/>
              <a:t>7/16/2016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2381751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149147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221D11-1EA6-4CEA-9528-8BA4B75CB51F}" type="datetimeFigureOut">
              <a:rPr lang="en-US" smtClean="0"/>
              <a:t>7/16/2016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2798A-70AE-4ED6-985F-B024FD5E3D72}" type="slidenum">
              <a:rPr lang="en-US" smtClean="0"/>
              <a:t>‹#›</a:t>
            </a:fld>
            <a:endParaRPr lang="en-US"/>
          </a:p>
        </p:txBody>
      </p:sp>
    </p:spTree>
    <p:extLst>
      <p:ext uri="{BB962C8B-B14F-4D97-AF65-F5344CB8AC3E}">
        <p14:creationId xmlns:p14="http://schemas.microsoft.com/office/powerpoint/2010/main" val="425395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72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21D11-1EA6-4CEA-9528-8BA4B75CB51F}" type="datetimeFigureOut">
              <a:rPr lang="en-US" smtClean="0"/>
              <a:t>7/16/2016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2798A-70AE-4ED6-985F-B024FD5E3D72}" type="slidenum">
              <a:rPr lang="en-US" smtClean="0"/>
              <a:t>‹#›</a:t>
            </a:fld>
            <a:endParaRPr lang="en-US"/>
          </a:p>
        </p:txBody>
      </p:sp>
    </p:spTree>
    <p:extLst>
      <p:ext uri="{BB962C8B-B14F-4D97-AF65-F5344CB8AC3E}">
        <p14:creationId xmlns:p14="http://schemas.microsoft.com/office/powerpoint/2010/main" val="8152987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endParaRPr lang="en-US" dirty="0" smtClean="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b="1" u="sng"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b="1" u="sng" dirty="0">
                <a:latin typeface="Times New Roman" panose="02020603050405020304" pitchFamily="18" charset="0"/>
                <a:ea typeface="Times New Roman" panose="02020603050405020304" pitchFamily="18" charset="0"/>
                <a:cs typeface="Times New Roman" panose="02020603050405020304" pitchFamily="18" charset="0"/>
              </a:rPr>
              <a:t>Book of Titus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400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Bef>
                <a:spcPts val="0"/>
              </a:spcBef>
            </a:pP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The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Life of Christians in a Congregation:</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“The Knowledge of the Truth </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Which Accords With Godliness”</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Trinity Lutheran Church   Norman, OK.</a:t>
            </a:r>
            <a:r>
              <a:rPr lang="en-US" sz="4000" dirty="0">
                <a:latin typeface="Calibri" panose="020F0502020204030204" pitchFamily="34" charset="0"/>
                <a:ea typeface="Calibri" panose="020F0502020204030204" pitchFamily="34" charset="0"/>
                <a:cs typeface="Times New Roman" panose="02020603050405020304" pitchFamily="18" charset="0"/>
              </a:rPr>
              <a:t>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Pastor  David  Nehrenz</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4000" dirty="0">
                <a:latin typeface="Times New Roman" panose="02020603050405020304" pitchFamily="18" charset="0"/>
                <a:ea typeface="Times New Roman" panose="02020603050405020304" pitchFamily="18" charset="0"/>
                <a:cs typeface="Times New Roman" panose="02020603050405020304" pitchFamily="18" charset="0"/>
              </a:rPr>
              <a:t>Date: </a:t>
            </a:r>
            <a:r>
              <a:rPr lang="en-US" sz="4000" dirty="0" smtClean="0">
                <a:latin typeface="Times New Roman" panose="02020603050405020304" pitchFamily="18" charset="0"/>
                <a:ea typeface="Times New Roman" panose="02020603050405020304" pitchFamily="18" charset="0"/>
                <a:cs typeface="Times New Roman" panose="02020603050405020304" pitchFamily="18" charset="0"/>
              </a:rPr>
              <a:t>7-17-16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Study: </a:t>
            </a:r>
            <a:r>
              <a:rPr lang="en-US" sz="4000" dirty="0">
                <a:latin typeface="Times New Roman" panose="02020603050405020304" pitchFamily="18" charset="0"/>
                <a:ea typeface="Times New Roman" panose="02020603050405020304" pitchFamily="18" charset="0"/>
                <a:cs typeface="Times New Roman" panose="02020603050405020304" pitchFamily="18" charset="0"/>
              </a:rPr>
              <a:t>3</a:t>
            </a:r>
            <a:endParaRPr lang="en-US" sz="4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7292095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5122" r="59280" b="43740"/>
          <a:stretch/>
        </p:blipFill>
        <p:spPr>
          <a:xfrm>
            <a:off x="1700975" y="351607"/>
            <a:ext cx="4855942" cy="6221693"/>
          </a:xfrm>
          <a:prstGeom prst="rect">
            <a:avLst/>
          </a:prstGeom>
        </p:spPr>
      </p:pic>
    </p:spTree>
    <p:extLst>
      <p:ext uri="{BB962C8B-B14F-4D97-AF65-F5344CB8AC3E}">
        <p14:creationId xmlns:p14="http://schemas.microsoft.com/office/powerpoint/2010/main" val="38755427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50397" t="5197" b="5570"/>
          <a:stretch/>
        </p:blipFill>
        <p:spPr>
          <a:xfrm>
            <a:off x="1462423" y="301084"/>
            <a:ext cx="6241455" cy="5988204"/>
          </a:xfrm>
          <a:prstGeom prst="rect">
            <a:avLst/>
          </a:prstGeom>
        </p:spPr>
      </p:pic>
    </p:spTree>
    <p:extLst>
      <p:ext uri="{BB962C8B-B14F-4D97-AF65-F5344CB8AC3E}">
        <p14:creationId xmlns:p14="http://schemas.microsoft.com/office/powerpoint/2010/main" val="2025208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Autofit/>
          </a:bodyPr>
          <a:lstStyle/>
          <a:p>
            <a:pPr>
              <a:lnSpc>
                <a:spcPct val="107000"/>
              </a:lnSpc>
              <a:spcBef>
                <a:spcPts val="0"/>
              </a:spcBef>
            </a:pPr>
            <a:r>
              <a:rPr lang="en-US" sz="3800" b="1" u="sng" dirty="0">
                <a:latin typeface="Times New Roman" panose="02020603050405020304" pitchFamily="18" charset="0"/>
                <a:ea typeface="Times New Roman" panose="02020603050405020304" pitchFamily="18" charset="0"/>
                <a:cs typeface="Times New Roman" panose="02020603050405020304" pitchFamily="18" charset="0"/>
              </a:rPr>
              <a:t>A.THE TEXT</a:t>
            </a:r>
            <a:endParaRPr lang="en-US" sz="3800" u="sng" dirty="0">
              <a:latin typeface="Calibri" panose="020F0502020204030204" pitchFamily="34" charset="0"/>
              <a:ea typeface="Calibri" panose="020F0502020204030204" pitchFamily="34" charset="0"/>
              <a:cs typeface="Times New Roman" panose="02020603050405020304" pitchFamily="18" charset="0"/>
            </a:endParaRPr>
          </a:p>
          <a:p>
            <a:pPr indent="457200" algn="just">
              <a:spcBef>
                <a:spcPts val="0"/>
              </a:spcBef>
            </a:pP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(Titus </a:t>
            </a:r>
            <a:r>
              <a:rPr lang="en-US" sz="3800" b="1" spc="75" dirty="0" smtClean="0">
                <a:latin typeface="Times New Roman" panose="02020603050405020304" pitchFamily="18" charset="0"/>
                <a:ea typeface="Times New Roman" panose="02020603050405020304" pitchFamily="18" charset="0"/>
                <a:cs typeface="Times New Roman" panose="02020603050405020304" pitchFamily="18" charset="0"/>
              </a:rPr>
              <a:t>1)</a:t>
            </a:r>
            <a:r>
              <a:rPr lang="en-US" sz="3800" spc="75" dirty="0" smtClean="0">
                <a:latin typeface="Times New Roman" panose="02020603050405020304" pitchFamily="18" charset="0"/>
                <a:ea typeface="Times New Roman" panose="02020603050405020304" pitchFamily="18" charset="0"/>
                <a:cs typeface="Times New Roman" panose="02020603050405020304" pitchFamily="18" charset="0"/>
              </a:rPr>
              <a:t> (1)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Paul, a servant </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of</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 God</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and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an apostle</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of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Jesus Christ,</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for the sake of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the faith of </a:t>
            </a:r>
            <a:r>
              <a:rPr lang="en-US" sz="3800" b="1" u="sng" spc="75" dirty="0">
                <a:latin typeface="Times New Roman" panose="02020603050405020304" pitchFamily="18" charset="0"/>
                <a:ea typeface="Times New Roman" panose="02020603050405020304" pitchFamily="18" charset="0"/>
                <a:cs typeface="Times New Roman" panose="02020603050405020304" pitchFamily="18" charset="0"/>
              </a:rPr>
              <a:t>God's</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 elect</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and their knowledge of the truth, which accords with godliness, (2) in hope of eternal life, which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God, who never lies,</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promised before the ages began (3) and at the proper time manifested in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his word</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through the </a:t>
            </a:r>
            <a:r>
              <a:rPr lang="en-US" sz="3800" u="sng" spc="75" dirty="0">
                <a:latin typeface="Times New Roman" panose="02020603050405020304" pitchFamily="18" charset="0"/>
                <a:ea typeface="Times New Roman" panose="02020603050405020304" pitchFamily="18" charset="0"/>
                <a:cs typeface="Times New Roman" panose="02020603050405020304" pitchFamily="18" charset="0"/>
              </a:rPr>
              <a:t>preaching with which I</a:t>
            </a:r>
            <a:r>
              <a:rPr lang="en-US" sz="3800" spc="75" dirty="0">
                <a:latin typeface="Times New Roman" panose="02020603050405020304" pitchFamily="18" charset="0"/>
                <a:ea typeface="Times New Roman" panose="02020603050405020304" pitchFamily="18" charset="0"/>
                <a:cs typeface="Times New Roman" panose="02020603050405020304" pitchFamily="18" charset="0"/>
              </a:rPr>
              <a:t> have been entrusted by </a:t>
            </a:r>
            <a:r>
              <a:rPr lang="en-US" sz="3800" b="1" spc="75" dirty="0">
                <a:latin typeface="Times New Roman" panose="02020603050405020304" pitchFamily="18" charset="0"/>
                <a:ea typeface="Times New Roman" panose="02020603050405020304" pitchFamily="18" charset="0"/>
                <a:cs typeface="Times New Roman" panose="02020603050405020304" pitchFamily="18" charset="0"/>
              </a:rPr>
              <a:t>the command of God our Savior</a:t>
            </a:r>
            <a:r>
              <a:rPr lang="en-US" sz="3800" b="1" spc="75"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en-US" sz="38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60003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385" y="178420"/>
            <a:ext cx="8586439" cy="6423102"/>
          </a:xfrm>
        </p:spPr>
        <p:txBody>
          <a:bodyPr>
            <a:normAutofit/>
          </a:bodyPr>
          <a:lstStyle/>
          <a:p>
            <a:pPr marL="0" lvl="0" indent="0" algn="ctr">
              <a:buNone/>
            </a:pPr>
            <a:r>
              <a:rPr lang="en-US"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p>
          <a:p>
            <a:pPr marL="0" lvl="0" indent="0" algn="ctr">
              <a:buNone/>
            </a:pPr>
            <a:r>
              <a:rPr lang="en-US" sz="3600" spc="75"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4)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 Titus, my true child</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in a common faith: Grace and peace </a:t>
            </a:r>
            <a:r>
              <a:rPr lang="en-US" sz="3600" b="1"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from God the Father and Christ Jesus our Savior.</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(5) This is why I left you in Crete</a:t>
            </a:r>
            <a:r>
              <a:rPr lang="en-US" sz="3600" b="1"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so that you might put what remained into order, and appoint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elders in every town</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as I directed you-- (6) if</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anyone </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is above reproach,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husband of one wife,</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a:t>
            </a:r>
            <a:r>
              <a:rPr lang="en-US" sz="3600" u="sng"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his children are believers</a:t>
            </a:r>
            <a:r>
              <a:rPr lang="en-US" sz="3600" spc="75"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and not open to the charge of debauchery or insubordination.</a:t>
            </a:r>
            <a:endParaRPr lang="en-US" sz="3600" dirty="0">
              <a:solidFill>
                <a:prstClr val="black"/>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2105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indent="457200" algn="just">
              <a:spcBef>
                <a:spcPts val="0"/>
              </a:spcBef>
            </a:pPr>
            <a:r>
              <a:rPr lang="en-US" sz="4000" spc="75" dirty="0">
                <a:latin typeface="Times New Roman" panose="02020603050405020304" pitchFamily="18" charset="0"/>
                <a:ea typeface="Times New Roman" panose="02020603050405020304" pitchFamily="18" charset="0"/>
              </a:rPr>
              <a:t>(7) For an </a:t>
            </a:r>
            <a:r>
              <a:rPr lang="en-US" sz="4000" u="sng" spc="75" dirty="0">
                <a:latin typeface="Times New Roman" panose="02020603050405020304" pitchFamily="18" charset="0"/>
                <a:ea typeface="Times New Roman" panose="02020603050405020304" pitchFamily="18" charset="0"/>
              </a:rPr>
              <a:t>overseer, as God's steward</a:t>
            </a:r>
            <a:r>
              <a:rPr lang="en-US" sz="4000" spc="75" dirty="0">
                <a:latin typeface="Times New Roman" panose="02020603050405020304" pitchFamily="18" charset="0"/>
                <a:ea typeface="Times New Roman" panose="02020603050405020304" pitchFamily="18" charset="0"/>
              </a:rPr>
              <a:t>, must be above reproach. He must not be arrogant or quick-tempered or a drunkard or violent or greedy for gain, (8) but hospitable, a lover of good, self-controlled, upright, holy, and disciplined. (9) He must hold firm to the trustworthy word as taught, so that he may be able to give instruction in sound doctrine and also to </a:t>
            </a:r>
            <a:r>
              <a:rPr lang="en-US" sz="4000" u="sng" spc="75" dirty="0">
                <a:latin typeface="Times New Roman" panose="02020603050405020304" pitchFamily="18" charset="0"/>
                <a:ea typeface="Times New Roman" panose="02020603050405020304" pitchFamily="18" charset="0"/>
              </a:rPr>
              <a:t>rebuke those who contradict it. </a:t>
            </a:r>
            <a:endParaRPr lang="en-US" sz="40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814801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indent="457200" algn="just">
              <a:spcBef>
                <a:spcPts val="0"/>
              </a:spcBef>
            </a:pPr>
            <a:r>
              <a:rPr lang="en-US" sz="2800" spc="75" dirty="0">
                <a:latin typeface="Times New Roman" panose="02020603050405020304" pitchFamily="18" charset="0"/>
                <a:ea typeface="Times New Roman" panose="02020603050405020304" pitchFamily="18" charset="0"/>
              </a:rPr>
              <a:t>(10) For there are </a:t>
            </a:r>
            <a:r>
              <a:rPr lang="en-US" sz="2800" u="sng" spc="75" dirty="0">
                <a:latin typeface="Times New Roman" panose="02020603050405020304" pitchFamily="18" charset="0"/>
                <a:ea typeface="Times New Roman" panose="02020603050405020304" pitchFamily="18" charset="0"/>
              </a:rPr>
              <a:t>many who are insubordinate, empty talkers and deceivers, especially those of the circumcision party</a:t>
            </a:r>
            <a:r>
              <a:rPr lang="en-US" sz="2800" spc="75" dirty="0">
                <a:latin typeface="Times New Roman" panose="02020603050405020304" pitchFamily="18" charset="0"/>
                <a:ea typeface="Times New Roman" panose="02020603050405020304" pitchFamily="18" charset="0"/>
              </a:rPr>
              <a:t>. (11) They must be silenced, since they are upsetting </a:t>
            </a:r>
            <a:r>
              <a:rPr lang="en-US" sz="2800" u="sng" spc="75" dirty="0">
                <a:latin typeface="Times New Roman" panose="02020603050405020304" pitchFamily="18" charset="0"/>
                <a:ea typeface="Times New Roman" panose="02020603050405020304" pitchFamily="18" charset="0"/>
              </a:rPr>
              <a:t>whole families</a:t>
            </a:r>
            <a:r>
              <a:rPr lang="en-US" sz="2800" spc="75" dirty="0">
                <a:latin typeface="Times New Roman" panose="02020603050405020304" pitchFamily="18" charset="0"/>
                <a:ea typeface="Times New Roman" panose="02020603050405020304" pitchFamily="18" charset="0"/>
              </a:rPr>
              <a:t> by teaching for shameful gain what they ought not to teach. (12)</a:t>
            </a:r>
            <a:r>
              <a:rPr lang="en-US" sz="2800" u="sng" spc="75" dirty="0">
                <a:latin typeface="Times New Roman" panose="02020603050405020304" pitchFamily="18" charset="0"/>
                <a:ea typeface="Times New Roman" panose="02020603050405020304" pitchFamily="18" charset="0"/>
              </a:rPr>
              <a:t> One of the Cretans, a prophet of their own, </a:t>
            </a:r>
            <a:r>
              <a:rPr lang="en-US" sz="2800" spc="75" dirty="0">
                <a:latin typeface="Times New Roman" panose="02020603050405020304" pitchFamily="18" charset="0"/>
                <a:ea typeface="Times New Roman" panose="02020603050405020304" pitchFamily="18" charset="0"/>
              </a:rPr>
              <a:t>said, "</a:t>
            </a:r>
            <a:r>
              <a:rPr lang="en-US" sz="2800" u="sng" spc="75" dirty="0">
                <a:latin typeface="Times New Roman" panose="02020603050405020304" pitchFamily="18" charset="0"/>
                <a:ea typeface="Times New Roman" panose="02020603050405020304" pitchFamily="18" charset="0"/>
              </a:rPr>
              <a:t>Cretans are always liars, evil beasts, lazy gluttons."</a:t>
            </a:r>
            <a:r>
              <a:rPr lang="en-US" sz="2800" spc="75" dirty="0">
                <a:latin typeface="Times New Roman" panose="02020603050405020304" pitchFamily="18" charset="0"/>
                <a:ea typeface="Times New Roman" panose="02020603050405020304" pitchFamily="18" charset="0"/>
              </a:rPr>
              <a:t> (13) This testimony is true. Therefore rebuke</a:t>
            </a:r>
            <a:r>
              <a:rPr lang="en-US" sz="2800" u="sng" spc="75" dirty="0">
                <a:latin typeface="Times New Roman" panose="02020603050405020304" pitchFamily="18" charset="0"/>
                <a:ea typeface="Times New Roman" panose="02020603050405020304" pitchFamily="18" charset="0"/>
              </a:rPr>
              <a:t> them</a:t>
            </a:r>
            <a:r>
              <a:rPr lang="en-US" sz="2800" spc="75" dirty="0">
                <a:latin typeface="Times New Roman" panose="02020603050405020304" pitchFamily="18" charset="0"/>
                <a:ea typeface="Times New Roman" panose="02020603050405020304" pitchFamily="18" charset="0"/>
              </a:rPr>
              <a:t> sharply, that </a:t>
            </a:r>
            <a:r>
              <a:rPr lang="en-US" sz="2800" u="sng" spc="75" dirty="0">
                <a:latin typeface="Times New Roman" panose="02020603050405020304" pitchFamily="18" charset="0"/>
                <a:ea typeface="Times New Roman" panose="02020603050405020304" pitchFamily="18" charset="0"/>
              </a:rPr>
              <a:t>they</a:t>
            </a:r>
            <a:r>
              <a:rPr lang="en-US" sz="2800" spc="75" dirty="0">
                <a:latin typeface="Times New Roman" panose="02020603050405020304" pitchFamily="18" charset="0"/>
                <a:ea typeface="Times New Roman" panose="02020603050405020304" pitchFamily="18" charset="0"/>
              </a:rPr>
              <a:t> may be sound in the faith, (14) not devoting themselves to </a:t>
            </a:r>
            <a:r>
              <a:rPr lang="en-US" sz="2800" u="sng" spc="75" dirty="0">
                <a:latin typeface="Times New Roman" panose="02020603050405020304" pitchFamily="18" charset="0"/>
                <a:ea typeface="Times New Roman" panose="02020603050405020304" pitchFamily="18" charset="0"/>
              </a:rPr>
              <a:t>Jewish myths and the commands of people</a:t>
            </a:r>
            <a:r>
              <a:rPr lang="en-US" sz="2800" spc="75" dirty="0">
                <a:latin typeface="Times New Roman" panose="02020603050405020304" pitchFamily="18" charset="0"/>
                <a:ea typeface="Times New Roman" panose="02020603050405020304" pitchFamily="18" charset="0"/>
              </a:rPr>
              <a:t> who turn away from the truth</a:t>
            </a:r>
            <a:r>
              <a:rPr lang="en-US" sz="2800" spc="75" dirty="0" smtClean="0">
                <a:latin typeface="Times New Roman" panose="02020603050405020304" pitchFamily="18" charset="0"/>
                <a:ea typeface="Times New Roman" panose="02020603050405020304" pitchFamily="18" charset="0"/>
              </a:rPr>
              <a:t>.</a:t>
            </a:r>
          </a:p>
          <a:p>
            <a:pPr indent="457200" algn="just">
              <a:spcBef>
                <a:spcPts val="0"/>
              </a:spcBef>
            </a:pPr>
            <a:r>
              <a:rPr lang="en-US" sz="2800" spc="75" dirty="0" smtClean="0">
                <a:latin typeface="Times New Roman" panose="02020603050405020304" pitchFamily="18" charset="0"/>
                <a:ea typeface="Times New Roman" panose="02020603050405020304" pitchFamily="18" charset="0"/>
              </a:rPr>
              <a:t> </a:t>
            </a:r>
            <a:endParaRPr lang="en-US" sz="2800" dirty="0">
              <a:latin typeface="Times New Roman" panose="02020603050405020304" pitchFamily="18" charset="0"/>
              <a:ea typeface="Times New Roman" panose="02020603050405020304" pitchFamily="18" charset="0"/>
            </a:endParaRPr>
          </a:p>
          <a:p>
            <a:pPr indent="457200" algn="just">
              <a:spcBef>
                <a:spcPts val="0"/>
              </a:spcBef>
            </a:pPr>
            <a:r>
              <a:rPr lang="en-US" sz="2800" spc="75" dirty="0">
                <a:latin typeface="Times New Roman" panose="02020603050405020304" pitchFamily="18" charset="0"/>
                <a:ea typeface="Times New Roman" panose="02020603050405020304" pitchFamily="18" charset="0"/>
              </a:rPr>
              <a:t>(15) To </a:t>
            </a:r>
            <a:r>
              <a:rPr lang="en-US" sz="2800" u="sng" spc="75" dirty="0">
                <a:latin typeface="Times New Roman" panose="02020603050405020304" pitchFamily="18" charset="0"/>
                <a:ea typeface="Times New Roman" panose="02020603050405020304" pitchFamily="18" charset="0"/>
              </a:rPr>
              <a:t>the pure</a:t>
            </a:r>
            <a:r>
              <a:rPr lang="en-US" sz="2800" spc="75" dirty="0">
                <a:latin typeface="Times New Roman" panose="02020603050405020304" pitchFamily="18" charset="0"/>
                <a:ea typeface="Times New Roman" panose="02020603050405020304" pitchFamily="18" charset="0"/>
              </a:rPr>
              <a:t>, all things are pure, but to </a:t>
            </a:r>
            <a:r>
              <a:rPr lang="en-US" sz="2800" u="sng" spc="75" dirty="0">
                <a:latin typeface="Times New Roman" panose="02020603050405020304" pitchFamily="18" charset="0"/>
                <a:ea typeface="Times New Roman" panose="02020603050405020304" pitchFamily="18" charset="0"/>
              </a:rPr>
              <a:t>the defiled and unbelieving,</a:t>
            </a:r>
            <a:r>
              <a:rPr lang="en-US" sz="2800" spc="75" dirty="0">
                <a:latin typeface="Times New Roman" panose="02020603050405020304" pitchFamily="18" charset="0"/>
                <a:ea typeface="Times New Roman" panose="02020603050405020304" pitchFamily="18" charset="0"/>
              </a:rPr>
              <a:t> nothing is pure; but both their minds and </a:t>
            </a:r>
            <a:r>
              <a:rPr lang="en-US" sz="2800" u="sng" spc="75" dirty="0">
                <a:latin typeface="Times New Roman" panose="02020603050405020304" pitchFamily="18" charset="0"/>
                <a:ea typeface="Times New Roman" panose="02020603050405020304" pitchFamily="18" charset="0"/>
              </a:rPr>
              <a:t>their consciences</a:t>
            </a:r>
            <a:r>
              <a:rPr lang="en-US" sz="2800" spc="75" dirty="0">
                <a:latin typeface="Times New Roman" panose="02020603050405020304" pitchFamily="18" charset="0"/>
                <a:ea typeface="Times New Roman" panose="02020603050405020304" pitchFamily="18" charset="0"/>
              </a:rPr>
              <a:t> are defiled. (16) They profess to know </a:t>
            </a:r>
            <a:r>
              <a:rPr lang="en-US" sz="2800" b="1" spc="75" dirty="0">
                <a:latin typeface="Times New Roman" panose="02020603050405020304" pitchFamily="18" charset="0"/>
                <a:ea typeface="Times New Roman" panose="02020603050405020304" pitchFamily="18" charset="0"/>
              </a:rPr>
              <a:t>God,</a:t>
            </a:r>
            <a:r>
              <a:rPr lang="en-US" sz="2800" spc="75" dirty="0">
                <a:latin typeface="Times New Roman" panose="02020603050405020304" pitchFamily="18" charset="0"/>
                <a:ea typeface="Times New Roman" panose="02020603050405020304" pitchFamily="18" charset="0"/>
              </a:rPr>
              <a:t> but they deny him by t</a:t>
            </a:r>
            <a:r>
              <a:rPr lang="en-US" sz="2800" u="sng" spc="75" dirty="0">
                <a:latin typeface="Times New Roman" panose="02020603050405020304" pitchFamily="18" charset="0"/>
                <a:ea typeface="Times New Roman" panose="02020603050405020304" pitchFamily="18" charset="0"/>
              </a:rPr>
              <a:t>heir works. They are detestable, disobedient, unfit for any good work.</a:t>
            </a:r>
            <a:endParaRPr lang="en-US" sz="28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1832130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8351" y="423747"/>
            <a:ext cx="8720254" cy="6545766"/>
          </a:xfrm>
        </p:spPr>
        <p:txBody>
          <a:bodyPr/>
          <a:lstStyle/>
          <a:p>
            <a:endParaRPr lang="en-US" dirty="0" smtClean="0"/>
          </a:p>
          <a:p>
            <a:endParaRPr lang="en-US" dirty="0"/>
          </a:p>
        </p:txBody>
      </p:sp>
      <p:sp>
        <p:nvSpPr>
          <p:cNvPr id="2" name="Rectangle 2"/>
          <p:cNvSpPr>
            <a:spLocks noChangeArrowheads="1"/>
          </p:cNvSpPr>
          <p:nvPr/>
        </p:nvSpPr>
        <p:spPr bwMode="auto">
          <a:xfrm>
            <a:off x="245327" y="234176"/>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Picture 1" descr="titus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2568" t="13927" r="2466" b="4362"/>
          <a:stretch>
            <a:fillRect/>
          </a:stretch>
        </p:blipFill>
        <p:spPr bwMode="auto">
          <a:xfrm rot="60000">
            <a:off x="265595" y="2326521"/>
            <a:ext cx="8699364" cy="23985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a:spLocks noChangeArrowheads="1"/>
          </p:cNvSpPr>
          <p:nvPr/>
        </p:nvSpPr>
        <p:spPr bwMode="auto">
          <a:xfrm>
            <a:off x="2120639" y="853069"/>
            <a:ext cx="448088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sng"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B. THE STUDY NOTES</a:t>
            </a:r>
            <a:endParaRPr kumimoji="0" lang="en-US" altLang="en-US" sz="2800" b="0" i="0" u="sng"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24762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2467" y="2285996"/>
            <a:ext cx="10313241" cy="9375455"/>
          </a:xfrm>
        </p:spPr>
        <p:txBody>
          <a:bodyPr/>
          <a:lstStyle/>
          <a:p>
            <a:endParaRPr lang="en-US" dirty="0"/>
          </a:p>
        </p:txBody>
      </p:sp>
      <p:pic>
        <p:nvPicPr>
          <p:cNvPr id="3074" name="Picture 1"/>
          <p:cNvPicPr>
            <a:picLocks noChangeAspect="1" noChangeArrowheads="1"/>
          </p:cNvPicPr>
          <p:nvPr/>
        </p:nvPicPr>
        <p:blipFill>
          <a:blip r:embed="rId2">
            <a:lum contrast="80000"/>
            <a:extLst>
              <a:ext uri="{28A0092B-C50C-407E-A947-70E740481C1C}">
                <a14:useLocalDpi xmlns:a14="http://schemas.microsoft.com/office/drawing/2010/main" val="0"/>
              </a:ext>
            </a:extLst>
          </a:blip>
          <a:srcRect l="3461" t="1926" r="2185" b="22119"/>
          <a:stretch>
            <a:fillRect/>
          </a:stretch>
        </p:blipFill>
        <p:spPr bwMode="auto">
          <a:xfrm rot="21540000">
            <a:off x="185520" y="2131567"/>
            <a:ext cx="8933624" cy="2926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951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5054" y="3456879"/>
            <a:ext cx="8689723" cy="9758200"/>
          </a:xfrm>
        </p:spPr>
        <p:txBody>
          <a:bodyPr/>
          <a:lstStyle/>
          <a:p>
            <a:endParaRPr lang="en-US" dirty="0"/>
          </a:p>
        </p:txBody>
      </p:sp>
      <p:pic>
        <p:nvPicPr>
          <p:cNvPr id="4098" name="Picture 2" descr="titus 3"/>
          <p:cNvPicPr>
            <a:picLocks noChangeAspect="1" noChangeArrowheads="1"/>
          </p:cNvPicPr>
          <p:nvPr/>
        </p:nvPicPr>
        <p:blipFill>
          <a:blip r:embed="rId2">
            <a:extLst>
              <a:ext uri="{28A0092B-C50C-407E-A947-70E740481C1C}">
                <a14:useLocalDpi xmlns:a14="http://schemas.microsoft.com/office/drawing/2010/main" val="0"/>
              </a:ext>
            </a:extLst>
          </a:blip>
          <a:srcRect l="10783" t="1779" r="5664" b="92122"/>
          <a:stretch>
            <a:fillRect/>
          </a:stretch>
        </p:blipFill>
        <p:spPr bwMode="auto">
          <a:xfrm>
            <a:off x="92386" y="1456009"/>
            <a:ext cx="8836846" cy="818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titus 3"/>
          <p:cNvPicPr>
            <a:picLocks noChangeAspect="1" noChangeArrowheads="1"/>
          </p:cNvPicPr>
          <p:nvPr/>
        </p:nvPicPr>
        <p:blipFill>
          <a:blip r:embed="rId2">
            <a:extLst>
              <a:ext uri="{28A0092B-C50C-407E-A947-70E740481C1C}">
                <a14:useLocalDpi xmlns:a14="http://schemas.microsoft.com/office/drawing/2010/main" val="0"/>
              </a:ext>
            </a:extLst>
          </a:blip>
          <a:srcRect l="3159" t="80644" r="19826" b="4579"/>
          <a:stretch>
            <a:fillRect/>
          </a:stretch>
        </p:blipFill>
        <p:spPr bwMode="auto">
          <a:xfrm>
            <a:off x="120942" y="2826023"/>
            <a:ext cx="8808290" cy="1734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41631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a:bodyPr>
          <a:lstStyle/>
          <a:p>
            <a:pPr>
              <a:lnSpc>
                <a:spcPct val="107000"/>
              </a:lnSpc>
              <a:spcBef>
                <a:spcPts val="0"/>
              </a:spcBef>
            </a:pPr>
            <a:r>
              <a:rPr lang="en-US" b="1" u="sng"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in the New Testament:</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2:12-13)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When I came to Troas to preach the gospel of Christ, even though a door was opened for me in the Lord, (13) my spirit was not at rest because I did not find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my brother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 So I took leave of them and went on to Macedonia.</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7:6-7)</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But God, who comforts the downcast, comforted us by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coming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(7) and not only by his coming but also by the comfort with which he was comforted by you, as he told us of your longing, your mourning, your zeal for me, so that I rejoiced still more.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7:13-16)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Therefore we are comforted. And besides our own comfort, we rejoiced still more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the joy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because his spirit has been refreshed by you all. (14) For whatever boasts I made to him about you, I was not put to shame. But just as everything we said to you was true, so also our boasting before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has proved true.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(15) And his affection for you is even greater, as he remembers the obedience of you all, how you received him with fear and trembling. (16) I rejoice, because I have perfect confidence in you.</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049405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fontScale="92500" lnSpcReduction="20000"/>
          </a:bodyPr>
          <a:lstStyle/>
          <a:p>
            <a:pPr algn="just">
              <a:lnSpc>
                <a:spcPct val="107000"/>
              </a:lnSpc>
              <a:spcBef>
                <a:spcPts val="0"/>
              </a:spcBef>
            </a:pPr>
            <a:r>
              <a:rPr lang="en-US"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Corinthians 8:6)</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Accordingly, we urged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as he had started, so he should complete among you this act of grace</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8:15-24)</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As it is written, "Whoever gathered much had nothing left over, and whoever gathered little had no lack." (16) But thanks be to God, who put into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heart of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 same earnest care I have for you. (17) For he not only accepted our appeal, but being himself very earnest he is going to you of his own accord. (18) With him we are sending the brother who is famous among all the churches for his preaching of the gospel. (19) And not only that, but he has been appointed by the churches to travel with us as we carry out this act of grace that is being ministered by us, for the glory of the Lord himself and to show our good will. (20) We take this course so that no one should blame us about this generous gift that is being administered by us, (21) for we aim at what is honorable not only in the Lord's sight but also in the sight of man. (22) And with them we are sending our brother whom we have often tested and found earnest in many matters, but who is now more earnest than ever because of his great confidence in you. (23) As for</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 he is my partner and fellow worker for your benefit.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as for our brothers, they are messengers of the churches, the glory of Christ. (24) So give proof before the churches of your love and of our boasting about you to these men.</a:t>
            </a:r>
            <a:endParaRPr lang="en-US" dirty="0"/>
          </a:p>
        </p:txBody>
      </p:sp>
    </p:spTree>
    <p:extLst>
      <p:ext uri="{BB962C8B-B14F-4D97-AF65-F5344CB8AC3E}">
        <p14:creationId xmlns:p14="http://schemas.microsoft.com/office/powerpoint/2010/main" val="2077917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normAutofit lnSpcReduction="10000"/>
          </a:bodyPr>
          <a:lstStyle/>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Corinthians 12:18)</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urged</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to go, and sent the brother with him. Did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take advantage of you? Did we not act in the same spirit? Did we not take the same steps</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(Galatians 2:1-3)</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Then after fourteen years I went up again to Jerusalem with Barnabas,</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taking Titus along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I went up because of a revelation and set before them (though privately before those who seemed influential) the gospel that I proclaim among the Gentiles, in order to make sure I was not running or had not run in vain. (3) But even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who was with me</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was not forced to be circumcised, though he was a Greek</a:t>
            </a:r>
            <a:r>
              <a:rPr lang="en-US"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pP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Timothy 4:10-12)</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For Demas, in love with this present world, has deserted me and gone to Thessalonica.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Crescens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has gone to Galatia, </a:t>
            </a:r>
            <a:r>
              <a:rPr lang="en-US"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Titus to Dalmatia.</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(11) Luke alone is with me. Get Mark and bring him with you, for he is very useful to me for ministry. (12) </a:t>
            </a:r>
            <a:r>
              <a:rPr lang="en-US"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Tychicus</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I have sent to Ephesus.</a:t>
            </a:r>
            <a:endParaRPr lang="en-US" dirty="0"/>
          </a:p>
        </p:txBody>
      </p:sp>
    </p:spTree>
    <p:extLst>
      <p:ext uri="{BB962C8B-B14F-4D97-AF65-F5344CB8AC3E}">
        <p14:creationId xmlns:p14="http://schemas.microsoft.com/office/powerpoint/2010/main" val="20577851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pPr>
              <a:lnSpc>
                <a:spcPct val="107000"/>
              </a:lnSpc>
              <a:spcBef>
                <a:spcPts val="0"/>
              </a:spcBef>
            </a:pPr>
            <a:r>
              <a:rPr lang="en-US" sz="2800" b="1" u="sng" dirty="0">
                <a:latin typeface="Times New Roman" panose="02020603050405020304" pitchFamily="18" charset="0"/>
                <a:ea typeface="Times New Roman" panose="02020603050405020304" pitchFamily="18" charset="0"/>
                <a:cs typeface="Times New Roman" panose="02020603050405020304" pitchFamily="18" charset="0"/>
              </a:rPr>
              <a:t>C. THE PERSON OF TITUS</a:t>
            </a:r>
            <a:endParaRPr lang="en-US"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His relics, now consisting of only his skull, are venerated in the Church of St. Titus, Heraklion, Crete to which it was returned in 1966 after being removed to Venice during the Turkish occupation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nSpc>
                <a:spcPct val="107000"/>
              </a:lnSpc>
              <a:spcBef>
                <a:spcPts val="0"/>
              </a:spcBef>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dirty="0">
                <a:latin typeface="Times New Roman" panose="02020603050405020304" pitchFamily="18" charset="0"/>
                <a:ea typeface="Times New Roman" panose="02020603050405020304" pitchFamily="18" charset="0"/>
                <a:cs typeface="Times New Roman" panose="02020603050405020304" pitchFamily="18" charset="0"/>
              </a:rPr>
              <a:t>      St. Titus is the patron saint of the United States Army Chaplain Corps. The Corps has established the Order of Titus Award. According to the Department of Defense, the "Order of Titus award is the only award presented by the Chief of Chaplains to recognize outstanding performance of ministry by chaplains and chaplain assistants. The Order of Titus is awarded for meritorious contributions to the unique and highly visible Unit Ministry Team Observer Controller Program. The award recognizes the great importance of realistic, doctrinally guided combat ministry training in ensuring the delivery of prevailing religious support to the American Soldier."</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01808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7408" y="305703"/>
            <a:ext cx="5043255" cy="6313501"/>
          </a:xfrm>
          <a:prstGeom prst="rect">
            <a:avLst/>
          </a:prstGeom>
        </p:spPr>
      </p:pic>
    </p:spTree>
    <p:extLst>
      <p:ext uri="{BB962C8B-B14F-4D97-AF65-F5344CB8AC3E}">
        <p14:creationId xmlns:p14="http://schemas.microsoft.com/office/powerpoint/2010/main" val="9262413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3024" y="189571"/>
            <a:ext cx="8720254" cy="6545766"/>
          </a:xfrm>
        </p:spPr>
        <p:txBody>
          <a:bodyPr/>
          <a:lstStyle/>
          <a:p>
            <a:endParaRPr lang="en-U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026" y="540834"/>
            <a:ext cx="8721252" cy="5843239"/>
          </a:xfrm>
          <a:prstGeom prst="rect">
            <a:avLst/>
          </a:prstGeom>
        </p:spPr>
      </p:pic>
    </p:spTree>
    <p:extLst>
      <p:ext uri="{BB962C8B-B14F-4D97-AF65-F5344CB8AC3E}">
        <p14:creationId xmlns:p14="http://schemas.microsoft.com/office/powerpoint/2010/main" val="2805655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912" y="365126"/>
            <a:ext cx="8629748" cy="5744176"/>
          </a:xfrm>
        </p:spPr>
      </p:pic>
    </p:spTree>
    <p:extLst>
      <p:ext uri="{BB962C8B-B14F-4D97-AF65-F5344CB8AC3E}">
        <p14:creationId xmlns:p14="http://schemas.microsoft.com/office/powerpoint/2010/main" val="28497369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475854" y="477508"/>
            <a:ext cx="8192292" cy="5243067"/>
          </a:xfrm>
          <a:prstGeom prst="rect">
            <a:avLst/>
          </a:prstGeom>
        </p:spPr>
      </p:pic>
    </p:spTree>
    <p:extLst>
      <p:ext uri="{BB962C8B-B14F-4D97-AF65-F5344CB8AC3E}">
        <p14:creationId xmlns:p14="http://schemas.microsoft.com/office/powerpoint/2010/main" val="16155888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72287" y="878082"/>
            <a:ext cx="8622429" cy="4095362"/>
          </a:xfrm>
          <a:prstGeom prst="rect">
            <a:avLst/>
          </a:prstGeom>
        </p:spPr>
      </p:pic>
    </p:spTree>
    <p:extLst>
      <p:ext uri="{BB962C8B-B14F-4D97-AF65-F5344CB8AC3E}">
        <p14:creationId xmlns:p14="http://schemas.microsoft.com/office/powerpoint/2010/main" val="4200382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031" y="717492"/>
            <a:ext cx="8849938" cy="4780059"/>
          </a:xfrm>
        </p:spPr>
      </p:pic>
    </p:spTree>
    <p:extLst>
      <p:ext uri="{BB962C8B-B14F-4D97-AF65-F5344CB8AC3E}">
        <p14:creationId xmlns:p14="http://schemas.microsoft.com/office/powerpoint/2010/main" val="15873861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760" y="747809"/>
            <a:ext cx="8528479" cy="5318454"/>
          </a:xfrm>
        </p:spPr>
      </p:pic>
    </p:spTree>
    <p:extLst>
      <p:ext uri="{BB962C8B-B14F-4D97-AF65-F5344CB8AC3E}">
        <p14:creationId xmlns:p14="http://schemas.microsoft.com/office/powerpoint/2010/main" val="3487748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254" y="520933"/>
            <a:ext cx="8481492" cy="5701448"/>
          </a:xfrm>
        </p:spPr>
      </p:pic>
    </p:spTree>
    <p:extLst>
      <p:ext uri="{BB962C8B-B14F-4D97-AF65-F5344CB8AC3E}">
        <p14:creationId xmlns:p14="http://schemas.microsoft.com/office/powerpoint/2010/main" val="879589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3613" y="365126"/>
            <a:ext cx="5215899" cy="6214965"/>
          </a:xfrm>
        </p:spPr>
      </p:pic>
    </p:spTree>
    <p:extLst>
      <p:ext uri="{BB962C8B-B14F-4D97-AF65-F5344CB8AC3E}">
        <p14:creationId xmlns:p14="http://schemas.microsoft.com/office/powerpoint/2010/main" val="6056890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11" name="Picture 10"/>
          <p:cNvPicPr>
            <a:picLocks noChangeAspect="1"/>
          </p:cNvPicPr>
          <p:nvPr/>
        </p:nvPicPr>
        <p:blipFill>
          <a:blip r:embed="rId2"/>
          <a:stretch>
            <a:fillRect/>
          </a:stretch>
        </p:blipFill>
        <p:spPr>
          <a:xfrm>
            <a:off x="257988" y="0"/>
            <a:ext cx="8451979" cy="6646127"/>
          </a:xfrm>
          <a:prstGeom prst="rect">
            <a:avLst/>
          </a:prstGeom>
        </p:spPr>
      </p:pic>
    </p:spTree>
    <p:extLst>
      <p:ext uri="{BB962C8B-B14F-4D97-AF65-F5344CB8AC3E}">
        <p14:creationId xmlns:p14="http://schemas.microsoft.com/office/powerpoint/2010/main" val="12120850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765" y="911535"/>
            <a:ext cx="8614470" cy="4307235"/>
          </a:xfrm>
        </p:spPr>
      </p:pic>
    </p:spTree>
    <p:extLst>
      <p:ext uri="{BB962C8B-B14F-4D97-AF65-F5344CB8AC3E}">
        <p14:creationId xmlns:p14="http://schemas.microsoft.com/office/powerpoint/2010/main" val="4502586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40343" y="365126"/>
            <a:ext cx="7263313" cy="5447485"/>
          </a:xfrm>
        </p:spPr>
      </p:pic>
    </p:spTree>
    <p:extLst>
      <p:ext uri="{BB962C8B-B14F-4D97-AF65-F5344CB8AC3E}">
        <p14:creationId xmlns:p14="http://schemas.microsoft.com/office/powerpoint/2010/main" val="2578652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460" y="831907"/>
            <a:ext cx="8759080" cy="4732551"/>
          </a:xfrm>
        </p:spPr>
      </p:pic>
    </p:spTree>
    <p:extLst>
      <p:ext uri="{BB962C8B-B14F-4D97-AF65-F5344CB8AC3E}">
        <p14:creationId xmlns:p14="http://schemas.microsoft.com/office/powerpoint/2010/main" val="7026434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48140" y="1104861"/>
            <a:ext cx="4486836" cy="4486836"/>
          </a:xfrm>
          <a:prstGeom prst="rect">
            <a:avLst/>
          </a:prstGeom>
        </p:spPr>
      </p:pic>
    </p:spTree>
    <p:extLst>
      <p:ext uri="{BB962C8B-B14F-4D97-AF65-F5344CB8AC3E}">
        <p14:creationId xmlns:p14="http://schemas.microsoft.com/office/powerpoint/2010/main" val="413957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53123" y="1027907"/>
            <a:ext cx="8600344" cy="4286734"/>
          </a:xfrm>
          <a:prstGeom prst="rect">
            <a:avLst/>
          </a:prstGeom>
        </p:spPr>
      </p:pic>
    </p:spTree>
    <p:extLst>
      <p:ext uri="{BB962C8B-B14F-4D97-AF65-F5344CB8AC3E}">
        <p14:creationId xmlns:p14="http://schemas.microsoft.com/office/powerpoint/2010/main" val="1240160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00968" y="186395"/>
            <a:ext cx="4712066" cy="6494409"/>
          </a:xfrm>
          <a:prstGeom prst="rect">
            <a:avLst/>
          </a:prstGeom>
        </p:spPr>
      </p:pic>
    </p:spTree>
    <p:extLst>
      <p:ext uri="{BB962C8B-B14F-4D97-AF65-F5344CB8AC3E}">
        <p14:creationId xmlns:p14="http://schemas.microsoft.com/office/powerpoint/2010/main" val="14091639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628650" y="520159"/>
            <a:ext cx="7865736" cy="5401139"/>
          </a:xfrm>
          <a:prstGeom prst="rect">
            <a:avLst/>
          </a:prstGeom>
        </p:spPr>
      </p:pic>
    </p:spTree>
    <p:extLst>
      <p:ext uri="{BB962C8B-B14F-4D97-AF65-F5344CB8AC3E}">
        <p14:creationId xmlns:p14="http://schemas.microsoft.com/office/powerpoint/2010/main" val="4276067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s://1yearfear2faith.files.wordpress.com/2015/04/god-doesnot-lie.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9818" y="540118"/>
            <a:ext cx="8035532" cy="5615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344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885299" y="365126"/>
            <a:ext cx="7373401" cy="5806553"/>
          </a:xfrm>
          <a:prstGeom prst="rect">
            <a:avLst/>
          </a:prstGeom>
        </p:spPr>
      </p:pic>
    </p:spTree>
    <p:extLst>
      <p:ext uri="{BB962C8B-B14F-4D97-AF65-F5344CB8AC3E}">
        <p14:creationId xmlns:p14="http://schemas.microsoft.com/office/powerpoint/2010/main" val="3454696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91192" y="576998"/>
            <a:ext cx="8561616" cy="5422357"/>
          </a:xfrm>
          <a:prstGeom prst="rect">
            <a:avLst/>
          </a:prstGeom>
        </p:spPr>
      </p:pic>
    </p:spTree>
    <p:extLst>
      <p:ext uri="{BB962C8B-B14F-4D97-AF65-F5344CB8AC3E}">
        <p14:creationId xmlns:p14="http://schemas.microsoft.com/office/powerpoint/2010/main" val="17392320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1518938" y="286756"/>
            <a:ext cx="6106124" cy="6337067"/>
          </a:xfrm>
          <a:prstGeom prst="rect">
            <a:avLst/>
          </a:prstGeom>
        </p:spPr>
      </p:pic>
    </p:spTree>
    <p:extLst>
      <p:ext uri="{BB962C8B-B14F-4D97-AF65-F5344CB8AC3E}">
        <p14:creationId xmlns:p14="http://schemas.microsoft.com/office/powerpoint/2010/main" val="36576509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lstStyle/>
          <a:p>
            <a:pPr marL="0" marR="0" indent="457200" algn="just">
              <a:spcBef>
                <a:spcPts val="0"/>
              </a:spcBef>
              <a:spcAft>
                <a:spcPts val="0"/>
              </a:spcAft>
            </a:pPr>
            <a:r>
              <a:rPr lang="en-US" spc="75" dirty="0">
                <a:latin typeface="Times New Roman" panose="02020603050405020304" pitchFamily="18" charset="0"/>
                <a:ea typeface="Times New Roman" panose="02020603050405020304" pitchFamily="18" charset="0"/>
              </a:rPr>
              <a:t>(4) </a:t>
            </a:r>
            <a:r>
              <a:rPr lang="en-US" u="sng" spc="75" dirty="0">
                <a:latin typeface="Times New Roman" panose="02020603050405020304" pitchFamily="18" charset="0"/>
                <a:ea typeface="Times New Roman" panose="02020603050405020304" pitchFamily="18" charset="0"/>
              </a:rPr>
              <a:t>To Titus, my true child</a:t>
            </a:r>
            <a:r>
              <a:rPr lang="en-US" spc="75" dirty="0">
                <a:latin typeface="Times New Roman" panose="02020603050405020304" pitchFamily="18" charset="0"/>
                <a:ea typeface="Times New Roman" panose="02020603050405020304" pitchFamily="18" charset="0"/>
              </a:rPr>
              <a:t> in a common faith: Grace and peace </a:t>
            </a:r>
            <a:r>
              <a:rPr lang="en-US" b="1" spc="75" dirty="0">
                <a:latin typeface="Times New Roman" panose="02020603050405020304" pitchFamily="18" charset="0"/>
                <a:ea typeface="Times New Roman" panose="02020603050405020304" pitchFamily="18" charset="0"/>
              </a:rPr>
              <a:t>from God the Father and Christ Jesus our Savior.</a:t>
            </a:r>
            <a:r>
              <a:rPr lang="en-US" spc="75" dirty="0">
                <a:latin typeface="Times New Roman" panose="02020603050405020304" pitchFamily="18" charset="0"/>
                <a:ea typeface="Times New Roman" panose="02020603050405020304" pitchFamily="18" charset="0"/>
              </a:rPr>
              <a:t> </a:t>
            </a:r>
            <a:r>
              <a:rPr lang="en-US" u="sng" spc="75" dirty="0">
                <a:latin typeface="Times New Roman" panose="02020603050405020304" pitchFamily="18" charset="0"/>
                <a:ea typeface="Times New Roman" panose="02020603050405020304" pitchFamily="18" charset="0"/>
              </a:rPr>
              <a:t>(5) This is why I left you in Crete</a:t>
            </a:r>
            <a:r>
              <a:rPr lang="en-US" b="1" u="sng" spc="75" dirty="0">
                <a:latin typeface="Times New Roman" panose="02020603050405020304" pitchFamily="18" charset="0"/>
                <a:ea typeface="Times New Roman" panose="02020603050405020304" pitchFamily="18" charset="0"/>
              </a:rPr>
              <a:t>,</a:t>
            </a:r>
            <a:r>
              <a:rPr lang="en-US" spc="75" dirty="0">
                <a:latin typeface="Times New Roman" panose="02020603050405020304" pitchFamily="18" charset="0"/>
                <a:ea typeface="Times New Roman" panose="02020603050405020304" pitchFamily="18" charset="0"/>
              </a:rPr>
              <a:t> so that you might put what remained into order, and appoint </a:t>
            </a:r>
            <a:r>
              <a:rPr lang="en-US" u="sng" spc="75" dirty="0">
                <a:latin typeface="Times New Roman" panose="02020603050405020304" pitchFamily="18" charset="0"/>
                <a:ea typeface="Times New Roman" panose="02020603050405020304" pitchFamily="18" charset="0"/>
              </a:rPr>
              <a:t>elders in every town</a:t>
            </a:r>
            <a:r>
              <a:rPr lang="en-US" spc="75" dirty="0">
                <a:latin typeface="Times New Roman" panose="02020603050405020304" pitchFamily="18" charset="0"/>
                <a:ea typeface="Times New Roman" panose="02020603050405020304" pitchFamily="18" charset="0"/>
              </a:rPr>
              <a:t> as I directed you-- (6) if</a:t>
            </a:r>
            <a:r>
              <a:rPr lang="en-US" u="sng" spc="75" dirty="0">
                <a:latin typeface="Times New Roman" panose="02020603050405020304" pitchFamily="18" charset="0"/>
                <a:ea typeface="Times New Roman" panose="02020603050405020304" pitchFamily="18" charset="0"/>
              </a:rPr>
              <a:t> anyone </a:t>
            </a:r>
            <a:r>
              <a:rPr lang="en-US" spc="75" dirty="0">
                <a:latin typeface="Times New Roman" panose="02020603050405020304" pitchFamily="18" charset="0"/>
                <a:ea typeface="Times New Roman" panose="02020603050405020304" pitchFamily="18" charset="0"/>
              </a:rPr>
              <a:t>is above reproach, </a:t>
            </a:r>
            <a:r>
              <a:rPr lang="en-US" u="sng" spc="75" dirty="0">
                <a:latin typeface="Times New Roman" panose="02020603050405020304" pitchFamily="18" charset="0"/>
                <a:ea typeface="Times New Roman" panose="02020603050405020304" pitchFamily="18" charset="0"/>
              </a:rPr>
              <a:t>the husband of one wife,</a:t>
            </a:r>
            <a:r>
              <a:rPr lang="en-US" spc="75" dirty="0">
                <a:latin typeface="Times New Roman" panose="02020603050405020304" pitchFamily="18" charset="0"/>
                <a:ea typeface="Times New Roman" panose="02020603050405020304" pitchFamily="18" charset="0"/>
              </a:rPr>
              <a:t> and </a:t>
            </a:r>
            <a:r>
              <a:rPr lang="en-US" u="sng" spc="75" dirty="0">
                <a:latin typeface="Times New Roman" panose="02020603050405020304" pitchFamily="18" charset="0"/>
                <a:ea typeface="Times New Roman" panose="02020603050405020304" pitchFamily="18" charset="0"/>
              </a:rPr>
              <a:t>his children are believers</a:t>
            </a:r>
            <a:r>
              <a:rPr lang="en-US" spc="75" dirty="0">
                <a:latin typeface="Times New Roman" panose="02020603050405020304" pitchFamily="18" charset="0"/>
                <a:ea typeface="Times New Roman" panose="02020603050405020304" pitchFamily="18" charset="0"/>
              </a:rPr>
              <a:t> and not open to the charge of debauchery or insubordination. </a:t>
            </a:r>
            <a:endParaRPr lang="en-US" sz="2000" dirty="0">
              <a:latin typeface="Times New Roman" panose="02020603050405020304" pitchFamily="18" charset="0"/>
              <a:ea typeface="Times New Roman" panose="02020603050405020304" pitchFamily="18" charset="0"/>
            </a:endParaRPr>
          </a:p>
          <a:p>
            <a:pPr marL="0" marR="0" indent="457200" algn="just">
              <a:spcBef>
                <a:spcPts val="0"/>
              </a:spcBef>
              <a:spcAft>
                <a:spcPts val="0"/>
              </a:spcAft>
            </a:pPr>
            <a:r>
              <a:rPr lang="en-US" spc="75" dirty="0">
                <a:latin typeface="Times New Roman" panose="02020603050405020304" pitchFamily="18" charset="0"/>
                <a:ea typeface="Times New Roman" panose="02020603050405020304" pitchFamily="18" charset="0"/>
              </a:rPr>
              <a:t>(7) For an </a:t>
            </a:r>
            <a:r>
              <a:rPr lang="en-US" u="sng" spc="75" dirty="0">
                <a:latin typeface="Times New Roman" panose="02020603050405020304" pitchFamily="18" charset="0"/>
                <a:ea typeface="Times New Roman" panose="02020603050405020304" pitchFamily="18" charset="0"/>
              </a:rPr>
              <a:t>overseer, as </a:t>
            </a:r>
            <a:r>
              <a:rPr lang="en-US" b="1" u="sng" spc="75" dirty="0">
                <a:latin typeface="Times New Roman" panose="02020603050405020304" pitchFamily="18" charset="0"/>
                <a:ea typeface="Times New Roman" panose="02020603050405020304" pitchFamily="18" charset="0"/>
              </a:rPr>
              <a:t>God's</a:t>
            </a:r>
            <a:r>
              <a:rPr lang="en-US" u="sng" spc="75" dirty="0">
                <a:latin typeface="Times New Roman" panose="02020603050405020304" pitchFamily="18" charset="0"/>
                <a:ea typeface="Times New Roman" panose="02020603050405020304" pitchFamily="18" charset="0"/>
              </a:rPr>
              <a:t> steward</a:t>
            </a:r>
            <a:r>
              <a:rPr lang="en-US" spc="75" dirty="0">
                <a:latin typeface="Times New Roman" panose="02020603050405020304" pitchFamily="18" charset="0"/>
                <a:ea typeface="Times New Roman" panose="02020603050405020304" pitchFamily="18" charset="0"/>
              </a:rPr>
              <a:t>, must be above reproach. He must not be arrogant or quick-tempered or a drunkard or violent or greedy for gain, (8) but hospitable, a lover of good, self-controlled, upright, holy, and disciplined. (9) He must hold firm to the trustworthy word as taught, so that he may be able to give instruction in sound doctrine and also to </a:t>
            </a:r>
            <a:r>
              <a:rPr lang="en-US" u="sng" spc="75" dirty="0">
                <a:latin typeface="Times New Roman" panose="02020603050405020304" pitchFamily="18" charset="0"/>
                <a:ea typeface="Times New Roman" panose="02020603050405020304" pitchFamily="18" charset="0"/>
              </a:rPr>
              <a:t>rebuke those who contradict it. </a:t>
            </a:r>
            <a:endParaRPr lang="en-US" sz="2000" dirty="0">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7892431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Autofit/>
          </a:bodyPr>
          <a:lstStyle/>
          <a:p>
            <a:pPr marL="0" marR="0" indent="0">
              <a:lnSpc>
                <a:spcPct val="107000"/>
              </a:lnSpc>
              <a:spcBef>
                <a:spcPts val="0"/>
              </a:spcBef>
              <a:spcAft>
                <a:spcPts val="0"/>
              </a:spcAft>
              <a:buNone/>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3200" b="1" u="sng" dirty="0" smtClean="0">
                <a:latin typeface="Times New Roman" panose="02020603050405020304" pitchFamily="18" charset="0"/>
                <a:ea typeface="Times New Roman" panose="02020603050405020304" pitchFamily="18" charset="0"/>
                <a:cs typeface="Times New Roman" panose="02020603050405020304" pitchFamily="18" charset="0"/>
              </a:rPr>
              <a:t>B</a:t>
            </a:r>
            <a:r>
              <a:rPr lang="en-US" sz="3200" b="1" u="sng" dirty="0">
                <a:latin typeface="Times New Roman" panose="02020603050405020304" pitchFamily="18" charset="0"/>
                <a:ea typeface="Times New Roman" panose="02020603050405020304" pitchFamily="18" charset="0"/>
                <a:cs typeface="Times New Roman" panose="02020603050405020304" pitchFamily="18" charset="0"/>
              </a:rPr>
              <a:t>. THE STUDY NOTES</a:t>
            </a:r>
            <a:endParaRPr lang="en-US" sz="3200" u="sng"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Titus – my true son </a:t>
            </a:r>
            <a:r>
              <a:rPr lang="en-US"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Tim 1:2) </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Another young pastor trained by Paul. </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common “faith” means the body of Christian doctrine </a:t>
            </a:r>
            <a:r>
              <a:rPr lang="en-US"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(Jude 3;  2 Pet 1:1)</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Savior” is used of Jesus six times in this epistle </a:t>
            </a:r>
            <a:r>
              <a:rPr lang="en-US"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(Rom 1:7</a:t>
            </a:r>
            <a:r>
              <a:rPr lang="en-US" sz="3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Left you in Crete – Paul had been in Crete in </a:t>
            </a:r>
            <a:r>
              <a:rPr lang="en-US" sz="32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2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3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Ac 27:7,8; Rom 15:24,28).</a:t>
            </a:r>
            <a:r>
              <a:rPr lang="en-US" sz="3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Paul and Titus’ ministry in Crete is not mentioned in Acts but here we learn that they did work there and Titus remained as a pastor on this large island.</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88958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rmAutofit lnSpcReduction="10000"/>
          </a:bodyPr>
          <a:lstStyle/>
          <a:p>
            <a:pPr marL="0" marR="0" indent="0" algn="ctr">
              <a:lnSpc>
                <a:spcPct val="107000"/>
              </a:lnSpc>
              <a:spcBef>
                <a:spcPts val="0"/>
              </a:spcBef>
              <a:spcAft>
                <a:spcPts val="0"/>
              </a:spcAft>
              <a:buNone/>
            </a:pP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 Appointing elders in the churches means the calling of pastors to serve parishes in specific locales.</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They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were stewards(administers) </a:t>
            </a:r>
            <a:endPar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See Lk 12:42; Acts 14:23; 1 </a:t>
            </a:r>
            <a:r>
              <a:rPr lang="en-US" sz="36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4:1;  </a:t>
            </a:r>
            <a:r>
              <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Tim 2:2; 1 Pet 4:10</a:t>
            </a:r>
            <a:r>
              <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p>
          <a:p>
            <a:pPr marL="0" marR="0" indent="0" algn="ctr">
              <a:lnSpc>
                <a:spcPct val="107000"/>
              </a:lnSpc>
              <a:spcBef>
                <a:spcPts val="0"/>
              </a:spcBef>
              <a:spcAft>
                <a:spcPts val="0"/>
              </a:spcAft>
              <a:buNone/>
            </a:pP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4. An elder(presbyter) was the same office as pastor(shepherd),  bishop (overseer)  and minister(servant).</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(Ac 11:30;  20:17,28;  1 Pet 5:1,2) </a:t>
            </a:r>
            <a:endParaRPr lang="en-US" sz="3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603925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8780" y="189570"/>
            <a:ext cx="8697952" cy="6501161"/>
          </a:xfrm>
        </p:spPr>
        <p:txBody>
          <a:bodyPr>
            <a:noAutofit/>
          </a:bodyPr>
          <a:lstStyle/>
          <a:p>
            <a:pPr marL="0" marR="0" indent="0" algn="ctr">
              <a:lnSpc>
                <a:spcPct val="107000"/>
              </a:lnSpc>
              <a:spcBef>
                <a:spcPts val="0"/>
              </a:spcBef>
              <a:spcAft>
                <a:spcPts val="0"/>
              </a:spcAft>
              <a:buNone/>
            </a:pP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5. The qualifications include being a husband of one wife </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Tim 3:1-8)</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Hospitable </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(Rom 12:13)</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Loves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what is good</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 Tim 3:3)</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Self-controlled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and disciplined </a:t>
            </a:r>
            <a:endPar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Gal 5:22,22;  1 </a:t>
            </a:r>
            <a:r>
              <a:rPr lang="en-US" sz="36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9:25)</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Sound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doctrine </a:t>
            </a:r>
            <a:endPar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a:t>
            </a:r>
            <a:r>
              <a:rPr lang="en-US" sz="36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Cor</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16:13; </a:t>
            </a:r>
            <a:r>
              <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1 </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Tim 1:10-19;  6:3;   </a:t>
            </a:r>
            <a:endPar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2 </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Tim 1:13;  3:14; 4:3;   2 </a:t>
            </a:r>
            <a:r>
              <a:rPr lang="en-US" sz="3600" b="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a:t>
            </a:r>
            <a:r>
              <a:rPr lang="en-US" sz="36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2:13-15)</a:t>
            </a: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07000"/>
              </a:lnSpc>
              <a:spcBef>
                <a:spcPts val="0"/>
              </a:spcBef>
              <a:spcAft>
                <a:spcPts val="0"/>
              </a:spcAft>
              <a:buNone/>
            </a:pPr>
            <a:r>
              <a:rPr lang="en-US" sz="3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which </a:t>
            </a:r>
            <a:r>
              <a:rPr lang="en-US" sz="3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builds up the faith and protects again false teaching and corruption</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02394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2663" y="78060"/>
            <a:ext cx="8932127" cy="6668428"/>
          </a:xfrm>
        </p:spPr>
        <p:txBody>
          <a:bodyPr>
            <a:normAutofit/>
          </a:bodyPr>
          <a:lstStyle/>
          <a:p>
            <a:pPr marL="0" marR="0" indent="0">
              <a:lnSpc>
                <a:spcPct val="107000"/>
              </a:lnSpc>
              <a:spcBef>
                <a:spcPts val="0"/>
              </a:spcBef>
              <a:spcAft>
                <a:spcPts val="0"/>
              </a:spcAft>
              <a:buNone/>
            </a:pPr>
            <a:r>
              <a:rPr lang="en-US" sz="1800" b="1" u="sng" dirty="0">
                <a:latin typeface="Times New Roman" panose="02020603050405020304" pitchFamily="18" charset="0"/>
                <a:ea typeface="Calibri" panose="020F0502020204030204" pitchFamily="34" charset="0"/>
                <a:cs typeface="Times New Roman" panose="02020603050405020304" pitchFamily="18" charset="0"/>
              </a:rPr>
              <a:t>THE BOOK OF CONCORD: The Treatise on the Power and Primacy of the Pope</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b="1" cap="small" dirty="0">
                <a:latin typeface="Times New Roman" panose="02020603050405020304" pitchFamily="18" charset="0"/>
                <a:ea typeface="Calibri" panose="020F0502020204030204" pitchFamily="34" charset="0"/>
                <a:cs typeface="Times New Roman" panose="02020603050405020304" pitchFamily="18" charset="0"/>
              </a:rPr>
              <a:t>The Power and Jurisdiction of Bishops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900"/>
              </a:spcBef>
              <a:spcAft>
                <a:spcPts val="0"/>
              </a:spcAft>
              <a:buNone/>
            </a:pPr>
            <a:r>
              <a:rPr lang="en-US" sz="1800" dirty="0">
                <a:latin typeface="Times New Roman" panose="02020603050405020304" pitchFamily="18" charset="0"/>
                <a:ea typeface="Calibri" panose="020F0502020204030204" pitchFamily="34" charset="0"/>
                <a:cs typeface="Times New Roman" panose="02020603050405020304" pitchFamily="18" charset="0"/>
              </a:rPr>
              <a:t>“In the Confession and in the Apology we have set forth in general terms what we have to say about ecclesiastical power.</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baseline="30000" dirty="0" smtClean="0">
                <a:latin typeface="Times New Roman" panose="02020603050405020304" pitchFamily="18" charset="0"/>
                <a:ea typeface="Calibri" panose="020F0502020204030204" pitchFamily="34" charset="0"/>
                <a:cs typeface="Times New Roman" panose="02020603050405020304" pitchFamily="18" charset="0"/>
              </a:rPr>
              <a:t>       60</a:t>
            </a:r>
            <a:r>
              <a:rPr lang="en-US" sz="18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800" dirty="0">
                <a:latin typeface="Times New Roman" panose="02020603050405020304" pitchFamily="18" charset="0"/>
                <a:ea typeface="Calibri" panose="020F0502020204030204" pitchFamily="34" charset="0"/>
                <a:cs typeface="Times New Roman" panose="02020603050405020304" pitchFamily="18" charset="0"/>
              </a:rPr>
              <a:t>The Gospel requires of those who preside over the churches that they preach the Gospel, remit sins, administer the sacraments, and, in addition, exercise jurisdiction, that is, excommunicate those who are guilty of notorious crimes and absolve those who repent.</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baseline="30000" dirty="0" smtClean="0">
                <a:latin typeface="Times New Roman" panose="02020603050405020304" pitchFamily="18" charset="0"/>
                <a:ea typeface="Calibri" panose="020F0502020204030204" pitchFamily="34" charset="0"/>
                <a:cs typeface="Times New Roman" panose="02020603050405020304" pitchFamily="18" charset="0"/>
              </a:rPr>
              <a:t>      61</a:t>
            </a:r>
            <a:r>
              <a:rPr lang="en-US" sz="18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800" dirty="0">
                <a:latin typeface="Times New Roman" panose="02020603050405020304" pitchFamily="18" charset="0"/>
                <a:ea typeface="Calibri" panose="020F0502020204030204" pitchFamily="34" charset="0"/>
                <a:cs typeface="Times New Roman" panose="02020603050405020304" pitchFamily="18" charset="0"/>
              </a:rPr>
              <a:t>By the confession of all, even our adversaries, it is evident that this power belongs by divine right to all who preside over the churches, whether they are called pastors, presbyters, or bishops.</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0"/>
              </a:spcAft>
              <a:buNone/>
            </a:pPr>
            <a:r>
              <a:rPr lang="en-US" sz="1800" baseline="30000" dirty="0" smtClean="0">
                <a:latin typeface="Times New Roman" panose="02020603050405020304" pitchFamily="18" charset="0"/>
                <a:ea typeface="Calibri" panose="020F0502020204030204" pitchFamily="34" charset="0"/>
                <a:cs typeface="Times New Roman" panose="02020603050405020304" pitchFamily="18" charset="0"/>
              </a:rPr>
              <a:t>     62</a:t>
            </a:r>
            <a:r>
              <a:rPr lang="en-US" sz="18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800" dirty="0">
                <a:latin typeface="Times New Roman" panose="02020603050405020304" pitchFamily="18" charset="0"/>
                <a:ea typeface="Calibri" panose="020F0502020204030204" pitchFamily="34" charset="0"/>
                <a:cs typeface="Times New Roman" panose="02020603050405020304" pitchFamily="18" charset="0"/>
              </a:rPr>
              <a:t>Accordingly Jerome teaches clearly that in the apostolic letters all who preside over the churches are both bishops and presbyters. He quotes from Titus, “This is why I left you in Crete, that you might appoint presbyters in every town,” and points out that these words are followed by, “A bishop must be married only once” (Titus 1:5–7). Again, Peter and John call themselves presbyters. And Jerome observes: “One man was chosen over the rest to prevent schism, lest several persons, by gathering separate followings around themselves, rend the church of Christ. For in Alexandria, from the time of Mark the Evangelist to the time of Bishops Heracles and Dionysius, the presbyters always chose one of their number, set him in a higher place, and called him bishop. Moreover, in the same way in which an army might select a commander for itself, the deacons may choose from their number one who is known to be active and name him archdeacon. For, apart from ordination, what does a bishop do that a presbyter does not do?”</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200" dirty="0"/>
          </a:p>
        </p:txBody>
      </p:sp>
    </p:spTree>
    <p:extLst>
      <p:ext uri="{BB962C8B-B14F-4D97-AF65-F5344CB8AC3E}">
        <p14:creationId xmlns:p14="http://schemas.microsoft.com/office/powerpoint/2010/main" val="2847459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663" y="0"/>
            <a:ext cx="8909825" cy="6757639"/>
          </a:xfrm>
        </p:spPr>
        <p:txBody>
          <a:bodyPr>
            <a:normAutofit fontScale="90000"/>
          </a:bodyPr>
          <a:lstStyle/>
          <a:p>
            <a:pPr marL="0" marR="0" algn="ctr">
              <a:lnSpc>
                <a:spcPct val="107000"/>
              </a:lnSpc>
              <a:spcBef>
                <a:spcPts val="0"/>
              </a:spcBef>
              <a:spcAft>
                <a:spcPts val="0"/>
              </a:spcAft>
            </a:pP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t/>
            </a:r>
            <a:br>
              <a:rPr lang="en-US" sz="3200" b="1" dirty="0" smtClean="0">
                <a:latin typeface="Times New Roman" panose="02020603050405020304" pitchFamily="18" charset="0"/>
                <a:ea typeface="Times New Roman" panose="02020603050405020304" pitchFamily="18" charset="0"/>
                <a:cs typeface="Times New Roman" panose="02020603050405020304" pitchFamily="18" charset="0"/>
              </a:rPr>
            </a:br>
            <a:r>
              <a:rPr lang="en-US" sz="3600" b="1" dirty="0">
                <a:latin typeface="Times New Roman" panose="02020603050405020304" pitchFamily="18" charset="0"/>
                <a:ea typeface="Times New Roman" panose="02020603050405020304" pitchFamily="18" charset="0"/>
                <a:cs typeface="Times New Roman" panose="02020603050405020304" pitchFamily="18" charset="0"/>
              </a:rPr>
              <a:t/>
            </a:r>
            <a:br>
              <a:rPr lang="en-US" sz="3600" b="1" dirty="0">
                <a:latin typeface="Times New Roman" panose="02020603050405020304" pitchFamily="18" charset="0"/>
                <a:ea typeface="Times New Roman" panose="02020603050405020304" pitchFamily="18" charset="0"/>
                <a:cs typeface="Times New Roman" panose="02020603050405020304" pitchFamily="18" charset="0"/>
              </a:rPr>
            </a:br>
            <a:r>
              <a:rPr lang="en-US" sz="3600" b="1" u="sng" dirty="0" smtClean="0">
                <a:latin typeface="Times New Roman" panose="02020603050405020304" pitchFamily="18" charset="0"/>
                <a:ea typeface="Times New Roman" panose="02020603050405020304" pitchFamily="18" charset="0"/>
                <a:cs typeface="Times New Roman" panose="02020603050405020304" pitchFamily="18" charset="0"/>
              </a:rPr>
              <a:t>C</a:t>
            </a:r>
            <a:r>
              <a:rPr lang="en-US" sz="3600" b="1" u="sng" dirty="0">
                <a:latin typeface="Times New Roman" panose="02020603050405020304" pitchFamily="18" charset="0"/>
                <a:ea typeface="Times New Roman" panose="02020603050405020304" pitchFamily="18" charset="0"/>
                <a:cs typeface="Times New Roman" panose="02020603050405020304" pitchFamily="18" charset="0"/>
              </a:rPr>
              <a:t>. </a:t>
            </a:r>
            <a:r>
              <a:rPr lang="en-US" sz="3600" b="1" u="sng" dirty="0" smtClean="0">
                <a:latin typeface="Times New Roman" panose="02020603050405020304" pitchFamily="18" charset="0"/>
                <a:ea typeface="Times New Roman" panose="02020603050405020304" pitchFamily="18" charset="0"/>
                <a:cs typeface="Times New Roman" panose="02020603050405020304" pitchFamily="18" charset="0"/>
              </a:rPr>
              <a:t> LIFE APPLICATION</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Times New Roman" panose="02020603050405020304" pitchFamily="18" charset="0"/>
                <a:ea typeface="Times New Roman" panose="02020603050405020304" pitchFamily="18" charset="0"/>
                <a:cs typeface="Times New Roman" panose="02020603050405020304" pitchFamily="18" charset="0"/>
              </a:rPr>
              <a:t>1.   Why is it still necessary to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appoint elders (pastors) in every town</a:t>
            </a:r>
            <a:r>
              <a:rPr lang="en-US" sz="3600" dirty="0">
                <a:latin typeface="Times New Roman" panose="02020603050405020304" pitchFamily="18" charset="0"/>
                <a:ea typeface="Times New Roman" panose="02020603050405020304" pitchFamily="18" charset="0"/>
                <a:cs typeface="Times New Roman" panose="02020603050405020304" pitchFamily="18" charset="0"/>
              </a:rPr>
              <a:t> today?</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Times New Roman" panose="02020603050405020304" pitchFamily="18" charset="0"/>
                <a:ea typeface="Times New Roman" panose="02020603050405020304" pitchFamily="18" charset="0"/>
                <a:cs typeface="Times New Roman" panose="02020603050405020304" pitchFamily="18" charset="0"/>
              </a:rPr>
              <a:t>2.   What is the reason that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an overseer, as God's steward, must be above reproach?</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dirty="0">
                <a:latin typeface="Times New Roman" panose="02020603050405020304" pitchFamily="18" charset="0"/>
                <a:ea typeface="Times New Roman" panose="02020603050405020304" pitchFamily="18" charset="0"/>
                <a:cs typeface="Times New Roman" panose="02020603050405020304" pitchFamily="18" charset="0"/>
              </a:rPr>
              <a:t>3.    How do we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hold firm to the trustworthy word </a:t>
            </a: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
            </a:r>
            <a:b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as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taught?</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spc="75" dirty="0">
                <a:latin typeface="Times New Roman" panose="02020603050405020304" pitchFamily="18" charset="0"/>
                <a:ea typeface="Calibri" panose="020F0502020204030204" pitchFamily="34" charset="0"/>
                <a:cs typeface="Times New Roman" panose="02020603050405020304" pitchFamily="18" charset="0"/>
              </a:rPr>
              <a:t>4.  When is instruction in sound doctrine important, so as to rebuke those who contradict it?</a:t>
            </a:r>
            <a:r>
              <a:rPr lang="en-US" sz="3600" dirty="0">
                <a:latin typeface="Calibri" panose="020F0502020204030204" pitchFamily="34" charset="0"/>
                <a:ea typeface="Calibri" panose="020F0502020204030204" pitchFamily="34" charset="0"/>
                <a:cs typeface="Times New Roman" panose="02020603050405020304" pitchFamily="18" charset="0"/>
              </a:rPr>
              <a:t/>
            </a:r>
            <a:br>
              <a:rPr lang="en-US" sz="3600" dirty="0">
                <a:latin typeface="Calibri" panose="020F0502020204030204" pitchFamily="34" charset="0"/>
                <a:ea typeface="Calibri" panose="020F0502020204030204" pitchFamily="34" charset="0"/>
                <a:cs typeface="Times New Roman" panose="02020603050405020304" pitchFamily="18" charset="0"/>
              </a:rPr>
            </a:br>
            <a:r>
              <a:rPr lang="en-US" sz="3600" spc="75" dirty="0">
                <a:latin typeface="Times New Roman" panose="02020603050405020304" pitchFamily="18" charset="0"/>
                <a:ea typeface="Calibri" panose="020F0502020204030204" pitchFamily="34" charset="0"/>
                <a:cs typeface="Times New Roman" panose="02020603050405020304" pitchFamily="18" charset="0"/>
              </a:rPr>
              <a:t>5. Describe the ways grace and peace from God the Father and Christ Jesus our Savior impact </a:t>
            </a: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
            </a:r>
            <a:b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br>
            <a:r>
              <a:rPr lang="en-US" sz="3600" spc="75" dirty="0" smtClean="0">
                <a:latin typeface="Times New Roman" panose="02020603050405020304" pitchFamily="18" charset="0"/>
                <a:ea typeface="Calibri" panose="020F0502020204030204" pitchFamily="34" charset="0"/>
                <a:cs typeface="Times New Roman" panose="02020603050405020304" pitchFamily="18" charset="0"/>
              </a:rPr>
              <a:t>your </a:t>
            </a:r>
            <a:r>
              <a:rPr lang="en-US" sz="3600" spc="75" dirty="0">
                <a:latin typeface="Times New Roman" panose="02020603050405020304" pitchFamily="18" charset="0"/>
                <a:ea typeface="Calibri" panose="020F0502020204030204" pitchFamily="34" charset="0"/>
                <a:cs typeface="Times New Roman" panose="02020603050405020304" pitchFamily="18" charset="0"/>
              </a:rPr>
              <a:t>daily life.</a:t>
            </a:r>
            <a:r>
              <a:rPr lang="en-US" sz="2800" dirty="0">
                <a:latin typeface="Calibri" panose="020F0502020204030204" pitchFamily="34" charset="0"/>
                <a:ea typeface="Calibri" panose="020F0502020204030204" pitchFamily="34" charset="0"/>
                <a:cs typeface="Times New Roman" panose="02020603050405020304" pitchFamily="18" charset="0"/>
              </a:rPr>
              <a:t/>
            </a:r>
            <a:br>
              <a:rPr lang="en-US" sz="2800" dirty="0">
                <a:latin typeface="Calibri" panose="020F0502020204030204" pitchFamily="34" charset="0"/>
                <a:ea typeface="Calibri" panose="020F0502020204030204" pitchFamily="34" charset="0"/>
                <a:cs typeface="Times New Roman" panose="02020603050405020304" pitchFamily="18" charset="0"/>
              </a:rPr>
            </a:br>
            <a:r>
              <a:rPr lang="en-US" sz="4000" dirty="0">
                <a:latin typeface="Calibri" panose="020F0502020204030204" pitchFamily="34" charset="0"/>
                <a:ea typeface="Calibri" panose="020F0502020204030204" pitchFamily="34" charset="0"/>
                <a:cs typeface="Times New Roman" panose="02020603050405020304" pitchFamily="18" charset="0"/>
              </a:rPr>
              <a:t/>
            </a:r>
            <a:br>
              <a:rPr lang="en-US" sz="40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34856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4035" y="2469843"/>
            <a:ext cx="5690206" cy="845170"/>
          </a:xfrm>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1026" name="Picture 2" descr="http://biblepic.com/53/2989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2758" y="105045"/>
            <a:ext cx="6630290" cy="66302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13929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descr="http://www.catholicspringtime.citymax.com/i/card-_526-front.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4558" y="677048"/>
            <a:ext cx="8734883" cy="4954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47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descr="http://stjohnindy.org/monkimage.php?mediaDirectory=mediafiles&amp;mediaId=1118508&amp;fileName=church-home-page-rotator-sanctuary-traditional-service-693-385-0-0.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0649" y="684619"/>
            <a:ext cx="8502701" cy="4723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8321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06480" y="365126"/>
            <a:ext cx="8631591" cy="5757204"/>
          </a:xfrm>
          <a:prstGeom prst="rect">
            <a:avLst/>
          </a:prstGeom>
        </p:spPr>
      </p:pic>
    </p:spTree>
    <p:extLst>
      <p:ext uri="{BB962C8B-B14F-4D97-AF65-F5344CB8AC3E}">
        <p14:creationId xmlns:p14="http://schemas.microsoft.com/office/powerpoint/2010/main" val="1476262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206813" y="365126"/>
            <a:ext cx="8730373" cy="5779507"/>
          </a:xfrm>
          <a:prstGeom prst="rect">
            <a:avLst/>
          </a:prstGeom>
        </p:spPr>
      </p:pic>
    </p:spTree>
    <p:extLst>
      <p:ext uri="{BB962C8B-B14F-4D97-AF65-F5344CB8AC3E}">
        <p14:creationId xmlns:p14="http://schemas.microsoft.com/office/powerpoint/2010/main" val="35614558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13486" y="365126"/>
            <a:ext cx="8117028" cy="6087771"/>
          </a:xfrm>
          <a:prstGeom prst="rect">
            <a:avLst/>
          </a:prstGeom>
        </p:spPr>
      </p:pic>
    </p:spTree>
    <p:extLst>
      <p:ext uri="{BB962C8B-B14F-4D97-AF65-F5344CB8AC3E}">
        <p14:creationId xmlns:p14="http://schemas.microsoft.com/office/powerpoint/2010/main" val="7183517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2236</Words>
  <Application>Microsoft Office PowerPoint</Application>
  <PresentationFormat>On-screen Show (4:3)</PresentationFormat>
  <Paragraphs>63</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  LIFE APPLICATION  1.   Why is it still necessary to appoint elders (pastors) in every town today? 2.   What is the reason that an overseer, as God's steward, must be above reproach? 3.    How do we hold firm to the trustworthy word  as taught? 4.  When is instruction in sound doctrine important, so as to rebuke those who contradict it? 5. Describe the ways grace and peace from God the Father and Christ Jesus our Savior impact  your daily life.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Nehrenz</dc:creator>
  <cp:lastModifiedBy>David Nehrenz</cp:lastModifiedBy>
  <cp:revision>66</cp:revision>
  <dcterms:created xsi:type="dcterms:W3CDTF">2016-06-18T21:15:20Z</dcterms:created>
  <dcterms:modified xsi:type="dcterms:W3CDTF">2016-07-16T20:05:29Z</dcterms:modified>
</cp:coreProperties>
</file>