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1" r:id="rId3"/>
    <p:sldId id="262" r:id="rId4"/>
    <p:sldId id="263" r:id="rId5"/>
    <p:sldId id="298" r:id="rId6"/>
    <p:sldId id="265" r:id="rId7"/>
    <p:sldId id="266" r:id="rId8"/>
    <p:sldId id="267" r:id="rId9"/>
    <p:sldId id="268" r:id="rId10"/>
    <p:sldId id="269" r:id="rId11"/>
    <p:sldId id="270" r:id="rId12"/>
    <p:sldId id="271" r:id="rId13"/>
    <p:sldId id="264" r:id="rId14"/>
    <p:sldId id="272" r:id="rId15"/>
    <p:sldId id="273" r:id="rId16"/>
    <p:sldId id="274" r:id="rId17"/>
    <p:sldId id="275" r:id="rId18"/>
    <p:sldId id="283"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9" r:id="rId41"/>
    <p:sldId id="30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123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865244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44015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221D11-1EA6-4CEA-9528-8BA4B75CB51F}" type="datetimeFigureOut">
              <a:rPr lang="en-US" smtClean="0"/>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114492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221D11-1EA6-4CEA-9528-8BA4B75CB51F}" type="datetimeFigureOut">
              <a:rPr lang="en-US" smtClean="0"/>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95983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221D11-1EA6-4CEA-9528-8BA4B75CB51F}" type="datetimeFigureOut">
              <a:rPr lang="en-US" smtClean="0"/>
              <a:t>7/9/2016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82495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221D11-1EA6-4CEA-9528-8BA4B75CB51F}" type="datetimeFigureOut">
              <a:rPr lang="en-US" smtClean="0"/>
              <a:t>7/9/2016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72142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21D11-1EA6-4CEA-9528-8BA4B75CB51F}" type="datetimeFigureOut">
              <a:rPr lang="en-US" smtClean="0"/>
              <a:t>7/9/2016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877765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914510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381751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491477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2539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2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21D11-1EA6-4CEA-9528-8BA4B75CB51F}" type="datetimeFigureOut">
              <a:rPr lang="en-US" smtClean="0"/>
              <a:t>7/9/2016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02798A-70AE-4ED6-985F-B024FD5E3D72}" type="slidenum">
              <a:rPr lang="en-US" smtClean="0"/>
              <a:t>‹#›</a:t>
            </a:fld>
            <a:endParaRPr lang="en-US"/>
          </a:p>
        </p:txBody>
      </p:sp>
    </p:spTree>
    <p:extLst>
      <p:ext uri="{BB962C8B-B14F-4D97-AF65-F5344CB8AC3E}">
        <p14:creationId xmlns:p14="http://schemas.microsoft.com/office/powerpoint/2010/main" val="815298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b="1" u="sng"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b="1" u="sng" dirty="0">
                <a:latin typeface="Times New Roman" panose="02020603050405020304" pitchFamily="18" charset="0"/>
                <a:ea typeface="Times New Roman" panose="02020603050405020304" pitchFamily="18" charset="0"/>
                <a:cs typeface="Times New Roman" panose="02020603050405020304" pitchFamily="18" charset="0"/>
              </a:rPr>
              <a:t>Book of Titus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40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Life of Christians in a Congregation:</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“The Knowledge of the Truth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Which Accords With Godliness”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Trinity Lutheran Church   Norman, OK.</a:t>
            </a:r>
            <a:r>
              <a:rPr lang="en-US" sz="4000" dirty="0">
                <a:latin typeface="Calibri" panose="020F0502020204030204" pitchFamily="34" charset="0"/>
                <a:ea typeface="Calibri" panose="020F0502020204030204" pitchFamily="34" charset="0"/>
                <a:cs typeface="Times New Roman" panose="02020603050405020304" pitchFamily="18" charset="0"/>
              </a:rPr>
              <a:t>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Pastor  David  Nehrenz</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Date: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7</a:t>
            </a: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-10-16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Study: </a:t>
            </a: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2</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29209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5122" r="59280" b="43740"/>
          <a:stretch/>
        </p:blipFill>
        <p:spPr>
          <a:xfrm>
            <a:off x="1700975" y="351607"/>
            <a:ext cx="4855942" cy="6221693"/>
          </a:xfrm>
          <a:prstGeom prst="rect">
            <a:avLst/>
          </a:prstGeom>
        </p:spPr>
      </p:pic>
    </p:spTree>
    <p:extLst>
      <p:ext uri="{BB962C8B-B14F-4D97-AF65-F5344CB8AC3E}">
        <p14:creationId xmlns:p14="http://schemas.microsoft.com/office/powerpoint/2010/main" val="3875542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0397" t="5197" b="5570"/>
          <a:stretch/>
        </p:blipFill>
        <p:spPr>
          <a:xfrm>
            <a:off x="1462423" y="301084"/>
            <a:ext cx="6241455" cy="5988204"/>
          </a:xfrm>
          <a:prstGeom prst="rect">
            <a:avLst/>
          </a:prstGeom>
        </p:spPr>
      </p:pic>
    </p:spTree>
    <p:extLst>
      <p:ext uri="{BB962C8B-B14F-4D97-AF65-F5344CB8AC3E}">
        <p14:creationId xmlns:p14="http://schemas.microsoft.com/office/powerpoint/2010/main" val="2025208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Autofit/>
          </a:bodyPr>
          <a:lstStyle/>
          <a:p>
            <a:pPr>
              <a:lnSpc>
                <a:spcPct val="107000"/>
              </a:lnSpc>
              <a:spcBef>
                <a:spcPts val="0"/>
              </a:spcBef>
            </a:pPr>
            <a:r>
              <a:rPr lang="en-US" sz="3800" b="1" u="sng" dirty="0">
                <a:latin typeface="Times New Roman" panose="02020603050405020304" pitchFamily="18" charset="0"/>
                <a:ea typeface="Times New Roman" panose="02020603050405020304" pitchFamily="18" charset="0"/>
                <a:cs typeface="Times New Roman" panose="02020603050405020304" pitchFamily="18" charset="0"/>
              </a:rPr>
              <a:t>A.THE TEXT</a:t>
            </a:r>
            <a:endParaRPr lang="en-US" sz="3800" u="sng" dirty="0">
              <a:latin typeface="Calibri" panose="020F0502020204030204" pitchFamily="34" charset="0"/>
              <a:ea typeface="Calibri" panose="020F0502020204030204" pitchFamily="34" charset="0"/>
              <a:cs typeface="Times New Roman" panose="02020603050405020304" pitchFamily="18" charset="0"/>
            </a:endParaRPr>
          </a:p>
          <a:p>
            <a:pPr indent="457200" algn="just">
              <a:spcBef>
                <a:spcPts val="0"/>
              </a:spcBef>
            </a:pP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(Titus </a:t>
            </a:r>
            <a:r>
              <a:rPr lang="en-US" sz="3800" b="1" spc="75" dirty="0" smtClean="0">
                <a:latin typeface="Times New Roman" panose="02020603050405020304" pitchFamily="18" charset="0"/>
                <a:ea typeface="Times New Roman" panose="02020603050405020304" pitchFamily="18" charset="0"/>
                <a:cs typeface="Times New Roman" panose="02020603050405020304" pitchFamily="18" charset="0"/>
              </a:rPr>
              <a:t>1)</a:t>
            </a:r>
            <a:r>
              <a:rPr lang="en-US" sz="3800" spc="75" dirty="0" smtClean="0">
                <a:latin typeface="Times New Roman" panose="02020603050405020304" pitchFamily="18" charset="0"/>
                <a:ea typeface="Times New Roman" panose="02020603050405020304" pitchFamily="18" charset="0"/>
                <a:cs typeface="Times New Roman" panose="02020603050405020304" pitchFamily="18" charset="0"/>
              </a:rPr>
              <a:t> (1)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Paul, a servant </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of</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 God</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and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an apostle</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of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Jesus Christ,</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for the sake of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the faith of </a:t>
            </a:r>
            <a:r>
              <a:rPr lang="en-US" sz="3800" b="1" u="sng" spc="75" dirty="0">
                <a:latin typeface="Times New Roman" panose="02020603050405020304" pitchFamily="18" charset="0"/>
                <a:ea typeface="Times New Roman" panose="02020603050405020304" pitchFamily="18" charset="0"/>
                <a:cs typeface="Times New Roman" panose="02020603050405020304" pitchFamily="18" charset="0"/>
              </a:rPr>
              <a:t>God's</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 elect</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and their knowledge of the truth, which accords with godliness, (2) in hope of eternal life, which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God, who never lies,</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promised before the ages began (3) and at the proper time manifested in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his word</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through the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preaching with which I</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have been entrusted by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the command of God our Savior</a:t>
            </a:r>
            <a:r>
              <a:rPr lang="en-US" sz="3800" b="1" spc="75"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3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60003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385" y="178420"/>
            <a:ext cx="8586439" cy="6423102"/>
          </a:xfrm>
        </p:spPr>
        <p:txBody>
          <a:bodyPr>
            <a:normAutofit/>
          </a:bodyPr>
          <a:lstStyle/>
          <a:p>
            <a:pPr marL="0" lvl="0" indent="0" algn="ctr">
              <a:buNone/>
            </a:pPr>
            <a:r>
              <a:rPr lang="en-US"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p>
          <a:p>
            <a:pPr marL="0" lvl="0" indent="0" algn="ctr">
              <a:buNone/>
            </a:pPr>
            <a:r>
              <a:rPr lang="en-US" sz="3600" spc="75"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4)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To Titus, my true child</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in a common faith: Grace and peace </a:t>
            </a:r>
            <a:r>
              <a:rPr lang="en-US" sz="3600" b="1"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from God the Father and Christ Jesus our Savior.</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(5) This is why I left you in Crete</a:t>
            </a:r>
            <a:r>
              <a:rPr lang="en-US" sz="3600" b="1"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so that you might put what remained into order, and appoint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elders in every town</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as I directed you-- (6) if</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anyone </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is above reproach,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husband of one wife,</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and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his children are believers</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and not open to the charge of debauchery or insubordination.</a:t>
            </a:r>
            <a:endParaRPr lang="en-US" sz="3600" dirty="0">
              <a:solidFill>
                <a:prstClr val="black"/>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21057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indent="457200" algn="just">
              <a:spcBef>
                <a:spcPts val="0"/>
              </a:spcBef>
            </a:pPr>
            <a:r>
              <a:rPr lang="en-US" sz="4000" spc="75" dirty="0">
                <a:latin typeface="Times New Roman" panose="02020603050405020304" pitchFamily="18" charset="0"/>
                <a:ea typeface="Times New Roman" panose="02020603050405020304" pitchFamily="18" charset="0"/>
              </a:rPr>
              <a:t>(7) For an </a:t>
            </a:r>
            <a:r>
              <a:rPr lang="en-US" sz="4000" u="sng" spc="75" dirty="0">
                <a:latin typeface="Times New Roman" panose="02020603050405020304" pitchFamily="18" charset="0"/>
                <a:ea typeface="Times New Roman" panose="02020603050405020304" pitchFamily="18" charset="0"/>
              </a:rPr>
              <a:t>overseer, as God's steward</a:t>
            </a:r>
            <a:r>
              <a:rPr lang="en-US" sz="4000" spc="75" dirty="0">
                <a:latin typeface="Times New Roman" panose="02020603050405020304" pitchFamily="18" charset="0"/>
                <a:ea typeface="Times New Roman" panose="02020603050405020304" pitchFamily="18" charset="0"/>
              </a:rPr>
              <a:t>, must be above reproach. He must not be arrogant or quick-tempered or a drunkard or violent or greedy for gain, (8) but hospitable, a lover of good, self-controlled, upright, holy, and disciplined. (9) He must hold firm to the trustworthy word as taught, so that he may be able to give instruction in sound doctrine and also to </a:t>
            </a:r>
            <a:r>
              <a:rPr lang="en-US" sz="4000" u="sng" spc="75" dirty="0">
                <a:latin typeface="Times New Roman" panose="02020603050405020304" pitchFamily="18" charset="0"/>
                <a:ea typeface="Times New Roman" panose="02020603050405020304" pitchFamily="18" charset="0"/>
              </a:rPr>
              <a:t>rebuke those who contradict it. </a:t>
            </a:r>
            <a:endParaRPr lang="en-US" sz="40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814801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lnSpcReduction="10000"/>
          </a:bodyPr>
          <a:lstStyle/>
          <a:p>
            <a:pPr indent="457200" algn="just">
              <a:spcBef>
                <a:spcPts val="0"/>
              </a:spcBef>
            </a:pPr>
            <a:r>
              <a:rPr lang="en-US" sz="2800" spc="75" dirty="0">
                <a:latin typeface="Times New Roman" panose="02020603050405020304" pitchFamily="18" charset="0"/>
                <a:ea typeface="Times New Roman" panose="02020603050405020304" pitchFamily="18" charset="0"/>
              </a:rPr>
              <a:t>(10) For there are </a:t>
            </a:r>
            <a:r>
              <a:rPr lang="en-US" sz="2800" u="sng" spc="75" dirty="0">
                <a:latin typeface="Times New Roman" panose="02020603050405020304" pitchFamily="18" charset="0"/>
                <a:ea typeface="Times New Roman" panose="02020603050405020304" pitchFamily="18" charset="0"/>
              </a:rPr>
              <a:t>many who are insubordinate, empty talkers and deceivers, especially those of the circumcision party</a:t>
            </a:r>
            <a:r>
              <a:rPr lang="en-US" sz="2800" spc="75" dirty="0">
                <a:latin typeface="Times New Roman" panose="02020603050405020304" pitchFamily="18" charset="0"/>
                <a:ea typeface="Times New Roman" panose="02020603050405020304" pitchFamily="18" charset="0"/>
              </a:rPr>
              <a:t>. (11) They must be silenced, since they are upsetting </a:t>
            </a:r>
            <a:r>
              <a:rPr lang="en-US" sz="2800" u="sng" spc="75" dirty="0">
                <a:latin typeface="Times New Roman" panose="02020603050405020304" pitchFamily="18" charset="0"/>
                <a:ea typeface="Times New Roman" panose="02020603050405020304" pitchFamily="18" charset="0"/>
              </a:rPr>
              <a:t>whole families</a:t>
            </a:r>
            <a:r>
              <a:rPr lang="en-US" sz="2800" spc="75" dirty="0">
                <a:latin typeface="Times New Roman" panose="02020603050405020304" pitchFamily="18" charset="0"/>
                <a:ea typeface="Times New Roman" panose="02020603050405020304" pitchFamily="18" charset="0"/>
              </a:rPr>
              <a:t> by teaching for shameful gain what they ought not to teach. (12)</a:t>
            </a:r>
            <a:r>
              <a:rPr lang="en-US" sz="2800" u="sng" spc="75" dirty="0">
                <a:latin typeface="Times New Roman" panose="02020603050405020304" pitchFamily="18" charset="0"/>
                <a:ea typeface="Times New Roman" panose="02020603050405020304" pitchFamily="18" charset="0"/>
              </a:rPr>
              <a:t> One of the Cretans, a prophet of their own, </a:t>
            </a:r>
            <a:r>
              <a:rPr lang="en-US" sz="2800" spc="75" dirty="0">
                <a:latin typeface="Times New Roman" panose="02020603050405020304" pitchFamily="18" charset="0"/>
                <a:ea typeface="Times New Roman" panose="02020603050405020304" pitchFamily="18" charset="0"/>
              </a:rPr>
              <a:t>said, "</a:t>
            </a:r>
            <a:r>
              <a:rPr lang="en-US" sz="2800" u="sng" spc="75" dirty="0">
                <a:latin typeface="Times New Roman" panose="02020603050405020304" pitchFamily="18" charset="0"/>
                <a:ea typeface="Times New Roman" panose="02020603050405020304" pitchFamily="18" charset="0"/>
              </a:rPr>
              <a:t>Cretans are always liars, evil beasts, lazy gluttons."</a:t>
            </a:r>
            <a:r>
              <a:rPr lang="en-US" sz="2800" spc="75" dirty="0">
                <a:latin typeface="Times New Roman" panose="02020603050405020304" pitchFamily="18" charset="0"/>
                <a:ea typeface="Times New Roman" panose="02020603050405020304" pitchFamily="18" charset="0"/>
              </a:rPr>
              <a:t> (13) This testimony is true. Therefore rebuke</a:t>
            </a:r>
            <a:r>
              <a:rPr lang="en-US" sz="2800" u="sng" spc="75" dirty="0">
                <a:latin typeface="Times New Roman" panose="02020603050405020304" pitchFamily="18" charset="0"/>
                <a:ea typeface="Times New Roman" panose="02020603050405020304" pitchFamily="18" charset="0"/>
              </a:rPr>
              <a:t> them</a:t>
            </a:r>
            <a:r>
              <a:rPr lang="en-US" sz="2800" spc="75" dirty="0">
                <a:latin typeface="Times New Roman" panose="02020603050405020304" pitchFamily="18" charset="0"/>
                <a:ea typeface="Times New Roman" panose="02020603050405020304" pitchFamily="18" charset="0"/>
              </a:rPr>
              <a:t> sharply, that </a:t>
            </a:r>
            <a:r>
              <a:rPr lang="en-US" sz="2800" u="sng" spc="75" dirty="0">
                <a:latin typeface="Times New Roman" panose="02020603050405020304" pitchFamily="18" charset="0"/>
                <a:ea typeface="Times New Roman" panose="02020603050405020304" pitchFamily="18" charset="0"/>
              </a:rPr>
              <a:t>they</a:t>
            </a:r>
            <a:r>
              <a:rPr lang="en-US" sz="2800" spc="75" dirty="0">
                <a:latin typeface="Times New Roman" panose="02020603050405020304" pitchFamily="18" charset="0"/>
                <a:ea typeface="Times New Roman" panose="02020603050405020304" pitchFamily="18" charset="0"/>
              </a:rPr>
              <a:t> may be sound in the faith, (14) not devoting themselves to </a:t>
            </a:r>
            <a:r>
              <a:rPr lang="en-US" sz="2800" u="sng" spc="75" dirty="0">
                <a:latin typeface="Times New Roman" panose="02020603050405020304" pitchFamily="18" charset="0"/>
                <a:ea typeface="Times New Roman" panose="02020603050405020304" pitchFamily="18" charset="0"/>
              </a:rPr>
              <a:t>Jewish myths and the commands of people</a:t>
            </a:r>
            <a:r>
              <a:rPr lang="en-US" sz="2800" spc="75" dirty="0">
                <a:latin typeface="Times New Roman" panose="02020603050405020304" pitchFamily="18" charset="0"/>
                <a:ea typeface="Times New Roman" panose="02020603050405020304" pitchFamily="18" charset="0"/>
              </a:rPr>
              <a:t> who turn away from the truth</a:t>
            </a:r>
            <a:r>
              <a:rPr lang="en-US" sz="2800" spc="75" dirty="0" smtClean="0">
                <a:latin typeface="Times New Roman" panose="02020603050405020304" pitchFamily="18" charset="0"/>
                <a:ea typeface="Times New Roman" panose="02020603050405020304" pitchFamily="18" charset="0"/>
              </a:rPr>
              <a:t>.</a:t>
            </a:r>
          </a:p>
          <a:p>
            <a:pPr indent="457200" algn="just">
              <a:spcBef>
                <a:spcPts val="0"/>
              </a:spcBef>
            </a:pPr>
            <a:r>
              <a:rPr lang="en-US" sz="2800" spc="75" dirty="0" smtClean="0">
                <a:latin typeface="Times New Roman" panose="02020603050405020304" pitchFamily="18" charset="0"/>
                <a:ea typeface="Times New Roman" panose="02020603050405020304" pitchFamily="18" charset="0"/>
              </a:rPr>
              <a:t> </a:t>
            </a:r>
            <a:endParaRPr lang="en-US" sz="2800" dirty="0">
              <a:latin typeface="Times New Roman" panose="02020603050405020304" pitchFamily="18" charset="0"/>
              <a:ea typeface="Times New Roman" panose="02020603050405020304" pitchFamily="18" charset="0"/>
            </a:endParaRPr>
          </a:p>
          <a:p>
            <a:pPr indent="457200" algn="just">
              <a:spcBef>
                <a:spcPts val="0"/>
              </a:spcBef>
            </a:pPr>
            <a:r>
              <a:rPr lang="en-US" sz="2800" spc="75" dirty="0">
                <a:latin typeface="Times New Roman" panose="02020603050405020304" pitchFamily="18" charset="0"/>
                <a:ea typeface="Times New Roman" panose="02020603050405020304" pitchFamily="18" charset="0"/>
              </a:rPr>
              <a:t>(15) To </a:t>
            </a:r>
            <a:r>
              <a:rPr lang="en-US" sz="2800" u="sng" spc="75" dirty="0">
                <a:latin typeface="Times New Roman" panose="02020603050405020304" pitchFamily="18" charset="0"/>
                <a:ea typeface="Times New Roman" panose="02020603050405020304" pitchFamily="18" charset="0"/>
              </a:rPr>
              <a:t>the pure</a:t>
            </a:r>
            <a:r>
              <a:rPr lang="en-US" sz="2800" spc="75" dirty="0">
                <a:latin typeface="Times New Roman" panose="02020603050405020304" pitchFamily="18" charset="0"/>
                <a:ea typeface="Times New Roman" panose="02020603050405020304" pitchFamily="18" charset="0"/>
              </a:rPr>
              <a:t>, all things are pure, but to </a:t>
            </a:r>
            <a:r>
              <a:rPr lang="en-US" sz="2800" u="sng" spc="75" dirty="0">
                <a:latin typeface="Times New Roman" panose="02020603050405020304" pitchFamily="18" charset="0"/>
                <a:ea typeface="Times New Roman" panose="02020603050405020304" pitchFamily="18" charset="0"/>
              </a:rPr>
              <a:t>the defiled and unbelieving,</a:t>
            </a:r>
            <a:r>
              <a:rPr lang="en-US" sz="2800" spc="75" dirty="0">
                <a:latin typeface="Times New Roman" panose="02020603050405020304" pitchFamily="18" charset="0"/>
                <a:ea typeface="Times New Roman" panose="02020603050405020304" pitchFamily="18" charset="0"/>
              </a:rPr>
              <a:t> nothing is pure; but both their minds and </a:t>
            </a:r>
            <a:r>
              <a:rPr lang="en-US" sz="2800" u="sng" spc="75" dirty="0">
                <a:latin typeface="Times New Roman" panose="02020603050405020304" pitchFamily="18" charset="0"/>
                <a:ea typeface="Times New Roman" panose="02020603050405020304" pitchFamily="18" charset="0"/>
              </a:rPr>
              <a:t>their consciences</a:t>
            </a:r>
            <a:r>
              <a:rPr lang="en-US" sz="2800" spc="75" dirty="0">
                <a:latin typeface="Times New Roman" panose="02020603050405020304" pitchFamily="18" charset="0"/>
                <a:ea typeface="Times New Roman" panose="02020603050405020304" pitchFamily="18" charset="0"/>
              </a:rPr>
              <a:t> are defiled. (16) They profess to know </a:t>
            </a:r>
            <a:r>
              <a:rPr lang="en-US" sz="2800" b="1" spc="75" dirty="0">
                <a:latin typeface="Times New Roman" panose="02020603050405020304" pitchFamily="18" charset="0"/>
                <a:ea typeface="Times New Roman" panose="02020603050405020304" pitchFamily="18" charset="0"/>
              </a:rPr>
              <a:t>God,</a:t>
            </a:r>
            <a:r>
              <a:rPr lang="en-US" sz="2800" spc="75" dirty="0">
                <a:latin typeface="Times New Roman" panose="02020603050405020304" pitchFamily="18" charset="0"/>
                <a:ea typeface="Times New Roman" panose="02020603050405020304" pitchFamily="18" charset="0"/>
              </a:rPr>
              <a:t> but they deny him by t</a:t>
            </a:r>
            <a:r>
              <a:rPr lang="en-US" sz="2800" u="sng" spc="75" dirty="0">
                <a:latin typeface="Times New Roman" panose="02020603050405020304" pitchFamily="18" charset="0"/>
                <a:ea typeface="Times New Roman" panose="02020603050405020304" pitchFamily="18" charset="0"/>
              </a:rPr>
              <a:t>heir works. They are detestable, disobedient, unfit for any good work.</a:t>
            </a:r>
            <a:endParaRPr lang="en-US" sz="28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1832130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8351" y="423747"/>
            <a:ext cx="8720254" cy="6545766"/>
          </a:xfrm>
        </p:spPr>
        <p:txBody>
          <a:bodyPr/>
          <a:lstStyle/>
          <a:p>
            <a:endParaRPr lang="en-US" dirty="0" smtClean="0"/>
          </a:p>
          <a:p>
            <a:endParaRPr lang="en-US" dirty="0"/>
          </a:p>
        </p:txBody>
      </p:sp>
      <p:sp>
        <p:nvSpPr>
          <p:cNvPr id="2" name="Rectangle 2"/>
          <p:cNvSpPr>
            <a:spLocks noChangeArrowheads="1"/>
          </p:cNvSpPr>
          <p:nvPr/>
        </p:nvSpPr>
        <p:spPr bwMode="auto">
          <a:xfrm>
            <a:off x="245327" y="23417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1" descr="titus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2568" t="13927" r="2466" b="4362"/>
          <a:stretch>
            <a:fillRect/>
          </a:stretch>
        </p:blipFill>
        <p:spPr bwMode="auto">
          <a:xfrm rot="60000">
            <a:off x="265595" y="2326521"/>
            <a:ext cx="8699364" cy="23985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120639" y="853069"/>
            <a:ext cx="448088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8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B. THE STUDY NOTES</a:t>
            </a:r>
            <a:endParaRPr kumimoji="0" lang="en-US" altLang="en-US" sz="2800" b="0" i="0" u="sng"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47626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2467" y="2285996"/>
            <a:ext cx="10313241" cy="9375455"/>
          </a:xfrm>
        </p:spPr>
        <p:txBody>
          <a:bodyPr/>
          <a:lstStyle/>
          <a:p>
            <a:endParaRPr lang="en-US" dirty="0"/>
          </a:p>
        </p:txBody>
      </p:sp>
      <p:pic>
        <p:nvPicPr>
          <p:cNvPr id="3074" name="Picture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3461" t="1926" r="2185" b="22119"/>
          <a:stretch>
            <a:fillRect/>
          </a:stretch>
        </p:blipFill>
        <p:spPr bwMode="auto">
          <a:xfrm rot="21540000">
            <a:off x="185520" y="2131567"/>
            <a:ext cx="8933624" cy="29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9513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5054" y="3456879"/>
            <a:ext cx="8689723" cy="9758200"/>
          </a:xfrm>
        </p:spPr>
        <p:txBody>
          <a:bodyPr/>
          <a:lstStyle/>
          <a:p>
            <a:endParaRPr lang="en-US" dirty="0"/>
          </a:p>
        </p:txBody>
      </p:sp>
      <p:pic>
        <p:nvPicPr>
          <p:cNvPr id="4098" name="Picture 2" descr="titus 3"/>
          <p:cNvPicPr>
            <a:picLocks noChangeAspect="1" noChangeArrowheads="1"/>
          </p:cNvPicPr>
          <p:nvPr/>
        </p:nvPicPr>
        <p:blipFill>
          <a:blip r:embed="rId2">
            <a:extLst>
              <a:ext uri="{28A0092B-C50C-407E-A947-70E740481C1C}">
                <a14:useLocalDpi xmlns:a14="http://schemas.microsoft.com/office/drawing/2010/main" val="0"/>
              </a:ext>
            </a:extLst>
          </a:blip>
          <a:srcRect l="10783" t="1779" r="5664" b="92122"/>
          <a:stretch>
            <a:fillRect/>
          </a:stretch>
        </p:blipFill>
        <p:spPr bwMode="auto">
          <a:xfrm>
            <a:off x="92386" y="1456009"/>
            <a:ext cx="8836846" cy="81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titus 3"/>
          <p:cNvPicPr>
            <a:picLocks noChangeAspect="1" noChangeArrowheads="1"/>
          </p:cNvPicPr>
          <p:nvPr/>
        </p:nvPicPr>
        <p:blipFill>
          <a:blip r:embed="rId2">
            <a:extLst>
              <a:ext uri="{28A0092B-C50C-407E-A947-70E740481C1C}">
                <a14:useLocalDpi xmlns:a14="http://schemas.microsoft.com/office/drawing/2010/main" val="0"/>
              </a:ext>
            </a:extLst>
          </a:blip>
          <a:srcRect l="3159" t="80644" r="19826" b="4579"/>
          <a:stretch>
            <a:fillRect/>
          </a:stretch>
        </p:blipFill>
        <p:spPr bwMode="auto">
          <a:xfrm>
            <a:off x="120942" y="2826023"/>
            <a:ext cx="8808290" cy="173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631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a:bodyPr>
          <a:lstStyle/>
          <a:p>
            <a:pPr>
              <a:lnSpc>
                <a:spcPct val="107000"/>
              </a:lnSpc>
              <a:spcBef>
                <a:spcPts val="0"/>
              </a:spcBef>
            </a:pPr>
            <a:r>
              <a:rPr lang="en-US"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in the New Testament: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2:12-13)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When I came to Troas to preach the gospel of Christ, even though a door was opened for me in the Lord, (13) my spirit was not at rest because I did not find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my brother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 So I took leave of them and went on to Macedonia.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7:6-7)</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But God, who comforts the downcast, comforted us by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coming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(7) and not only by his coming but also by the comfort with which he was comforted by you, as he told us of your longing, your mourning, your zeal for me, so that I rejoiced still more.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7:13-16)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Therefore we are comforted. And besides our own comfort, we rejoiced still more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the joy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because his spirit has been refreshed by you all. (14) For whatever boasts I made to him about you, I was not put to shame. But just as everything we said to you was true, so also our boasting before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has proved true.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 And his affection for you is even greater, as he remembers the obedience of you all, how you received him with fear and trembling. (16) I rejoice, because I have perfect confidence in you.</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049405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lnSpcReduction="20000"/>
          </a:bodyPr>
          <a:lstStyle/>
          <a:p>
            <a:pPr algn="just">
              <a:lnSpc>
                <a:spcPct val="107000"/>
              </a:lnSpc>
              <a:spcBef>
                <a:spcPts val="0"/>
              </a:spcBef>
            </a:pP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Corinthians 8:6)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Accordingly, we urged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that as he had started, so he should complete among you this act of grace</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8:15-24)</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As it is written, "Whoever gathered much had nothing left over, and whoever gathered little had no lack." (16) But thanks be to God, who put into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heart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 same earnest care I have for you. (17) For he not only accepted our appeal, but being himself very earnest he is going to you of his own accord. (18) With him we are sending the brother who is famous among all the churches for his preaching of the gospel. (19) And not only that, but he has been appointed by the churches to travel with us as we carry out this act of grace that is being ministered by us, for the glory of the Lord himself and to show our good will. (20) We take this course so that no one should blame us about this generous gift that is being administered by us, (21) for we aim at what is honorable not only in the Lord's sight but also in the sight of man. (22) And with them we are sending our brother whom we have often tested and found earnest in many matters, but who is now more earnest than ever because of his great confidence in you. (23) As for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 he is my partner and fellow worker for your benefit.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as for our brothers, they are messengers of the churches, the glory of Christ. (24) So give proof before the churches of your love and of our boasting about you to these men.</a:t>
            </a:r>
            <a:endParaRPr lang="en-US" dirty="0"/>
          </a:p>
        </p:txBody>
      </p:sp>
    </p:spTree>
    <p:extLst>
      <p:ext uri="{BB962C8B-B14F-4D97-AF65-F5344CB8AC3E}">
        <p14:creationId xmlns:p14="http://schemas.microsoft.com/office/powerpoint/2010/main" val="2077917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lnSpcReduction="10000"/>
          </a:bodyPr>
          <a:lstStyle/>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12:18)</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urged</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go, and sent the brother with him. Did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take advantage of you? Did we not act in the same spirit? Did we not take the same steps</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(Galatians 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Then after fourteen years I went up again to Jerusalem with Barnabas,</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taking Titus along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I went up because of a revelation and set before them (though privately before those who seemed influential) the gospel that I proclaim among the Gentiles, in order to make sure I was not running or had not run in vain. (3) But even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who was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was not forced to be circumcised, though he was a Greek</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Timothy 4:10-12)</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For Demas, in love with this present world, has deserted me and gone to Thessalonica.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Crescens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has gone to Galatia,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to Dalmatia.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(11) Luke alone is with me. Get Mark and bring him with you, for he is very useful to me for ministry. (12)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Tychicus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have sent to Ephesus.</a:t>
            </a:r>
            <a:endParaRPr lang="en-US" dirty="0"/>
          </a:p>
        </p:txBody>
      </p:sp>
    </p:spTree>
    <p:extLst>
      <p:ext uri="{BB962C8B-B14F-4D97-AF65-F5344CB8AC3E}">
        <p14:creationId xmlns:p14="http://schemas.microsoft.com/office/powerpoint/2010/main" val="20577851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r>
              <a:rPr lang="en-US" sz="2800" b="1" u="sng" dirty="0">
                <a:latin typeface="Times New Roman" panose="02020603050405020304" pitchFamily="18" charset="0"/>
                <a:ea typeface="Times New Roman" panose="02020603050405020304" pitchFamily="18" charset="0"/>
                <a:cs typeface="Times New Roman" panose="02020603050405020304" pitchFamily="18" charset="0"/>
              </a:rPr>
              <a:t>C. THE PERSON OF TITUS</a:t>
            </a:r>
            <a:endParaRPr lang="en-US"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His relics, now consisting of only his skull, are venerated in the Church of St. Titus, Heraklion, Crete to which it was returned in 1966 after being removed to Venice during the Turkish occupation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St. Titus is the patron saint of the United States Army Chaplain Corps. The Corps has established the Order of Titus Award. According to the Department of Defense, the "Order of Titus award is the only award presented by the Chief of Chaplains to recognize outstanding performance of ministry by chaplains and chaplain assistants. The Order of Titus is awarded for meritorious contributions to the unique and highly visible Unit Ministry Team Observer Controller Program. The award recognizes the great importance of realistic, doctrinally guided combat ministry training in ensuring the delivery of prevailing religious support to the American Soldier."</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01808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7408" y="305703"/>
            <a:ext cx="5043255" cy="6313501"/>
          </a:xfrm>
          <a:prstGeom prst="rect">
            <a:avLst/>
          </a:prstGeom>
        </p:spPr>
      </p:pic>
    </p:spTree>
    <p:extLst>
      <p:ext uri="{BB962C8B-B14F-4D97-AF65-F5344CB8AC3E}">
        <p14:creationId xmlns:p14="http://schemas.microsoft.com/office/powerpoint/2010/main" val="9262413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26" y="540834"/>
            <a:ext cx="8721252" cy="5843239"/>
          </a:xfrm>
          <a:prstGeom prst="rect">
            <a:avLst/>
          </a:prstGeom>
        </p:spPr>
      </p:pic>
    </p:spTree>
    <p:extLst>
      <p:ext uri="{BB962C8B-B14F-4D97-AF65-F5344CB8AC3E}">
        <p14:creationId xmlns:p14="http://schemas.microsoft.com/office/powerpoint/2010/main" val="2805655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912" y="365126"/>
            <a:ext cx="8629748" cy="5744176"/>
          </a:xfrm>
        </p:spPr>
      </p:pic>
    </p:spTree>
    <p:extLst>
      <p:ext uri="{BB962C8B-B14F-4D97-AF65-F5344CB8AC3E}">
        <p14:creationId xmlns:p14="http://schemas.microsoft.com/office/powerpoint/2010/main" val="28497369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5854" y="477508"/>
            <a:ext cx="8192292" cy="5243067"/>
          </a:xfrm>
          <a:prstGeom prst="rect">
            <a:avLst/>
          </a:prstGeom>
        </p:spPr>
      </p:pic>
    </p:spTree>
    <p:extLst>
      <p:ext uri="{BB962C8B-B14F-4D97-AF65-F5344CB8AC3E}">
        <p14:creationId xmlns:p14="http://schemas.microsoft.com/office/powerpoint/2010/main" val="16155888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72287" y="878082"/>
            <a:ext cx="8622429" cy="4095362"/>
          </a:xfrm>
          <a:prstGeom prst="rect">
            <a:avLst/>
          </a:prstGeom>
        </p:spPr>
      </p:pic>
    </p:spTree>
    <p:extLst>
      <p:ext uri="{BB962C8B-B14F-4D97-AF65-F5344CB8AC3E}">
        <p14:creationId xmlns:p14="http://schemas.microsoft.com/office/powerpoint/2010/main" val="42003824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031" y="717492"/>
            <a:ext cx="8849938" cy="4780059"/>
          </a:xfrm>
        </p:spPr>
      </p:pic>
    </p:spTree>
    <p:extLst>
      <p:ext uri="{BB962C8B-B14F-4D97-AF65-F5344CB8AC3E}">
        <p14:creationId xmlns:p14="http://schemas.microsoft.com/office/powerpoint/2010/main" val="15873861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760" y="747809"/>
            <a:ext cx="8528479" cy="5318454"/>
          </a:xfrm>
        </p:spPr>
      </p:pic>
    </p:spTree>
    <p:extLst>
      <p:ext uri="{BB962C8B-B14F-4D97-AF65-F5344CB8AC3E}">
        <p14:creationId xmlns:p14="http://schemas.microsoft.com/office/powerpoint/2010/main" val="34877486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254" y="520933"/>
            <a:ext cx="8481492" cy="5701448"/>
          </a:xfrm>
        </p:spPr>
      </p:pic>
    </p:spTree>
    <p:extLst>
      <p:ext uri="{BB962C8B-B14F-4D97-AF65-F5344CB8AC3E}">
        <p14:creationId xmlns:p14="http://schemas.microsoft.com/office/powerpoint/2010/main" val="879589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3613" y="365126"/>
            <a:ext cx="5215899" cy="6214965"/>
          </a:xfrm>
        </p:spPr>
      </p:pic>
    </p:spTree>
    <p:extLst>
      <p:ext uri="{BB962C8B-B14F-4D97-AF65-F5344CB8AC3E}">
        <p14:creationId xmlns:p14="http://schemas.microsoft.com/office/powerpoint/2010/main" val="6056890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1" name="Picture 10"/>
          <p:cNvPicPr>
            <a:picLocks noChangeAspect="1"/>
          </p:cNvPicPr>
          <p:nvPr/>
        </p:nvPicPr>
        <p:blipFill>
          <a:blip r:embed="rId2"/>
          <a:stretch>
            <a:fillRect/>
          </a:stretch>
        </p:blipFill>
        <p:spPr>
          <a:xfrm>
            <a:off x="257988" y="0"/>
            <a:ext cx="8451979" cy="6646127"/>
          </a:xfrm>
          <a:prstGeom prst="rect">
            <a:avLst/>
          </a:prstGeom>
        </p:spPr>
      </p:pic>
    </p:spTree>
    <p:extLst>
      <p:ext uri="{BB962C8B-B14F-4D97-AF65-F5344CB8AC3E}">
        <p14:creationId xmlns:p14="http://schemas.microsoft.com/office/powerpoint/2010/main" val="12120850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765" y="911535"/>
            <a:ext cx="8614470" cy="4307235"/>
          </a:xfrm>
        </p:spPr>
      </p:pic>
    </p:spTree>
    <p:extLst>
      <p:ext uri="{BB962C8B-B14F-4D97-AF65-F5344CB8AC3E}">
        <p14:creationId xmlns:p14="http://schemas.microsoft.com/office/powerpoint/2010/main" val="4502586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0343" y="365126"/>
            <a:ext cx="7263313" cy="5447485"/>
          </a:xfrm>
        </p:spPr>
      </p:pic>
    </p:spTree>
    <p:extLst>
      <p:ext uri="{BB962C8B-B14F-4D97-AF65-F5344CB8AC3E}">
        <p14:creationId xmlns:p14="http://schemas.microsoft.com/office/powerpoint/2010/main" val="2578652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460" y="831907"/>
            <a:ext cx="8759080" cy="4732551"/>
          </a:xfrm>
        </p:spPr>
      </p:pic>
    </p:spTree>
    <p:extLst>
      <p:ext uri="{BB962C8B-B14F-4D97-AF65-F5344CB8AC3E}">
        <p14:creationId xmlns:p14="http://schemas.microsoft.com/office/powerpoint/2010/main" val="702643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48140" y="1104861"/>
            <a:ext cx="4486836" cy="4486836"/>
          </a:xfrm>
          <a:prstGeom prst="rect">
            <a:avLst/>
          </a:prstGeom>
        </p:spPr>
      </p:pic>
    </p:spTree>
    <p:extLst>
      <p:ext uri="{BB962C8B-B14F-4D97-AF65-F5344CB8AC3E}">
        <p14:creationId xmlns:p14="http://schemas.microsoft.com/office/powerpoint/2010/main" val="413957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lstStyle/>
          <a:p>
            <a:pPr marL="0" marR="0" indent="0" algn="ctr">
              <a:lnSpc>
                <a:spcPct val="107000"/>
              </a:lnSpc>
              <a:spcBef>
                <a:spcPts val="0"/>
              </a:spcBef>
              <a:spcAft>
                <a:spcPts val="0"/>
              </a:spcAft>
              <a:buNone/>
            </a:pPr>
            <a:r>
              <a:rPr lang="en-US" b="1" u="sng" dirty="0">
                <a:latin typeface="Times New Roman" panose="02020603050405020304" pitchFamily="18" charset="0"/>
                <a:ea typeface="Times New Roman" panose="02020603050405020304" pitchFamily="18" charset="0"/>
                <a:cs typeface="Times New Roman" panose="02020603050405020304" pitchFamily="18" charset="0"/>
              </a:rPr>
              <a:t>B. THE STUDY </a:t>
            </a:r>
            <a:r>
              <a:rPr lang="en-US" b="1" u="sng" dirty="0" smtClean="0">
                <a:latin typeface="Times New Roman" panose="02020603050405020304" pitchFamily="18" charset="0"/>
                <a:ea typeface="Times New Roman" panose="02020603050405020304" pitchFamily="18" charset="0"/>
                <a:cs typeface="Times New Roman" panose="02020603050405020304" pitchFamily="18" charset="0"/>
              </a:rPr>
              <a:t>NOTES</a:t>
            </a:r>
          </a:p>
          <a:p>
            <a:pPr marL="0" marR="0" indent="0" algn="ctr">
              <a:lnSpc>
                <a:spcPct val="107000"/>
              </a:lnSpc>
              <a:spcBef>
                <a:spcPts val="0"/>
              </a:spcBef>
              <a:spcAft>
                <a:spcPts val="0"/>
              </a:spcAft>
              <a:buNone/>
            </a:pPr>
            <a:endParaRPr lang="en-US" sz="2400" u="sng"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 An apostle is one set apart personally by Jesus as his “sent messenger” of authoritative words of truth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Mk 6:30;  1 Co 1:1;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Eph</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4:11-12;   </a:t>
            </a:r>
            <a:r>
              <a:rPr lang="en-US"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Heb</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3:1)</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There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were 12 apostles and Paul was the 13</a:t>
            </a:r>
            <a:r>
              <a:rPr lang="en-US" baseline="30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apostle to the Gentiles. There can be no more apostles.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Every epistle by Paul begins with an introduction of who he is as the author, and then has an intensely packed</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greeting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which summarizes a large amount of doctrine in a very few sentences. </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all needs to be “un-packed” before one starts through the rest of the letter.</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89243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rmAutofit lnSpcReduction="10000"/>
          </a:bodyPr>
          <a:lstStyle/>
          <a:p>
            <a:pPr marL="0" marR="0" indent="0" algn="ctr">
              <a:lnSpc>
                <a:spcPct val="107000"/>
              </a:lnSpc>
              <a:spcBef>
                <a:spcPts val="0"/>
              </a:spcBef>
              <a:spcAft>
                <a:spcPts val="0"/>
              </a:spcAft>
              <a:buNone/>
            </a:pPr>
            <a:endParaRPr lang="en-US" sz="4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a:t>
            </a:r>
            <a:r>
              <a:rPr lang="en-US" sz="4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4400" spc="75" dirty="0">
                <a:latin typeface="Times New Roman" panose="02020603050405020304" pitchFamily="18" charset="0"/>
                <a:ea typeface="Calibri" panose="020F0502020204030204" pitchFamily="34" charset="0"/>
                <a:cs typeface="Times New Roman" panose="02020603050405020304" pitchFamily="18" charset="0"/>
              </a:rPr>
              <a:t>for the sake of the faith of </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God's</a:t>
            </a:r>
            <a:r>
              <a:rPr lang="en-US" sz="4400" spc="75" dirty="0">
                <a:latin typeface="Times New Roman" panose="02020603050405020304" pitchFamily="18" charset="0"/>
                <a:ea typeface="Calibri" panose="020F0502020204030204" pitchFamily="34" charset="0"/>
                <a:cs typeface="Times New Roman" panose="02020603050405020304" pitchFamily="18" charset="0"/>
              </a:rPr>
              <a:t> elect</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 (Acts 9:15;  22:15;  26:16-18) </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spc="75" dirty="0">
                <a:latin typeface="Times New Roman" panose="02020603050405020304" pitchFamily="18" charset="0"/>
                <a:ea typeface="Calibri" panose="020F0502020204030204" pitchFamily="34" charset="0"/>
                <a:cs typeface="Times New Roman" panose="02020603050405020304" pitchFamily="18" charset="0"/>
              </a:rPr>
              <a:t> </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spc="75"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4400" spc="75" dirty="0">
                <a:latin typeface="Times New Roman" panose="02020603050405020304" pitchFamily="18" charset="0"/>
                <a:ea typeface="Calibri" panose="020F0502020204030204" pitchFamily="34" charset="0"/>
                <a:cs typeface="Times New Roman" panose="02020603050405020304" pitchFamily="18" charset="0"/>
              </a:rPr>
              <a:t>b. their knowledge of the truth, </a:t>
            </a:r>
            <a:endParaRPr lang="en-US" sz="4400" spc="75"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b="1" spc="75" dirty="0" smtClean="0">
                <a:latin typeface="Times New Roman" panose="02020603050405020304" pitchFamily="18" charset="0"/>
                <a:ea typeface="Calibri" panose="020F0502020204030204" pitchFamily="34" charset="0"/>
                <a:cs typeface="Times New Roman" panose="02020603050405020304" pitchFamily="18" charset="0"/>
              </a:rPr>
              <a:t>(</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1 Tim 2:2-4)</a:t>
            </a:r>
            <a:r>
              <a:rPr lang="en-US" sz="4400" spc="75" dirty="0">
                <a:latin typeface="Times New Roman" panose="02020603050405020304" pitchFamily="18" charset="0"/>
                <a:ea typeface="Calibri" panose="020F0502020204030204" pitchFamily="34" charset="0"/>
                <a:cs typeface="Times New Roman" panose="02020603050405020304" pitchFamily="18" charset="0"/>
              </a:rPr>
              <a:t> </a:t>
            </a:r>
            <a:endParaRPr lang="en-US" sz="4400" spc="75"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spc="75"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4400" spc="75" dirty="0">
                <a:latin typeface="Times New Roman" panose="02020603050405020304" pitchFamily="18" charset="0"/>
                <a:ea typeface="Calibri" panose="020F0502020204030204" pitchFamily="34" charset="0"/>
                <a:cs typeface="Times New Roman" panose="02020603050405020304" pitchFamily="18" charset="0"/>
              </a:rPr>
              <a:t> </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spc="75" dirty="0" smtClean="0">
                <a:latin typeface="Times New Roman" panose="02020603050405020304" pitchFamily="18" charset="0"/>
                <a:ea typeface="Calibri" panose="020F0502020204030204" pitchFamily="34" charset="0"/>
                <a:cs typeface="Times New Roman" panose="02020603050405020304" pitchFamily="18" charset="0"/>
              </a:rPr>
              <a:t>c</a:t>
            </a:r>
            <a:r>
              <a:rPr lang="en-US" sz="4400" spc="75" dirty="0">
                <a:latin typeface="Times New Roman" panose="02020603050405020304" pitchFamily="18" charset="0"/>
                <a:ea typeface="Calibri" panose="020F0502020204030204" pitchFamily="34" charset="0"/>
                <a:cs typeface="Times New Roman" panose="02020603050405020304" pitchFamily="18" charset="0"/>
              </a:rPr>
              <a:t>. which accords with godliness, </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a:t>
            </a:r>
            <a:r>
              <a:rPr lang="en-US" sz="4400" b="1" spc="75" dirty="0" err="1">
                <a:latin typeface="Times New Roman" panose="02020603050405020304" pitchFamily="18" charset="0"/>
                <a:ea typeface="Calibri" panose="020F0502020204030204" pitchFamily="34" charset="0"/>
                <a:cs typeface="Times New Roman" panose="02020603050405020304" pitchFamily="18" charset="0"/>
              </a:rPr>
              <a:t>Eph</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 1:4; 1 Tim 3:16) </a:t>
            </a:r>
            <a:endParaRPr lang="en-US" sz="4400" dirty="0"/>
          </a:p>
        </p:txBody>
      </p:sp>
    </p:spTree>
    <p:extLst>
      <p:ext uri="{BB962C8B-B14F-4D97-AF65-F5344CB8AC3E}">
        <p14:creationId xmlns:p14="http://schemas.microsoft.com/office/powerpoint/2010/main" val="738895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rmAutofit fontScale="92500" lnSpcReduction="10000"/>
          </a:bodyPr>
          <a:lstStyle/>
          <a:p>
            <a:pPr marL="0" marR="0" indent="0" algn="ctr">
              <a:lnSpc>
                <a:spcPct val="107000"/>
              </a:lnSpc>
              <a:spcBef>
                <a:spcPts val="0"/>
              </a:spcBef>
              <a:spcAft>
                <a:spcPts val="0"/>
              </a:spcAft>
              <a:buNone/>
            </a:pPr>
            <a:r>
              <a:rPr lang="en-US" sz="4400" spc="75" dirty="0">
                <a:latin typeface="Times New Roman" panose="02020603050405020304" pitchFamily="18" charset="0"/>
                <a:ea typeface="Calibri" panose="020F0502020204030204" pitchFamily="34" charset="0"/>
                <a:cs typeface="Times New Roman" panose="02020603050405020304" pitchFamily="18" charset="0"/>
              </a:rPr>
              <a:t>d. in hope of eternal life, </a:t>
            </a:r>
            <a:endParaRPr lang="en-US" sz="4400" spc="75"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b="1" spc="75" dirty="0" smtClean="0">
                <a:latin typeface="Times New Roman" panose="02020603050405020304" pitchFamily="18" charset="0"/>
                <a:ea typeface="Calibri" panose="020F0502020204030204" pitchFamily="34" charset="0"/>
                <a:cs typeface="Times New Roman" panose="02020603050405020304" pitchFamily="18" charset="0"/>
              </a:rPr>
              <a:t>(</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Col 1:5;</a:t>
            </a:r>
            <a:r>
              <a:rPr lang="en-US" sz="4400" spc="75" dirty="0">
                <a:latin typeface="Times New Roman" panose="02020603050405020304" pitchFamily="18" charset="0"/>
                <a:ea typeface="Calibri" panose="020F0502020204030204" pitchFamily="34" charset="0"/>
                <a:cs typeface="Times New Roman" panose="02020603050405020304" pitchFamily="18" charset="0"/>
              </a:rPr>
              <a:t> </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2 Tim 1:1;</a:t>
            </a:r>
            <a:r>
              <a:rPr lang="en-US" sz="4400" spc="75" dirty="0">
                <a:latin typeface="Times New Roman" panose="02020603050405020304" pitchFamily="18" charset="0"/>
                <a:ea typeface="Calibri" panose="020F0502020204030204" pitchFamily="34" charset="0"/>
                <a:cs typeface="Times New Roman" panose="02020603050405020304" pitchFamily="18" charset="0"/>
              </a:rPr>
              <a:t> </a:t>
            </a:r>
            <a:r>
              <a:rPr lang="en-US" sz="4400" b="1" spc="75" dirty="0" err="1">
                <a:latin typeface="Times New Roman" panose="02020603050405020304" pitchFamily="18" charset="0"/>
                <a:ea typeface="Calibri" panose="020F0502020204030204" pitchFamily="34" charset="0"/>
                <a:cs typeface="Times New Roman" panose="02020603050405020304" pitchFamily="18" charset="0"/>
              </a:rPr>
              <a:t>Heb</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 9:15)</a:t>
            </a:r>
            <a:r>
              <a:rPr lang="en-US" sz="4400" spc="75" dirty="0">
                <a:latin typeface="Times New Roman" panose="02020603050405020304" pitchFamily="18" charset="0"/>
                <a:ea typeface="Calibri" panose="020F0502020204030204" pitchFamily="34" charset="0"/>
                <a:cs typeface="Times New Roman" panose="02020603050405020304" pitchFamily="18" charset="0"/>
              </a:rPr>
              <a:t> </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spc="75" dirty="0">
                <a:latin typeface="Times New Roman" panose="02020603050405020304" pitchFamily="18" charset="0"/>
                <a:ea typeface="Calibri" panose="020F0502020204030204" pitchFamily="34" charset="0"/>
                <a:cs typeface="Times New Roman" panose="02020603050405020304" pitchFamily="18" charset="0"/>
              </a:rPr>
              <a:t> </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spc="75" dirty="0" smtClean="0">
                <a:latin typeface="Times New Roman" panose="02020603050405020304" pitchFamily="18" charset="0"/>
                <a:ea typeface="Calibri" panose="020F0502020204030204" pitchFamily="34" charset="0"/>
                <a:cs typeface="Times New Roman" panose="02020603050405020304" pitchFamily="18" charset="0"/>
              </a:rPr>
              <a:t>e</a:t>
            </a:r>
            <a:r>
              <a:rPr lang="en-US" sz="4400" spc="75" dirty="0">
                <a:latin typeface="Times New Roman" panose="02020603050405020304" pitchFamily="18" charset="0"/>
                <a:ea typeface="Calibri" panose="020F0502020204030204" pitchFamily="34" charset="0"/>
                <a:cs typeface="Times New Roman" panose="02020603050405020304" pitchFamily="18" charset="0"/>
              </a:rPr>
              <a:t>. </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God, who never lies,</a:t>
            </a:r>
            <a:r>
              <a:rPr lang="en-US" sz="4400" spc="75" dirty="0">
                <a:latin typeface="Times New Roman" panose="02020603050405020304" pitchFamily="18" charset="0"/>
                <a:ea typeface="Calibri" panose="020F0502020204030204" pitchFamily="34" charset="0"/>
                <a:cs typeface="Times New Roman" panose="02020603050405020304" pitchFamily="18" charset="0"/>
              </a:rPr>
              <a:t> promised before the ages began</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b="1" spc="75" dirty="0" smtClean="0">
                <a:latin typeface="Times New Roman" panose="02020603050405020304" pitchFamily="18" charset="0"/>
                <a:ea typeface="Calibri" panose="020F0502020204030204" pitchFamily="34" charset="0"/>
                <a:cs typeface="Times New Roman" panose="02020603050405020304" pitchFamily="18" charset="0"/>
              </a:rPr>
              <a:t>(</a:t>
            </a:r>
            <a:r>
              <a:rPr lang="en-US" sz="4400" b="1" spc="75" dirty="0" err="1">
                <a:latin typeface="Times New Roman" panose="02020603050405020304" pitchFamily="18" charset="0"/>
                <a:ea typeface="Calibri" panose="020F0502020204030204" pitchFamily="34" charset="0"/>
                <a:cs typeface="Times New Roman" panose="02020603050405020304" pitchFamily="18" charset="0"/>
              </a:rPr>
              <a:t>Num</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 23:19; </a:t>
            </a:r>
            <a:r>
              <a:rPr lang="en-US" sz="4400" b="1" spc="75" dirty="0" err="1">
                <a:latin typeface="Times New Roman" panose="02020603050405020304" pitchFamily="18" charset="0"/>
                <a:ea typeface="Calibri" panose="020F0502020204030204" pitchFamily="34" charset="0"/>
                <a:cs typeface="Times New Roman" panose="02020603050405020304" pitchFamily="18" charset="0"/>
              </a:rPr>
              <a:t>Heb</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 6:18; </a:t>
            </a:r>
            <a:endParaRPr lang="en-US" sz="4400" b="1" spc="75"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b="1" spc="75" dirty="0" smtClean="0">
                <a:latin typeface="Times New Roman" panose="02020603050405020304" pitchFamily="18" charset="0"/>
                <a:ea typeface="Calibri" panose="020F0502020204030204" pitchFamily="34" charset="0"/>
                <a:cs typeface="Times New Roman" panose="02020603050405020304" pitchFamily="18" charset="0"/>
              </a:rPr>
              <a:t>2 </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Tim 1:9; 2:13)</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b="1" spc="75" dirty="0">
                <a:latin typeface="Times New Roman" panose="02020603050405020304" pitchFamily="18" charset="0"/>
                <a:ea typeface="Calibri" panose="020F0502020204030204" pitchFamily="34" charset="0"/>
                <a:cs typeface="Times New Roman" panose="02020603050405020304" pitchFamily="18" charset="0"/>
              </a:rPr>
              <a:t> </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spc="75" dirty="0" smtClean="0">
                <a:latin typeface="Times New Roman" panose="02020603050405020304" pitchFamily="18" charset="0"/>
                <a:ea typeface="Calibri" panose="020F0502020204030204" pitchFamily="34" charset="0"/>
                <a:cs typeface="Times New Roman" panose="02020603050405020304" pitchFamily="18" charset="0"/>
              </a:rPr>
              <a:t>f</a:t>
            </a:r>
            <a:r>
              <a:rPr lang="en-US" sz="4400" spc="75" dirty="0">
                <a:latin typeface="Times New Roman" panose="02020603050405020304" pitchFamily="18" charset="0"/>
                <a:ea typeface="Calibri" panose="020F0502020204030204" pitchFamily="34" charset="0"/>
                <a:cs typeface="Times New Roman" panose="02020603050405020304" pitchFamily="18" charset="0"/>
              </a:rPr>
              <a:t>. and at the proper time manifested </a:t>
            </a:r>
            <a:endParaRPr lang="en-US" sz="4400" spc="75"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b="1" spc="75" dirty="0" smtClean="0">
                <a:latin typeface="Times New Roman" panose="02020603050405020304" pitchFamily="18" charset="0"/>
                <a:ea typeface="Calibri" panose="020F0502020204030204" pitchFamily="34" charset="0"/>
                <a:cs typeface="Times New Roman" panose="02020603050405020304" pitchFamily="18" charset="0"/>
              </a:rPr>
              <a:t>(</a:t>
            </a:r>
            <a:r>
              <a:rPr lang="en-US" sz="4400" b="1" spc="75" dirty="0">
                <a:latin typeface="Times New Roman" panose="02020603050405020304" pitchFamily="18" charset="0"/>
                <a:ea typeface="Calibri" panose="020F0502020204030204" pitchFamily="34" charset="0"/>
                <a:cs typeface="Times New Roman" panose="02020603050405020304" pitchFamily="18" charset="0"/>
              </a:rPr>
              <a:t>Mk 1:15; 1 Tim 2:6;  6:15; Gal 4:4)</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60392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Autofit/>
          </a:bodyPr>
          <a:lstStyle/>
          <a:p>
            <a:pPr marL="0" marR="0" indent="0" algn="ctr">
              <a:lnSpc>
                <a:spcPct val="107000"/>
              </a:lnSpc>
              <a:spcBef>
                <a:spcPts val="0"/>
              </a:spcBef>
              <a:spcAft>
                <a:spcPts val="0"/>
              </a:spcAft>
              <a:buNone/>
            </a:pPr>
            <a: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t>g</a:t>
            </a:r>
            <a:r>
              <a:rPr lang="en-US" sz="3600" spc="75" dirty="0">
                <a:latin typeface="Times New Roman" panose="02020603050405020304" pitchFamily="18" charset="0"/>
                <a:ea typeface="Calibri" panose="020F0502020204030204" pitchFamily="34" charset="0"/>
                <a:cs typeface="Times New Roman" panose="02020603050405020304" pitchFamily="18" charset="0"/>
              </a:rPr>
              <a:t>. in </a:t>
            </a:r>
            <a:r>
              <a:rPr lang="en-US" sz="3600" b="1" spc="75" dirty="0">
                <a:latin typeface="Times New Roman" panose="02020603050405020304" pitchFamily="18" charset="0"/>
                <a:ea typeface="Calibri" panose="020F0502020204030204" pitchFamily="34" charset="0"/>
                <a:cs typeface="Times New Roman" panose="02020603050405020304" pitchFamily="18" charset="0"/>
              </a:rPr>
              <a:t>his word</a:t>
            </a:r>
            <a:r>
              <a:rPr lang="en-US" sz="3600" spc="75" dirty="0">
                <a:latin typeface="Times New Roman" panose="02020603050405020304" pitchFamily="18" charset="0"/>
                <a:ea typeface="Calibri" panose="020F0502020204030204" pitchFamily="34" charset="0"/>
                <a:cs typeface="Times New Roman" panose="02020603050405020304" pitchFamily="18" charset="0"/>
              </a:rPr>
              <a:t> through the preaching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b="1" spc="75" dirty="0" smtClean="0">
                <a:latin typeface="Times New Roman" panose="02020603050405020304" pitchFamily="18" charset="0"/>
                <a:ea typeface="Calibri" panose="020F0502020204030204" pitchFamily="34" charset="0"/>
                <a:cs typeface="Times New Roman" panose="02020603050405020304" pitchFamily="18" charset="0"/>
              </a:rPr>
              <a:t>(</a:t>
            </a:r>
            <a:r>
              <a:rPr lang="en-US" sz="3600" b="1" spc="75" dirty="0">
                <a:latin typeface="Times New Roman" panose="02020603050405020304" pitchFamily="18" charset="0"/>
                <a:ea typeface="Calibri" panose="020F0502020204030204" pitchFamily="34" charset="0"/>
                <a:cs typeface="Times New Roman" panose="02020603050405020304" pitchFamily="18" charset="0"/>
              </a:rPr>
              <a:t>Ac 9:6,15;  20:24;  Rom 10:14;  Gal 1:1; </a:t>
            </a:r>
            <a:r>
              <a:rPr lang="en-US" sz="3600" b="1" spc="75" dirty="0" err="1">
                <a:latin typeface="Times New Roman" panose="02020603050405020304" pitchFamily="18" charset="0"/>
                <a:ea typeface="Calibri" panose="020F0502020204030204" pitchFamily="34" charset="0"/>
                <a:cs typeface="Times New Roman" panose="02020603050405020304" pitchFamily="18" charset="0"/>
              </a:rPr>
              <a:t>Eph</a:t>
            </a:r>
            <a:r>
              <a:rPr lang="en-US" sz="3600" b="1" spc="75" dirty="0">
                <a:latin typeface="Times New Roman" panose="02020603050405020304" pitchFamily="18" charset="0"/>
                <a:ea typeface="Calibri" panose="020F0502020204030204" pitchFamily="34" charset="0"/>
                <a:cs typeface="Times New Roman" panose="02020603050405020304" pitchFamily="18" charset="0"/>
              </a:rPr>
              <a:t> 1:9-10;  1 </a:t>
            </a:r>
            <a:r>
              <a:rPr lang="en-US" sz="3600" b="1" spc="75" dirty="0" err="1">
                <a:latin typeface="Times New Roman" panose="02020603050405020304" pitchFamily="18" charset="0"/>
                <a:ea typeface="Calibri" panose="020F0502020204030204" pitchFamily="34" charset="0"/>
                <a:cs typeface="Times New Roman" panose="02020603050405020304" pitchFamily="18" charset="0"/>
              </a:rPr>
              <a:t>Th</a:t>
            </a:r>
            <a:r>
              <a:rPr lang="en-US" sz="3600" b="1" spc="75" dirty="0">
                <a:latin typeface="Times New Roman" panose="02020603050405020304" pitchFamily="18" charset="0"/>
                <a:ea typeface="Calibri" panose="020F0502020204030204" pitchFamily="34" charset="0"/>
                <a:cs typeface="Times New Roman" panose="02020603050405020304" pitchFamily="18" charset="0"/>
              </a:rPr>
              <a:t> 2:4</a:t>
            </a:r>
            <a:r>
              <a:rPr lang="en-US" sz="3600" b="1" spc="75"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t>h</a:t>
            </a:r>
            <a:r>
              <a:rPr lang="en-US" sz="3600" spc="75" dirty="0">
                <a:latin typeface="Times New Roman" panose="02020603050405020304" pitchFamily="18" charset="0"/>
                <a:ea typeface="Calibri" panose="020F0502020204030204" pitchFamily="34" charset="0"/>
                <a:cs typeface="Times New Roman" panose="02020603050405020304" pitchFamily="18" charset="0"/>
              </a:rPr>
              <a:t>. which I have been entrusted by </a:t>
            </a:r>
            <a:r>
              <a:rPr lang="en-US" sz="3600" b="1" spc="75" dirty="0">
                <a:latin typeface="Times New Roman" panose="02020603050405020304" pitchFamily="18" charset="0"/>
                <a:ea typeface="Calibri" panose="020F0502020204030204" pitchFamily="34" charset="0"/>
                <a:cs typeface="Times New Roman" panose="02020603050405020304" pitchFamily="18" charset="0"/>
              </a:rPr>
              <a:t>the command of God our Savior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b="1" spc="75" dirty="0" smtClean="0">
                <a:latin typeface="Times New Roman" panose="02020603050405020304" pitchFamily="18" charset="0"/>
                <a:ea typeface="Calibri" panose="020F0502020204030204" pitchFamily="34" charset="0"/>
                <a:cs typeface="Times New Roman" panose="02020603050405020304" pitchFamily="18" charset="0"/>
              </a:rPr>
              <a:t>(</a:t>
            </a:r>
            <a:r>
              <a:rPr lang="en-US" sz="3600" b="1" spc="75" dirty="0">
                <a:latin typeface="Times New Roman" panose="02020603050405020304" pitchFamily="18" charset="0"/>
                <a:ea typeface="Calibri" panose="020F0502020204030204" pitchFamily="34" charset="0"/>
                <a:cs typeface="Times New Roman" panose="02020603050405020304" pitchFamily="18" charset="0"/>
              </a:rPr>
              <a:t>Lk 1:47; 1 </a:t>
            </a:r>
            <a:r>
              <a:rPr lang="en-US" sz="3600" b="1" spc="75" dirty="0" err="1">
                <a:latin typeface="Times New Roman" panose="02020603050405020304" pitchFamily="18" charset="0"/>
                <a:ea typeface="Calibri" panose="020F0502020204030204" pitchFamily="34" charset="0"/>
                <a:cs typeface="Times New Roman" panose="02020603050405020304" pitchFamily="18" charset="0"/>
              </a:rPr>
              <a:t>Cor</a:t>
            </a:r>
            <a:r>
              <a:rPr lang="en-US" sz="3600" b="1" spc="75" dirty="0">
                <a:latin typeface="Times New Roman" panose="02020603050405020304" pitchFamily="18" charset="0"/>
                <a:ea typeface="Calibri" panose="020F0502020204030204" pitchFamily="34" charset="0"/>
                <a:cs typeface="Times New Roman" panose="02020603050405020304" pitchFamily="18" charset="0"/>
              </a:rPr>
              <a:t> 1:17</a:t>
            </a:r>
            <a:r>
              <a:rPr lang="en-US" sz="3600" b="1" spc="75"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r>
              <a:rPr lang="en-US" sz="3600" b="1" spc="75" dirty="0" smtClean="0">
                <a:latin typeface="Times New Roman" panose="02020603050405020304" pitchFamily="18" charset="0"/>
                <a:ea typeface="Calibri" panose="020F0502020204030204" pitchFamily="34" charset="0"/>
                <a:cs typeface="Times New Roman" panose="02020603050405020304" pitchFamily="18" charset="0"/>
              </a:rPr>
              <a:t>1 </a:t>
            </a:r>
            <a:r>
              <a:rPr lang="en-US" sz="3600" b="1" spc="75" dirty="0">
                <a:latin typeface="Times New Roman" panose="02020603050405020304" pitchFamily="18" charset="0"/>
                <a:ea typeface="Calibri" panose="020F0502020204030204" pitchFamily="34" charset="0"/>
                <a:cs typeface="Times New Roman" panose="02020603050405020304" pitchFamily="18" charset="0"/>
              </a:rPr>
              <a:t>Tim 1:1,11; 2:3; 4:10)</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u="sng" spc="75" dirty="0" smtClean="0">
                <a:latin typeface="Times New Roman" panose="02020603050405020304" pitchFamily="18" charset="0"/>
                <a:ea typeface="Calibri" panose="020F0502020204030204" pitchFamily="34" charset="0"/>
                <a:cs typeface="Times New Roman" panose="02020603050405020304" pitchFamily="18" charset="0"/>
              </a:rPr>
              <a:t>Note</a:t>
            </a:r>
            <a:r>
              <a:rPr lang="en-US" sz="3600" u="sng" spc="75" dirty="0">
                <a:latin typeface="Times New Roman" panose="02020603050405020304" pitchFamily="18" charset="0"/>
                <a:ea typeface="Calibri" panose="020F0502020204030204" pitchFamily="34" charset="0"/>
                <a:cs typeface="Times New Roman" panose="02020603050405020304" pitchFamily="18" charset="0"/>
              </a:rPr>
              <a:t>:</a:t>
            </a:r>
            <a:r>
              <a:rPr lang="en-US" sz="3600" spc="75" dirty="0">
                <a:latin typeface="Times New Roman" panose="02020603050405020304" pitchFamily="18" charset="0"/>
                <a:ea typeface="Calibri" panose="020F0502020204030204" pitchFamily="34" charset="0"/>
                <a:cs typeface="Times New Roman" panose="02020603050405020304" pitchFamily="18" charset="0"/>
              </a:rPr>
              <a:t> Both Jesus and God the Father are called “Savior” in the New Testament</a:t>
            </a:r>
            <a:endParaRPr lang="en-US" sz="3600" dirty="0"/>
          </a:p>
        </p:txBody>
      </p:sp>
    </p:spTree>
    <p:extLst>
      <p:ext uri="{BB962C8B-B14F-4D97-AF65-F5344CB8AC3E}">
        <p14:creationId xmlns:p14="http://schemas.microsoft.com/office/powerpoint/2010/main" val="2440239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rmAutofit/>
          </a:bodyPr>
          <a:lstStyle/>
          <a:p>
            <a:pPr marL="0" marR="0" indent="0" algn="ctr">
              <a:lnSpc>
                <a:spcPct val="107000"/>
              </a:lnSpc>
              <a:spcBef>
                <a:spcPts val="0"/>
              </a:spcBef>
              <a:spcAft>
                <a:spcPts val="0"/>
              </a:spcAft>
              <a:buNone/>
            </a:pPr>
            <a:r>
              <a:rPr lang="en-US" sz="2000" b="1" u="sng" dirty="0">
                <a:latin typeface="Times New Roman" panose="02020603050405020304" pitchFamily="18" charset="0"/>
                <a:ea typeface="Calibri" panose="020F0502020204030204" pitchFamily="34" charset="0"/>
                <a:cs typeface="Times New Roman" panose="02020603050405020304" pitchFamily="18" charset="0"/>
              </a:rPr>
              <a:t>LUTHER -THE WORD GOD CAN BE TRUSTED, GOD DOES NOT LIE: Vol 4,  p. 34</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dirty="0">
                <a:latin typeface="Times New Roman" panose="02020603050405020304" pitchFamily="18" charset="0"/>
                <a:ea typeface="Calibri" panose="020F0502020204030204" pitchFamily="34" charset="0"/>
                <a:cs typeface="Times New Roman" panose="02020603050405020304" pitchFamily="18" charset="0"/>
              </a:rPr>
              <a:t>Therefore the true church of God is the one which does not misuse </a:t>
            </a:r>
            <a:r>
              <a:rPr lang="en-US" sz="2000" b="1" dirty="0">
                <a:latin typeface="Times New Roman" panose="02020603050405020304" pitchFamily="18" charset="0"/>
                <a:ea typeface="Calibri" panose="020F0502020204030204" pitchFamily="34" charset="0"/>
                <a:cs typeface="Times New Roman" panose="02020603050405020304" pitchFamily="18" charset="0"/>
              </a:rPr>
              <a:t>the name of God</a:t>
            </a:r>
            <a:r>
              <a:rPr lang="en-US" sz="2000" dirty="0">
                <a:latin typeface="Times New Roman" panose="02020603050405020304" pitchFamily="18" charset="0"/>
                <a:ea typeface="Calibri" panose="020F0502020204030204" pitchFamily="34" charset="0"/>
                <a:cs typeface="Times New Roman" panose="02020603050405020304" pitchFamily="18" charset="0"/>
              </a:rPr>
              <a:t> but hears and keeps </a:t>
            </a:r>
            <a:r>
              <a:rPr lang="en-US" sz="2000" b="1" dirty="0">
                <a:latin typeface="Times New Roman" panose="02020603050405020304" pitchFamily="18" charset="0"/>
                <a:ea typeface="Calibri" panose="020F0502020204030204" pitchFamily="34" charset="0"/>
                <a:cs typeface="Times New Roman" panose="02020603050405020304" pitchFamily="18" charset="0"/>
              </a:rPr>
              <a:t>the Word of Christ,</a:t>
            </a:r>
            <a:r>
              <a:rPr lang="en-US" sz="2000" dirty="0">
                <a:latin typeface="Times New Roman" panose="02020603050405020304" pitchFamily="18" charset="0"/>
                <a:ea typeface="Calibri" panose="020F0502020204030204" pitchFamily="34" charset="0"/>
                <a:cs typeface="Times New Roman" panose="02020603050405020304" pitchFamily="18" charset="0"/>
              </a:rPr>
              <a:t> that is, believes </a:t>
            </a:r>
            <a:r>
              <a:rPr lang="en-US" sz="2000" b="1" dirty="0">
                <a:latin typeface="Times New Roman" panose="02020603050405020304" pitchFamily="18" charset="0"/>
                <a:ea typeface="Calibri" panose="020F0502020204030204" pitchFamily="34" charset="0"/>
                <a:cs typeface="Times New Roman" panose="02020603050405020304" pitchFamily="18" charset="0"/>
              </a:rPr>
              <a:t>the promises.</a:t>
            </a:r>
            <a:r>
              <a:rPr lang="en-US" sz="2000" dirty="0">
                <a:latin typeface="Times New Roman" panose="02020603050405020304" pitchFamily="18" charset="0"/>
                <a:ea typeface="Calibri" panose="020F0502020204030204" pitchFamily="34" charset="0"/>
                <a:cs typeface="Times New Roman" panose="02020603050405020304" pitchFamily="18" charset="0"/>
              </a:rPr>
              <a:t> When I hear </a:t>
            </a:r>
            <a:r>
              <a:rPr lang="en-US" sz="2000" b="1" dirty="0">
                <a:latin typeface="Times New Roman" panose="02020603050405020304" pitchFamily="18" charset="0"/>
                <a:ea typeface="Calibri" panose="020F0502020204030204" pitchFamily="34" charset="0"/>
                <a:cs typeface="Times New Roman" panose="02020603050405020304" pitchFamily="18" charset="0"/>
              </a:rPr>
              <a:t>its name,</a:t>
            </a:r>
            <a:r>
              <a:rPr lang="en-US" sz="2000" dirty="0">
                <a:latin typeface="Times New Roman" panose="02020603050405020304" pitchFamily="18" charset="0"/>
                <a:ea typeface="Calibri" panose="020F0502020204030204" pitchFamily="34" charset="0"/>
                <a:cs typeface="Times New Roman" panose="02020603050405020304" pitchFamily="18" charset="0"/>
              </a:rPr>
              <a:t> I prostrate myself in true humility and worship it, for I am sure that </a:t>
            </a:r>
            <a:r>
              <a:rPr lang="en-US" sz="2000" b="1" dirty="0">
                <a:latin typeface="Times New Roman" panose="02020603050405020304" pitchFamily="18" charset="0"/>
                <a:ea typeface="Calibri" panose="020F0502020204030204" pitchFamily="34" charset="0"/>
                <a:cs typeface="Times New Roman" panose="02020603050405020304" pitchFamily="18" charset="0"/>
              </a:rPr>
              <a:t>the Father, the Son, and the Holy Spirit</a:t>
            </a:r>
            <a:r>
              <a:rPr lang="en-US" sz="2000" dirty="0">
                <a:latin typeface="Times New Roman" panose="02020603050405020304" pitchFamily="18" charset="0"/>
                <a:ea typeface="Calibri" panose="020F0502020204030204" pitchFamily="34" charset="0"/>
                <a:cs typeface="Times New Roman" panose="02020603050405020304" pitchFamily="18" charset="0"/>
              </a:rPr>
              <a:t> dwell in it. But when those who do not keep </a:t>
            </a:r>
            <a:r>
              <a:rPr lang="en-US" sz="2000" b="1" dirty="0">
                <a:latin typeface="Times New Roman" panose="02020603050405020304" pitchFamily="18" charset="0"/>
                <a:ea typeface="Calibri" panose="020F0502020204030204" pitchFamily="34" charset="0"/>
                <a:cs typeface="Times New Roman" panose="02020603050405020304" pitchFamily="18" charset="0"/>
              </a:rPr>
              <a:t>the Word of Christ</a:t>
            </a:r>
            <a:r>
              <a:rPr lang="en-US" sz="2000" dirty="0">
                <a:latin typeface="Times New Roman" panose="02020603050405020304" pitchFamily="18" charset="0"/>
                <a:ea typeface="Calibri" panose="020F0502020204030204" pitchFamily="34" charset="0"/>
                <a:cs typeface="Times New Roman" panose="02020603050405020304" pitchFamily="18" charset="0"/>
              </a:rPr>
              <a:t> but persecute it and walk in their self-chosen forms of worship adorn themselves with the name “church,” then the word which by its nature has only one meaning becomes equivocal.</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Therefore </a:t>
            </a:r>
            <a:r>
              <a:rPr lang="en-US" sz="2000" dirty="0">
                <a:latin typeface="Times New Roman" panose="02020603050405020304" pitchFamily="18" charset="0"/>
                <a:ea typeface="Calibri" panose="020F0502020204030204" pitchFamily="34" charset="0"/>
                <a:cs typeface="Times New Roman" panose="02020603050405020304" pitchFamily="18" charset="0"/>
              </a:rPr>
              <a:t>just as it would be folly to be afraid of a painting of a man drawing a sword, so it is folly to be frightened by the name “church” when it is used in a blasphemous manner; for it is merely the picture or mask of the church. But the true church is where Isaac, </a:t>
            </a:r>
            <a:r>
              <a:rPr lang="en-US" sz="2000" b="1" dirty="0">
                <a:latin typeface="Times New Roman" panose="02020603050405020304" pitchFamily="18" charset="0"/>
                <a:ea typeface="Calibri" panose="020F0502020204030204" pitchFamily="34" charset="0"/>
                <a:cs typeface="Times New Roman" panose="02020603050405020304" pitchFamily="18" charset="0"/>
              </a:rPr>
              <a:t>the son of the promise</a:t>
            </a:r>
            <a:r>
              <a:rPr lang="en-US" sz="2000" dirty="0">
                <a:latin typeface="Times New Roman" panose="02020603050405020304" pitchFamily="18" charset="0"/>
                <a:ea typeface="Calibri" panose="020F0502020204030204" pitchFamily="34" charset="0"/>
                <a:cs typeface="Times New Roman" panose="02020603050405020304" pitchFamily="18" charset="0"/>
              </a:rPr>
              <a:t>, is. There </a:t>
            </a:r>
            <a:r>
              <a:rPr lang="en-US" sz="2000" b="1" dirty="0">
                <a:latin typeface="Times New Roman" panose="02020603050405020304" pitchFamily="18" charset="0"/>
                <a:ea typeface="Calibri" panose="020F0502020204030204" pitchFamily="34" charset="0"/>
                <a:cs typeface="Times New Roman" panose="02020603050405020304" pitchFamily="18" charset="0"/>
              </a:rPr>
              <a:t>the name of God</a:t>
            </a:r>
            <a:r>
              <a:rPr lang="en-US" sz="2000" dirty="0">
                <a:latin typeface="Times New Roman" panose="02020603050405020304" pitchFamily="18" charset="0"/>
                <a:ea typeface="Calibri" panose="020F0502020204030204" pitchFamily="34" charset="0"/>
                <a:cs typeface="Times New Roman" panose="02020603050405020304" pitchFamily="18" charset="0"/>
              </a:rPr>
              <a:t> should be feared. There is our salvation and our strength, as the psalm says (Prov. 18:10): “</a:t>
            </a:r>
            <a:r>
              <a:rPr lang="en-US" sz="2000" b="1" dirty="0">
                <a:latin typeface="Times New Roman" panose="02020603050405020304" pitchFamily="18" charset="0"/>
                <a:ea typeface="Calibri" panose="020F0502020204030204" pitchFamily="34" charset="0"/>
                <a:cs typeface="Times New Roman" panose="02020603050405020304" pitchFamily="18" charset="0"/>
              </a:rPr>
              <a:t>The name of the Lord</a:t>
            </a:r>
            <a:r>
              <a:rPr lang="en-US" sz="2000" dirty="0">
                <a:latin typeface="Times New Roman" panose="02020603050405020304" pitchFamily="18" charset="0"/>
                <a:ea typeface="Calibri" panose="020F0502020204030204" pitchFamily="34" charset="0"/>
                <a:cs typeface="Times New Roman" panose="02020603050405020304" pitchFamily="18" charset="0"/>
              </a:rPr>
              <a:t> is a strong tower; the righteous man runs into it.”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In </a:t>
            </a:r>
            <a:r>
              <a:rPr lang="en-US" sz="2000" dirty="0">
                <a:latin typeface="Times New Roman" panose="02020603050405020304" pitchFamily="18" charset="0"/>
                <a:ea typeface="Calibri" panose="020F0502020204030204" pitchFamily="34" charset="0"/>
                <a:cs typeface="Times New Roman" panose="02020603050405020304" pitchFamily="18" charset="0"/>
              </a:rPr>
              <a:t>short, where </a:t>
            </a:r>
            <a:r>
              <a:rPr lang="en-US" sz="2000" b="1" dirty="0">
                <a:latin typeface="Times New Roman" panose="02020603050405020304" pitchFamily="18" charset="0"/>
                <a:ea typeface="Calibri" panose="020F0502020204030204" pitchFamily="34" charset="0"/>
                <a:cs typeface="Times New Roman" panose="02020603050405020304" pitchFamily="18" charset="0"/>
              </a:rPr>
              <a:t>the Word of Christ</a:t>
            </a:r>
            <a:r>
              <a:rPr lang="en-US" sz="2000" dirty="0">
                <a:latin typeface="Times New Roman" panose="02020603050405020304" pitchFamily="18" charset="0"/>
                <a:ea typeface="Calibri" panose="020F0502020204030204" pitchFamily="34" charset="0"/>
                <a:cs typeface="Times New Roman" panose="02020603050405020304" pitchFamily="18" charset="0"/>
              </a:rPr>
              <a:t> is and is kept—that is, believed—do not be in doubt about the church, even if he who either administers the sacraments or teaches is godless and a blasphemer. “</a:t>
            </a:r>
            <a:r>
              <a:rPr lang="en-US" sz="2000" b="1" dirty="0">
                <a:latin typeface="Times New Roman" panose="02020603050405020304" pitchFamily="18" charset="0"/>
                <a:ea typeface="Calibri" panose="020F0502020204030204" pitchFamily="34" charset="0"/>
                <a:cs typeface="Times New Roman" panose="02020603050405020304" pitchFamily="18" charset="0"/>
              </a:rPr>
              <a:t>For the Word of the Lord</a:t>
            </a:r>
            <a:r>
              <a:rPr lang="en-US" sz="2000" dirty="0">
                <a:latin typeface="Times New Roman" panose="02020603050405020304" pitchFamily="18" charset="0"/>
                <a:ea typeface="Calibri" panose="020F0502020204030204" pitchFamily="34" charset="0"/>
                <a:cs typeface="Times New Roman" panose="02020603050405020304" pitchFamily="18" charset="0"/>
              </a:rPr>
              <a:t>, like rain, does not return empty” (Is. 55:10–11).</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200" dirty="0"/>
          </a:p>
        </p:txBody>
      </p:sp>
    </p:spTree>
    <p:extLst>
      <p:ext uri="{BB962C8B-B14F-4D97-AF65-F5344CB8AC3E}">
        <p14:creationId xmlns:p14="http://schemas.microsoft.com/office/powerpoint/2010/main" val="284745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327" y="189571"/>
            <a:ext cx="8686799" cy="6322741"/>
          </a:xfrm>
        </p:spPr>
        <p:txBody>
          <a:bodyPr>
            <a:normAutofit fontScale="90000"/>
          </a:bodyPr>
          <a:lstStyle/>
          <a:p>
            <a:pPr marL="0" marR="0" algn="ctr">
              <a:lnSpc>
                <a:spcPct val="107000"/>
              </a:lnSpc>
              <a:spcBef>
                <a:spcPts val="0"/>
              </a:spcBef>
              <a:spcAft>
                <a:spcPts val="0"/>
              </a:spcAft>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ea typeface="Times New Roman" panose="02020603050405020304" pitchFamily="18" charset="0"/>
                <a:cs typeface="Times New Roman" panose="02020603050405020304" pitchFamily="18" charset="0"/>
              </a:rPr>
              <a:t>C</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 </a:t>
            </a:r>
            <a:r>
              <a:rPr lang="en-US" sz="3200" b="1" u="sng" dirty="0" smtClean="0">
                <a:latin typeface="Times New Roman" panose="02020603050405020304" pitchFamily="18" charset="0"/>
                <a:ea typeface="Times New Roman" panose="02020603050405020304" pitchFamily="18" charset="0"/>
                <a:cs typeface="Times New Roman" panose="02020603050405020304" pitchFamily="18" charset="0"/>
              </a:rPr>
              <a:t> LIFE </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APPLICATION</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Times New Roman" panose="02020603050405020304" pitchFamily="18" charset="0"/>
                <a:ea typeface="Times New Roman" panose="02020603050405020304" pitchFamily="18" charset="0"/>
                <a:cs typeface="Times New Roman" panose="02020603050405020304" pitchFamily="18" charset="0"/>
              </a:rPr>
              <a:t>   1. </a:t>
            </a:r>
            <a:r>
              <a:rPr lang="en-US" sz="3200" spc="75" dirty="0">
                <a:latin typeface="Times New Roman" panose="02020603050405020304" pitchFamily="18" charset="0"/>
                <a:ea typeface="Calibri" panose="020F0502020204030204" pitchFamily="34" charset="0"/>
                <a:cs typeface="Times New Roman" panose="02020603050405020304" pitchFamily="18" charset="0"/>
              </a:rPr>
              <a:t>How have we acquired the knowledge of the truth, which accords with godliness</a:t>
            </a:r>
            <a:r>
              <a:rPr lang="en-US" sz="3200" spc="75"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3200" spc="75" dirty="0" smtClean="0">
                <a:latin typeface="Times New Roman" panose="02020603050405020304" pitchFamily="18"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spc="75" dirty="0">
                <a:latin typeface="Times New Roman" panose="02020603050405020304" pitchFamily="18" charset="0"/>
                <a:ea typeface="Calibri" panose="020F0502020204030204" pitchFamily="34" charset="0"/>
                <a:cs typeface="Times New Roman" panose="02020603050405020304" pitchFamily="18" charset="0"/>
              </a:rPr>
              <a:t>  2. Why does the sure hope of eternal life put your daily life into proper perspective</a:t>
            </a:r>
            <a:r>
              <a:rPr lang="en-US" sz="3200" spc="75"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3200" spc="75" dirty="0" smtClean="0">
                <a:latin typeface="Times New Roman" panose="02020603050405020304" pitchFamily="18"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spc="75" dirty="0">
                <a:latin typeface="Times New Roman" panose="02020603050405020304" pitchFamily="18" charset="0"/>
                <a:ea typeface="Calibri" panose="020F0502020204030204" pitchFamily="34" charset="0"/>
                <a:cs typeface="Times New Roman" panose="02020603050405020304" pitchFamily="18" charset="0"/>
              </a:rPr>
              <a:t>  3. In your faith pilgrimage, when has God manifested the truth in his word through the  </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spc="75" dirty="0">
                <a:latin typeface="Times New Roman" panose="02020603050405020304" pitchFamily="18" charset="0"/>
                <a:ea typeface="Calibri" panose="020F0502020204030204" pitchFamily="34" charset="0"/>
                <a:cs typeface="Times New Roman" panose="02020603050405020304" pitchFamily="18" charset="0"/>
              </a:rPr>
              <a:t>      preaching you have heard all your life</a:t>
            </a:r>
            <a:r>
              <a:rPr lang="en-US" sz="3200" spc="75"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3200" spc="75" dirty="0" smtClean="0">
                <a:latin typeface="Times New Roman" panose="02020603050405020304" pitchFamily="18"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spc="75" dirty="0">
                <a:latin typeface="Times New Roman" panose="02020603050405020304" pitchFamily="18" charset="0"/>
                <a:ea typeface="Calibri" panose="020F0502020204030204" pitchFamily="34" charset="0"/>
                <a:cs typeface="Times New Roman" panose="02020603050405020304" pitchFamily="18" charset="0"/>
              </a:rPr>
              <a:t>  4. The Gospel is a LIVING VOICE in preaching, teaching, baptizing, absolving, communing!</a:t>
            </a:r>
            <a:r>
              <a:rPr lang="en-US" sz="4000" dirty="0">
                <a:latin typeface="Calibri" panose="020F0502020204030204" pitchFamily="34" charset="0"/>
                <a:ea typeface="Calibri" panose="020F0502020204030204" pitchFamily="34" charset="0"/>
                <a:cs typeface="Times New Roman" panose="02020603050405020304" pitchFamily="18" charset="0"/>
              </a:rPr>
              <a:t/>
            </a:r>
            <a:br>
              <a:rPr lang="en-US" sz="40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3348561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53123" y="1027907"/>
            <a:ext cx="8600344" cy="4286734"/>
          </a:xfrm>
          <a:prstGeom prst="rect">
            <a:avLst/>
          </a:prstGeom>
        </p:spPr>
      </p:pic>
    </p:spTree>
    <p:extLst>
      <p:ext uri="{BB962C8B-B14F-4D97-AF65-F5344CB8AC3E}">
        <p14:creationId xmlns:p14="http://schemas.microsoft.com/office/powerpoint/2010/main" val="12401604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00968" y="186395"/>
            <a:ext cx="4712066" cy="6494409"/>
          </a:xfrm>
          <a:prstGeom prst="rect">
            <a:avLst/>
          </a:prstGeom>
        </p:spPr>
      </p:pic>
    </p:spTree>
    <p:extLst>
      <p:ext uri="{BB962C8B-B14F-4D97-AF65-F5344CB8AC3E}">
        <p14:creationId xmlns:p14="http://schemas.microsoft.com/office/powerpoint/2010/main" val="1409163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28650" y="520159"/>
            <a:ext cx="7865736" cy="5401139"/>
          </a:xfrm>
          <a:prstGeom prst="rect">
            <a:avLst/>
          </a:prstGeom>
        </p:spPr>
      </p:pic>
    </p:spTree>
    <p:extLst>
      <p:ext uri="{BB962C8B-B14F-4D97-AF65-F5344CB8AC3E}">
        <p14:creationId xmlns:p14="http://schemas.microsoft.com/office/powerpoint/2010/main" val="4276067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s://1yearfear2faith.files.wordpress.com/2015/04/god-doesnot-li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9818" y="540118"/>
            <a:ext cx="8035532" cy="5615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3441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85299" y="365126"/>
            <a:ext cx="7373401" cy="5806553"/>
          </a:xfrm>
          <a:prstGeom prst="rect">
            <a:avLst/>
          </a:prstGeom>
        </p:spPr>
      </p:pic>
    </p:spTree>
    <p:extLst>
      <p:ext uri="{BB962C8B-B14F-4D97-AF65-F5344CB8AC3E}">
        <p14:creationId xmlns:p14="http://schemas.microsoft.com/office/powerpoint/2010/main" val="34546962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91192" y="576998"/>
            <a:ext cx="8561616" cy="5422357"/>
          </a:xfrm>
          <a:prstGeom prst="rect">
            <a:avLst/>
          </a:prstGeom>
        </p:spPr>
      </p:pic>
    </p:spTree>
    <p:extLst>
      <p:ext uri="{BB962C8B-B14F-4D97-AF65-F5344CB8AC3E}">
        <p14:creationId xmlns:p14="http://schemas.microsoft.com/office/powerpoint/2010/main" val="1739232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518938" y="286756"/>
            <a:ext cx="6106124" cy="6337067"/>
          </a:xfrm>
          <a:prstGeom prst="rect">
            <a:avLst/>
          </a:prstGeom>
        </p:spPr>
      </p:pic>
    </p:spTree>
    <p:extLst>
      <p:ext uri="{BB962C8B-B14F-4D97-AF65-F5344CB8AC3E}">
        <p14:creationId xmlns:p14="http://schemas.microsoft.com/office/powerpoint/2010/main" val="365765096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TotalTime>
  <Words>1933</Words>
  <Application>Microsoft Office PowerPoint</Application>
  <PresentationFormat>On-screen Show (4:3)</PresentationFormat>
  <Paragraphs>71</Paragraphs>
  <Slides>41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  LIFE APPLICATION    1. How have we acquired the knowledge of the truth, which accords with godliness?    2. Why does the sure hope of eternal life put your daily life into proper perspective?    3. In your faith pilgrimage, when has God manifested the truth in his word through the         preaching you have heard all your life?    4. The Gospel is a LIVING VOICE in preaching, teaching, baptizing, absolving, communing!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Nehrenz</dc:creator>
  <cp:lastModifiedBy>David Nehrenz</cp:lastModifiedBy>
  <cp:revision>50</cp:revision>
  <dcterms:created xsi:type="dcterms:W3CDTF">2016-06-18T21:15:20Z</dcterms:created>
  <dcterms:modified xsi:type="dcterms:W3CDTF">2016-07-09T17:06:56Z</dcterms:modified>
</cp:coreProperties>
</file>