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62" r:id="rId4"/>
    <p:sldId id="267" r:id="rId5"/>
    <p:sldId id="268" r:id="rId6"/>
    <p:sldId id="269" r:id="rId7"/>
    <p:sldId id="270" r:id="rId8"/>
    <p:sldId id="271" r:id="rId9"/>
    <p:sldId id="264" r:id="rId10"/>
    <p:sldId id="272" r:id="rId11"/>
    <p:sldId id="274" r:id="rId12"/>
    <p:sldId id="275" r:id="rId13"/>
    <p:sldId id="283" r:id="rId14"/>
    <p:sldId id="276" r:id="rId15"/>
    <p:sldId id="277" r:id="rId16"/>
    <p:sldId id="278" r:id="rId17"/>
    <p:sldId id="279" r:id="rId18"/>
    <p:sldId id="280" r:id="rId19"/>
    <p:sldId id="281" r:id="rId20"/>
    <p:sldId id="282" r:id="rId21"/>
    <p:sldId id="284" r:id="rId22"/>
    <p:sldId id="286" r:id="rId23"/>
    <p:sldId id="296" r:id="rId24"/>
    <p:sldId id="297" r:id="rId25"/>
    <p:sldId id="299" r:id="rId26"/>
    <p:sldId id="300" r:id="rId27"/>
    <p:sldId id="301" r:id="rId28"/>
    <p:sldId id="302" r:id="rId29"/>
    <p:sldId id="303" r:id="rId30"/>
    <p:sldId id="304" r:id="rId31"/>
    <p:sldId id="305" r:id="rId32"/>
    <p:sldId id="306" r:id="rId33"/>
    <p:sldId id="309" r:id="rId34"/>
    <p:sldId id="310" r:id="rId35"/>
    <p:sldId id="311" r:id="rId36"/>
    <p:sldId id="312" r:id="rId37"/>
    <p:sldId id="313" r:id="rId38"/>
    <p:sldId id="314" r:id="rId39"/>
    <p:sldId id="315" r:id="rId40"/>
    <p:sldId id="316" r:id="rId41"/>
    <p:sldId id="317" r:id="rId42"/>
    <p:sldId id="318" r:id="rId43"/>
    <p:sldId id="320" r:id="rId44"/>
    <p:sldId id="321" r:id="rId45"/>
    <p:sldId id="322" r:id="rId46"/>
    <p:sldId id="323" r:id="rId47"/>
    <p:sldId id="324" r:id="rId48"/>
    <p:sldId id="325" r:id="rId49"/>
    <p:sldId id="326" r:id="rId50"/>
    <p:sldId id="328" r:id="rId51"/>
    <p:sldId id="329" r:id="rId52"/>
    <p:sldId id="330" r:id="rId53"/>
    <p:sldId id="331" r:id="rId54"/>
    <p:sldId id="332" r:id="rId55"/>
    <p:sldId id="333" r:id="rId56"/>
    <p:sldId id="334" r:id="rId57"/>
    <p:sldId id="337" r:id="rId58"/>
    <p:sldId id="335" r:id="rId59"/>
    <p:sldId id="338" r:id="rId60"/>
    <p:sldId id="336" r:id="rId61"/>
    <p:sldId id="340" r:id="rId62"/>
    <p:sldId id="341" r:id="rId63"/>
    <p:sldId id="345" r:id="rId64"/>
    <p:sldId id="347" r:id="rId65"/>
    <p:sldId id="350" r:id="rId66"/>
    <p:sldId id="348" r:id="rId67"/>
    <p:sldId id="349" r:id="rId68"/>
    <p:sldId id="351" r:id="rId69"/>
    <p:sldId id="352" r:id="rId70"/>
    <p:sldId id="287" r:id="rId71"/>
    <p:sldId id="339" r:id="rId72"/>
    <p:sldId id="346" r:id="rId73"/>
    <p:sldId id="308" r:id="rId74"/>
    <p:sldId id="292" r:id="rId75"/>
    <p:sldId id="353" r:id="rId76"/>
    <p:sldId id="354" r:id="rId77"/>
    <p:sldId id="355" r:id="rId78"/>
    <p:sldId id="356" r:id="rId79"/>
    <p:sldId id="357" r:id="rId80"/>
    <p:sldId id="358" r:id="rId81"/>
    <p:sldId id="360" r:id="rId82"/>
    <p:sldId id="361" r:id="rId83"/>
    <p:sldId id="362" r:id="rId84"/>
    <p:sldId id="363" r:id="rId85"/>
    <p:sldId id="364"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69" d="100"/>
          <a:sy n="69" d="100"/>
        </p:scale>
        <p:origin x="1234" y="72"/>
      </p:cViewPr>
      <p:guideLst/>
    </p:cSldViewPr>
  </p:slideViewPr>
  <p:notesTextViewPr>
    <p:cViewPr>
      <p:scale>
        <a:sx n="1" d="1"/>
        <a:sy n="1" d="1"/>
      </p:scale>
      <p:origin x="0" y="0"/>
    </p:cViewPr>
  </p:notesTextViewPr>
  <p:sorterViewPr>
    <p:cViewPr>
      <p:scale>
        <a:sx n="42" d="100"/>
        <a:sy n="42" d="100"/>
      </p:scale>
      <p:origin x="0" y="-39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9/2/2016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86524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9/2/2016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4401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221D11-1EA6-4CEA-9528-8BA4B75CB51F}" type="datetimeFigureOut">
              <a:rPr lang="en-US" smtClean="0"/>
              <a:t>9/2/2016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114492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221D11-1EA6-4CEA-9528-8BA4B75CB51F}" type="datetimeFigureOut">
              <a:rPr lang="en-US" smtClean="0"/>
              <a:t>9/2/2016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95983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221D11-1EA6-4CEA-9528-8BA4B75CB51F}" type="datetimeFigureOut">
              <a:rPr lang="en-US" smtClean="0"/>
              <a:t>9/2/2016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8249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221D11-1EA6-4CEA-9528-8BA4B75CB51F}" type="datetimeFigureOut">
              <a:rPr lang="en-US" smtClean="0"/>
              <a:t>9/2/2016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7214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21D11-1EA6-4CEA-9528-8BA4B75CB51F}" type="datetimeFigureOut">
              <a:rPr lang="en-US" smtClean="0"/>
              <a:t>9/2/2016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87776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9/2/2016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91451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9/2/2016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381751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9/2/2016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491477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9/2/2016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2539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21D11-1EA6-4CEA-9528-8BA4B75CB51F}" type="datetimeFigureOut">
              <a:rPr lang="en-US" smtClean="0"/>
              <a:t>9/2/2016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2798A-70AE-4ED6-985F-B024FD5E3D72}" type="slidenum">
              <a:rPr lang="en-US" smtClean="0"/>
              <a:t>‹#›</a:t>
            </a:fld>
            <a:endParaRPr lang="en-US"/>
          </a:p>
        </p:txBody>
      </p:sp>
    </p:spTree>
    <p:extLst>
      <p:ext uri="{BB962C8B-B14F-4D97-AF65-F5344CB8AC3E}">
        <p14:creationId xmlns:p14="http://schemas.microsoft.com/office/powerpoint/2010/main" val="815298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b="1" u="sng"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b="1" u="sng" dirty="0">
                <a:latin typeface="Times New Roman" panose="02020603050405020304" pitchFamily="18" charset="0"/>
                <a:ea typeface="Times New Roman" panose="02020603050405020304" pitchFamily="18" charset="0"/>
                <a:cs typeface="Times New Roman" panose="02020603050405020304" pitchFamily="18" charset="0"/>
              </a:rPr>
              <a:t>Book of Titus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40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Life of Christians in a Congregation:</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“The Knowledge of the Truth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Which Accords With Godliness”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Trinity Lutheran Church   Norman, OK.</a:t>
            </a:r>
            <a:r>
              <a:rPr lang="en-US" sz="4000" dirty="0">
                <a:latin typeface="Calibri" panose="020F0502020204030204" pitchFamily="34" charset="0"/>
                <a:ea typeface="Calibri" panose="020F0502020204030204" pitchFamily="34" charset="0"/>
                <a:cs typeface="Times New Roman" panose="02020603050405020304" pitchFamily="18" charset="0"/>
              </a:rPr>
              <a:t>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Pastor  David  Nehrenz</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Date: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9</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-4-16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Study: </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10</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29209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5122" r="59280" b="43740"/>
          <a:stretch/>
        </p:blipFill>
        <p:spPr>
          <a:xfrm>
            <a:off x="1700975" y="351607"/>
            <a:ext cx="4855942" cy="6221693"/>
          </a:xfrm>
          <a:prstGeom prst="rect">
            <a:avLst/>
          </a:prstGeom>
        </p:spPr>
      </p:pic>
    </p:spTree>
    <p:extLst>
      <p:ext uri="{BB962C8B-B14F-4D97-AF65-F5344CB8AC3E}">
        <p14:creationId xmlns:p14="http://schemas.microsoft.com/office/powerpoint/2010/main" val="3875542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0397" t="5197" b="5570"/>
          <a:stretch/>
        </p:blipFill>
        <p:spPr>
          <a:xfrm>
            <a:off x="1462423" y="301084"/>
            <a:ext cx="6241455" cy="5988204"/>
          </a:xfrm>
          <a:prstGeom prst="rect">
            <a:avLst/>
          </a:prstGeom>
        </p:spPr>
      </p:pic>
    </p:spTree>
    <p:extLst>
      <p:ext uri="{BB962C8B-B14F-4D97-AF65-F5344CB8AC3E}">
        <p14:creationId xmlns:p14="http://schemas.microsoft.com/office/powerpoint/2010/main" val="2025208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8351" y="423747"/>
            <a:ext cx="8720254" cy="6545766"/>
          </a:xfrm>
        </p:spPr>
        <p:txBody>
          <a:bodyPr/>
          <a:lstStyle/>
          <a:p>
            <a:endParaRPr lang="en-US" dirty="0" smtClean="0"/>
          </a:p>
          <a:p>
            <a:endParaRPr lang="en-US" dirty="0"/>
          </a:p>
        </p:txBody>
      </p:sp>
      <p:sp>
        <p:nvSpPr>
          <p:cNvPr id="2" name="Rectangle 2"/>
          <p:cNvSpPr>
            <a:spLocks noChangeArrowheads="1"/>
          </p:cNvSpPr>
          <p:nvPr/>
        </p:nvSpPr>
        <p:spPr bwMode="auto">
          <a:xfrm>
            <a:off x="245327" y="2341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descr="titus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2568" t="13927" r="2466" b="4362"/>
          <a:stretch>
            <a:fillRect/>
          </a:stretch>
        </p:blipFill>
        <p:spPr bwMode="auto">
          <a:xfrm rot="60000">
            <a:off x="265595" y="2326521"/>
            <a:ext cx="8699364" cy="23985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120639" y="1068512"/>
            <a:ext cx="4480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800" b="0" i="0" u="sng"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4762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2467" y="2285996"/>
            <a:ext cx="10313241" cy="9375455"/>
          </a:xfrm>
        </p:spPr>
        <p:txBody>
          <a:bodyPr/>
          <a:lstStyle/>
          <a:p>
            <a:endParaRPr lang="en-US" dirty="0"/>
          </a:p>
        </p:txBody>
      </p:sp>
      <p:pic>
        <p:nvPicPr>
          <p:cNvPr id="3074" name="Picture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3461" t="1926" r="2185" b="22119"/>
          <a:stretch>
            <a:fillRect/>
          </a:stretch>
        </p:blipFill>
        <p:spPr bwMode="auto">
          <a:xfrm rot="21540000">
            <a:off x="185520" y="2131567"/>
            <a:ext cx="8933624" cy="29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9513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5054" y="3456879"/>
            <a:ext cx="8689723" cy="9758200"/>
          </a:xfrm>
        </p:spPr>
        <p:txBody>
          <a:bodyPr/>
          <a:lstStyle/>
          <a:p>
            <a:endParaRPr lang="en-US" dirty="0"/>
          </a:p>
        </p:txBody>
      </p:sp>
      <p:pic>
        <p:nvPicPr>
          <p:cNvPr id="4098" name="Picture 2" descr="titus 3"/>
          <p:cNvPicPr>
            <a:picLocks noChangeAspect="1" noChangeArrowheads="1"/>
          </p:cNvPicPr>
          <p:nvPr/>
        </p:nvPicPr>
        <p:blipFill>
          <a:blip r:embed="rId2">
            <a:extLst>
              <a:ext uri="{28A0092B-C50C-407E-A947-70E740481C1C}">
                <a14:useLocalDpi xmlns:a14="http://schemas.microsoft.com/office/drawing/2010/main" val="0"/>
              </a:ext>
            </a:extLst>
          </a:blip>
          <a:srcRect l="10783" t="1779" r="5664" b="92122"/>
          <a:stretch>
            <a:fillRect/>
          </a:stretch>
        </p:blipFill>
        <p:spPr bwMode="auto">
          <a:xfrm>
            <a:off x="92386" y="1456009"/>
            <a:ext cx="8836846" cy="81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titus 3"/>
          <p:cNvPicPr>
            <a:picLocks noChangeAspect="1" noChangeArrowheads="1"/>
          </p:cNvPicPr>
          <p:nvPr/>
        </p:nvPicPr>
        <p:blipFill>
          <a:blip r:embed="rId2">
            <a:extLst>
              <a:ext uri="{28A0092B-C50C-407E-A947-70E740481C1C}">
                <a14:useLocalDpi xmlns:a14="http://schemas.microsoft.com/office/drawing/2010/main" val="0"/>
              </a:ext>
            </a:extLst>
          </a:blip>
          <a:srcRect l="3159" t="80644" r="19826" b="4579"/>
          <a:stretch>
            <a:fillRect/>
          </a:stretch>
        </p:blipFill>
        <p:spPr bwMode="auto">
          <a:xfrm>
            <a:off x="120942" y="2826023"/>
            <a:ext cx="8808290" cy="173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63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a:bodyPr>
          <a:lstStyle/>
          <a:p>
            <a:pPr>
              <a:lnSpc>
                <a:spcPct val="107000"/>
              </a:lnSpc>
              <a:spcBef>
                <a:spcPts val="0"/>
              </a:spcBef>
            </a:pPr>
            <a:r>
              <a:rPr lang="en-US"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in the New Testament: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2:12-13)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When I came to Troas to preach the gospel of Christ, even though a door was opened for me in the Lord, (13) my spirit was not at rest because I did not find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my brother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 So I took leave of them and went on to Macedonia.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7:6-7)</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But God, who comforts the downcast, comforted us by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coming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 and not only by his coming but also by the comfort with which he was comforted by you, as he told us of your longing, your mourning, your zeal for me, so that I rejoiced still more.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7:13-16)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Therefore we are comforted. And besides our own comfort, we rejoiced still more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the joy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because his spirit has been refreshed by you all. (14) For whatever boasts I made to him about you, I was not put to shame. But just as everything we said to you was true, so also our boasting before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has proved true.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 And his affection for you is even greater, as he remembers the obedience of you all, how you received him with fear and trembling. (16) I rejoice, because I have perfect confidence in you.</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049405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lnSpcReduction="20000"/>
          </a:bodyPr>
          <a:lstStyle/>
          <a:p>
            <a:pPr algn="just">
              <a:lnSpc>
                <a:spcPct val="107000"/>
              </a:lnSpc>
              <a:spcBef>
                <a:spcPts val="0"/>
              </a:spcBef>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Corinthians 8:6)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Accordingly, we urged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as he had started, so he should complete among you this act of grace</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8:15-24)</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As it is written, "Whoever gathered much had nothing left over, and whoever gathered little had no lack." (16) But thanks be to God, who put into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heart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 same earnest care I have for you. (17) For he not only accepted our appeal, but being himself very earnest he is going to you of his own accord. (18) With him we are sending the brother who is famous among all the churches for his preaching of the gospel. (19) And not only that, but he has been appointed by the churches to travel with us as we carry out this act of grace that is being ministered by us, for the glory of the Lord himself and to show our good will. (20) We take this course so that no one should blame us about this generous gift that is being administered by us, (21) for we aim at what is honorable not only in the Lord's sight but also in the sight of man. (22) And with them we are sending our brother whom we have often tested and found earnest in many matters, but who is now more earnest than ever because of his great confidence in you. (23) As for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 he is my partner and fellow worker for your benefit.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as for our brothers, they are messengers of the churches, the glory of Christ. (24) So give proof before the churches of your love and of our boasting about you to these men.</a:t>
            </a:r>
            <a:endParaRPr lang="en-US" dirty="0"/>
          </a:p>
        </p:txBody>
      </p:sp>
    </p:spTree>
    <p:extLst>
      <p:ext uri="{BB962C8B-B14F-4D97-AF65-F5344CB8AC3E}">
        <p14:creationId xmlns:p14="http://schemas.microsoft.com/office/powerpoint/2010/main" val="207791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12:18)</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urged</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go, and sent the brother with him. Did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take advantage of you? Did we not act in the same spirit? Did we not take the same steps</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(Galatians 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Then after fourteen years I went up again to Jerusalem with Barnabas,</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taking Titus along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I went up because of a revelation and set before them (though privately before those who seemed influential) the gospel that I proclaim among the Gentiles, in order to make sure I was not running or had not run in vain. (3) But even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who was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was not forced to be circumcised, though he was a Greek</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Timothy 4:10-12)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For Demas, in love with this present world, has deserted me and gone to Thessalonica.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Crescens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has gone to Galatia,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to Dalmatia.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(11) Luke alone is with me. Get Mark and bring him with you, for he is very useful to me for ministry. (12)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Tychicus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have sent to Ephesus.</a:t>
            </a:r>
            <a:endParaRPr lang="en-US" dirty="0"/>
          </a:p>
        </p:txBody>
      </p:sp>
    </p:spTree>
    <p:extLst>
      <p:ext uri="{BB962C8B-B14F-4D97-AF65-F5344CB8AC3E}">
        <p14:creationId xmlns:p14="http://schemas.microsoft.com/office/powerpoint/2010/main" val="20577851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r>
              <a:rPr lang="en-US" sz="2800" b="1" u="sng" dirty="0">
                <a:latin typeface="Times New Roman" panose="02020603050405020304" pitchFamily="18" charset="0"/>
                <a:ea typeface="Times New Roman" panose="02020603050405020304" pitchFamily="18" charset="0"/>
                <a:cs typeface="Times New Roman" panose="02020603050405020304" pitchFamily="18" charset="0"/>
              </a:rPr>
              <a:t>C. THE PERSON OF TITUS</a:t>
            </a:r>
            <a:endParaRPr lang="en-US"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His relics, now consisting of only his skull, are venerated in the Church of St. Titus, Heraklion, Crete to which it was returned in 1966 after being removed to Venice during the Turkish occupation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St. Titus is the patron saint of the United States Army Chaplain Corps. The Corps has established the Order of Titus Award. According to the Department of Defense, the "Order of Titus award is the only award presented by the Chief of Chaplains to recognize outstanding performance of ministry by chaplains and chaplain assistants. The Order of Titus is awarded for meritorious contributions to the unique and highly visible Unit Ministry Team Observer Controller Program. The award recognizes the great importance of realistic, doctrinally guided combat ministry training in ensuring the delivery of prevailing religious support to the American Soldier."</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0180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26" y="540834"/>
            <a:ext cx="8721252" cy="5843239"/>
          </a:xfrm>
          <a:prstGeom prst="rect">
            <a:avLst/>
          </a:prstGeom>
        </p:spPr>
      </p:pic>
    </p:spTree>
    <p:extLst>
      <p:ext uri="{BB962C8B-B14F-4D97-AF65-F5344CB8AC3E}">
        <p14:creationId xmlns:p14="http://schemas.microsoft.com/office/powerpoint/2010/main" val="28056555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912" y="365126"/>
            <a:ext cx="8629748" cy="5744176"/>
          </a:xfrm>
        </p:spPr>
      </p:pic>
    </p:spTree>
    <p:extLst>
      <p:ext uri="{BB962C8B-B14F-4D97-AF65-F5344CB8AC3E}">
        <p14:creationId xmlns:p14="http://schemas.microsoft.com/office/powerpoint/2010/main" val="28497369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5854" y="477508"/>
            <a:ext cx="8192292" cy="5243067"/>
          </a:xfrm>
          <a:prstGeom prst="rect">
            <a:avLst/>
          </a:prstGeom>
        </p:spPr>
      </p:pic>
    </p:spTree>
    <p:extLst>
      <p:ext uri="{BB962C8B-B14F-4D97-AF65-F5344CB8AC3E}">
        <p14:creationId xmlns:p14="http://schemas.microsoft.com/office/powerpoint/2010/main" val="16155888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72287" y="878082"/>
            <a:ext cx="8622429" cy="4095362"/>
          </a:xfrm>
          <a:prstGeom prst="rect">
            <a:avLst/>
          </a:prstGeom>
        </p:spPr>
      </p:pic>
    </p:spTree>
    <p:extLst>
      <p:ext uri="{BB962C8B-B14F-4D97-AF65-F5344CB8AC3E}">
        <p14:creationId xmlns:p14="http://schemas.microsoft.com/office/powerpoint/2010/main" val="4200382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031" y="717492"/>
            <a:ext cx="8849938" cy="4780059"/>
          </a:xfrm>
        </p:spPr>
      </p:pic>
    </p:spTree>
    <p:extLst>
      <p:ext uri="{BB962C8B-B14F-4D97-AF65-F5344CB8AC3E}">
        <p14:creationId xmlns:p14="http://schemas.microsoft.com/office/powerpoint/2010/main" val="15873861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60" y="747809"/>
            <a:ext cx="8528479" cy="5318454"/>
          </a:xfrm>
        </p:spPr>
      </p:pic>
    </p:spTree>
    <p:extLst>
      <p:ext uri="{BB962C8B-B14F-4D97-AF65-F5344CB8AC3E}">
        <p14:creationId xmlns:p14="http://schemas.microsoft.com/office/powerpoint/2010/main" val="34877486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254" y="520933"/>
            <a:ext cx="8481492" cy="5701448"/>
          </a:xfrm>
        </p:spPr>
      </p:pic>
    </p:spTree>
    <p:extLst>
      <p:ext uri="{BB962C8B-B14F-4D97-AF65-F5344CB8AC3E}">
        <p14:creationId xmlns:p14="http://schemas.microsoft.com/office/powerpoint/2010/main" val="87958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3613" y="365126"/>
            <a:ext cx="5215899" cy="6214965"/>
          </a:xfrm>
        </p:spPr>
      </p:pic>
    </p:spTree>
    <p:extLst>
      <p:ext uri="{BB962C8B-B14F-4D97-AF65-F5344CB8AC3E}">
        <p14:creationId xmlns:p14="http://schemas.microsoft.com/office/powerpoint/2010/main" val="6056890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1" name="Picture 10"/>
          <p:cNvPicPr>
            <a:picLocks noChangeAspect="1"/>
          </p:cNvPicPr>
          <p:nvPr/>
        </p:nvPicPr>
        <p:blipFill>
          <a:blip r:embed="rId2"/>
          <a:stretch>
            <a:fillRect/>
          </a:stretch>
        </p:blipFill>
        <p:spPr>
          <a:xfrm>
            <a:off x="257988" y="0"/>
            <a:ext cx="8451979" cy="6646127"/>
          </a:xfrm>
          <a:prstGeom prst="rect">
            <a:avLst/>
          </a:prstGeom>
        </p:spPr>
      </p:pic>
    </p:spTree>
    <p:extLst>
      <p:ext uri="{BB962C8B-B14F-4D97-AF65-F5344CB8AC3E}">
        <p14:creationId xmlns:p14="http://schemas.microsoft.com/office/powerpoint/2010/main" val="1212085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765" y="911535"/>
            <a:ext cx="8614470" cy="4307235"/>
          </a:xfrm>
        </p:spPr>
      </p:pic>
    </p:spTree>
    <p:extLst>
      <p:ext uri="{BB962C8B-B14F-4D97-AF65-F5344CB8AC3E}">
        <p14:creationId xmlns:p14="http://schemas.microsoft.com/office/powerpoint/2010/main" val="4502586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0343" y="365126"/>
            <a:ext cx="7263313" cy="5447485"/>
          </a:xfrm>
        </p:spPr>
      </p:pic>
    </p:spTree>
    <p:extLst>
      <p:ext uri="{BB962C8B-B14F-4D97-AF65-F5344CB8AC3E}">
        <p14:creationId xmlns:p14="http://schemas.microsoft.com/office/powerpoint/2010/main" val="25786526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48140" y="1104861"/>
            <a:ext cx="4486836" cy="4486836"/>
          </a:xfrm>
          <a:prstGeom prst="rect">
            <a:avLst/>
          </a:prstGeom>
        </p:spPr>
      </p:pic>
    </p:spTree>
    <p:extLst>
      <p:ext uri="{BB962C8B-B14F-4D97-AF65-F5344CB8AC3E}">
        <p14:creationId xmlns:p14="http://schemas.microsoft.com/office/powerpoint/2010/main" val="413957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1yearfear2faith.files.wordpress.com/2015/04/god-doesnot-li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9818" y="540118"/>
            <a:ext cx="8035532" cy="561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441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85299" y="365126"/>
            <a:ext cx="7373401" cy="5806553"/>
          </a:xfrm>
          <a:prstGeom prst="rect">
            <a:avLst/>
          </a:prstGeom>
        </p:spPr>
      </p:pic>
    </p:spTree>
    <p:extLst>
      <p:ext uri="{BB962C8B-B14F-4D97-AF65-F5344CB8AC3E}">
        <p14:creationId xmlns:p14="http://schemas.microsoft.com/office/powerpoint/2010/main" val="34546962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91192" y="576998"/>
            <a:ext cx="8561616" cy="5422357"/>
          </a:xfrm>
          <a:prstGeom prst="rect">
            <a:avLst/>
          </a:prstGeom>
        </p:spPr>
      </p:pic>
    </p:spTree>
    <p:extLst>
      <p:ext uri="{BB962C8B-B14F-4D97-AF65-F5344CB8AC3E}">
        <p14:creationId xmlns:p14="http://schemas.microsoft.com/office/powerpoint/2010/main" val="17392320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518938" y="286756"/>
            <a:ext cx="6106124" cy="6337067"/>
          </a:xfrm>
          <a:prstGeom prst="rect">
            <a:avLst/>
          </a:prstGeom>
        </p:spPr>
      </p:pic>
    </p:spTree>
    <p:extLst>
      <p:ext uri="{BB962C8B-B14F-4D97-AF65-F5344CB8AC3E}">
        <p14:creationId xmlns:p14="http://schemas.microsoft.com/office/powerpoint/2010/main" val="36576509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035" y="2469843"/>
            <a:ext cx="5690206" cy="845170"/>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biblepic.com/53/298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758" y="105045"/>
            <a:ext cx="6630290" cy="6630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3929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catholicspringtime.citymax.com/i/card-_526-fro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4558" y="677048"/>
            <a:ext cx="8734883" cy="495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447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tjohnindy.org/monkimage.php?mediaDirectory=mediafiles&amp;mediaId=1118508&amp;fileName=church-home-page-rotator-sanctuary-traditional-service-693-385-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649" y="684619"/>
            <a:ext cx="8502701" cy="472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8321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06480" y="365126"/>
            <a:ext cx="8631591" cy="5757204"/>
          </a:xfrm>
          <a:prstGeom prst="rect">
            <a:avLst/>
          </a:prstGeom>
        </p:spPr>
      </p:pic>
    </p:spTree>
    <p:extLst>
      <p:ext uri="{BB962C8B-B14F-4D97-AF65-F5344CB8AC3E}">
        <p14:creationId xmlns:p14="http://schemas.microsoft.com/office/powerpoint/2010/main" val="1476262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6813" y="365126"/>
            <a:ext cx="8730373" cy="5779507"/>
          </a:xfrm>
          <a:prstGeom prst="rect">
            <a:avLst/>
          </a:prstGeom>
        </p:spPr>
      </p:pic>
    </p:spTree>
    <p:extLst>
      <p:ext uri="{BB962C8B-B14F-4D97-AF65-F5344CB8AC3E}">
        <p14:creationId xmlns:p14="http://schemas.microsoft.com/office/powerpoint/2010/main" val="35614558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13486" y="365126"/>
            <a:ext cx="8117028" cy="6087771"/>
          </a:xfrm>
          <a:prstGeom prst="rect">
            <a:avLst/>
          </a:prstGeom>
        </p:spPr>
      </p:pic>
    </p:spTree>
    <p:extLst>
      <p:ext uri="{BB962C8B-B14F-4D97-AF65-F5344CB8AC3E}">
        <p14:creationId xmlns:p14="http://schemas.microsoft.com/office/powerpoint/2010/main" val="7183517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982" y="2343488"/>
            <a:ext cx="5363098" cy="689507"/>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s://i.ytimg.com/vi/eSPAi9ZLUKA/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11" y="799126"/>
            <a:ext cx="8828540" cy="4966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6021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quotehd.com/imagequotes/authors54/augustus-hare-writer-quote-as-to-the-pure-all-things-are-pure-even-so.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9467"/>
          <a:stretch/>
        </p:blipFill>
        <p:spPr bwMode="auto">
          <a:xfrm>
            <a:off x="505984" y="365126"/>
            <a:ext cx="8288456" cy="584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3142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rlv.zcache.com/to_the_pure_all_things_are_pure_postcard-r0c6ae9d0b3ae45cfad527fb5452cee97_vgbaq_8byvr_324.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472" t="24244" r="4759" b="30108"/>
          <a:stretch/>
        </p:blipFill>
        <p:spPr bwMode="auto">
          <a:xfrm>
            <a:off x="724829" y="1237785"/>
            <a:ext cx="7960203" cy="4003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4798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www.usa.church/wp-content/uploads/2011/11/JesusCross2.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075" b="8954"/>
          <a:stretch/>
        </p:blipFill>
        <p:spPr bwMode="auto">
          <a:xfrm>
            <a:off x="367990" y="365126"/>
            <a:ext cx="8444682" cy="6013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7063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00229" y="264454"/>
            <a:ext cx="8181795" cy="6136346"/>
          </a:xfrm>
          <a:prstGeom prst="rect">
            <a:avLst/>
          </a:prstGeom>
        </p:spPr>
      </p:pic>
    </p:spTree>
    <p:extLst>
      <p:ext uri="{BB962C8B-B14F-4D97-AF65-F5344CB8AC3E}">
        <p14:creationId xmlns:p14="http://schemas.microsoft.com/office/powerpoint/2010/main" val="7823137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blogs.lcms.org/wp-content/uploads/2014/01/nepali-2-I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253302"/>
            <a:ext cx="7800094" cy="6302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7424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www.stpaulcinci.org/2012-05-27-Baptism.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9662" y="286756"/>
            <a:ext cx="7871450" cy="629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5698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a:srcRect b="7157"/>
          <a:stretch/>
        </p:blipFill>
        <p:spPr>
          <a:xfrm>
            <a:off x="957824" y="208700"/>
            <a:ext cx="7004147" cy="6502866"/>
          </a:xfrm>
          <a:prstGeom prst="rect">
            <a:avLst/>
          </a:prstGeom>
        </p:spPr>
      </p:pic>
    </p:spTree>
    <p:extLst>
      <p:ext uri="{BB962C8B-B14F-4D97-AF65-F5344CB8AC3E}">
        <p14:creationId xmlns:p14="http://schemas.microsoft.com/office/powerpoint/2010/main" val="26443889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41304" y="532395"/>
            <a:ext cx="8074046" cy="5032064"/>
          </a:xfrm>
          <a:prstGeom prst="rect">
            <a:avLst/>
          </a:prstGeom>
        </p:spPr>
      </p:pic>
    </p:spTree>
    <p:extLst>
      <p:ext uri="{BB962C8B-B14F-4D97-AF65-F5344CB8AC3E}">
        <p14:creationId xmlns:p14="http://schemas.microsoft.com/office/powerpoint/2010/main" val="10460397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7926" y="175243"/>
            <a:ext cx="8092585" cy="6069439"/>
          </a:xfrm>
          <a:prstGeom prst="rect">
            <a:avLst/>
          </a:prstGeom>
        </p:spPr>
      </p:pic>
    </p:spTree>
    <p:extLst>
      <p:ext uri="{BB962C8B-B14F-4D97-AF65-F5344CB8AC3E}">
        <p14:creationId xmlns:p14="http://schemas.microsoft.com/office/powerpoint/2010/main" val="41436561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89893" y="1592744"/>
            <a:ext cx="7564214" cy="3425304"/>
          </a:xfrm>
          <a:prstGeom prst="rect">
            <a:avLst/>
          </a:prstGeom>
        </p:spPr>
      </p:pic>
    </p:spTree>
    <p:extLst>
      <p:ext uri="{BB962C8B-B14F-4D97-AF65-F5344CB8AC3E}">
        <p14:creationId xmlns:p14="http://schemas.microsoft.com/office/powerpoint/2010/main" val="35671660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57790" y="510091"/>
            <a:ext cx="7260298" cy="5488785"/>
          </a:xfrm>
          <a:prstGeom prst="rect">
            <a:avLst/>
          </a:prstGeom>
        </p:spPr>
      </p:pic>
    </p:spTree>
    <p:extLst>
      <p:ext uri="{BB962C8B-B14F-4D97-AF65-F5344CB8AC3E}">
        <p14:creationId xmlns:p14="http://schemas.microsoft.com/office/powerpoint/2010/main" val="19202914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rotWithShape="1">
          <a:blip r:embed="rId2"/>
          <a:srcRect b="9471"/>
          <a:stretch/>
        </p:blipFill>
        <p:spPr>
          <a:xfrm>
            <a:off x="1147143" y="365126"/>
            <a:ext cx="6524896" cy="590693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4227907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36744" y="22186"/>
            <a:ext cx="5967666" cy="6835814"/>
          </a:xfrm>
          <a:prstGeom prst="rect">
            <a:avLst/>
          </a:prstGeom>
        </p:spPr>
      </p:pic>
    </p:spTree>
    <p:extLst>
      <p:ext uri="{BB962C8B-B14F-4D97-AF65-F5344CB8AC3E}">
        <p14:creationId xmlns:p14="http://schemas.microsoft.com/office/powerpoint/2010/main" val="1303068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28650" y="365126"/>
            <a:ext cx="7943903" cy="5957927"/>
          </a:xfrm>
          <a:prstGeom prst="rect">
            <a:avLst/>
          </a:prstGeom>
        </p:spPr>
      </p:pic>
    </p:spTree>
    <p:extLst>
      <p:ext uri="{BB962C8B-B14F-4D97-AF65-F5344CB8AC3E}">
        <p14:creationId xmlns:p14="http://schemas.microsoft.com/office/powerpoint/2010/main" val="279489198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203149" y="141790"/>
            <a:ext cx="6515487" cy="6515487"/>
          </a:xfrm>
          <a:prstGeom prst="rect">
            <a:avLst/>
          </a:prstGeom>
        </p:spPr>
      </p:pic>
    </p:spTree>
    <p:extLst>
      <p:ext uri="{BB962C8B-B14F-4D97-AF65-F5344CB8AC3E}">
        <p14:creationId xmlns:p14="http://schemas.microsoft.com/office/powerpoint/2010/main" val="11519546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3335" y="747131"/>
            <a:ext cx="9017329" cy="5263376"/>
          </a:xfrm>
          <a:prstGeom prst="rect">
            <a:avLst/>
          </a:prstGeom>
        </p:spPr>
      </p:pic>
    </p:spTree>
    <p:extLst>
      <p:ext uri="{BB962C8B-B14F-4D97-AF65-F5344CB8AC3E}">
        <p14:creationId xmlns:p14="http://schemas.microsoft.com/office/powerpoint/2010/main" val="24360969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biblia.com/bible/images/640x480/Tt2.11?extension=png&amp;fallbackOnFailure=fals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8717" y="231000"/>
            <a:ext cx="8449423" cy="6337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99646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1.bp.blogspot.com/-ehQCODXlMAI/Vn6vRy7AT5I/AAAAAAAAijE/z4hmSUrqRGM/s1600/false%2Bpicture%2Bof%2Bblessed-hope-jesus-return.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3870" y="1027907"/>
            <a:ext cx="8616260" cy="487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15766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https://scontent.cdninstagram.com/t51.2885-15/s640x640/sh0.08/e35/13187994_1607274826256132_1565777639_n.jpg?ig_cache_key=MTI1MTA5NDE4MDc0NzYyMTI5MQ%3D%3D.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2171" y="141792"/>
            <a:ext cx="8390162" cy="6515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49961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3343" y="1658667"/>
            <a:ext cx="18546568" cy="2943054"/>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122" name="Picture 2" descr="https://s-media-cache-ak0.pinimg.com/236x/86/c1/98/86c19890ee77f09e7c34ac2ad7690783.jpg"/>
          <p:cNvPicPr>
            <a:picLocks noChangeAspect="1" noChangeArrowheads="1"/>
          </p:cNvPicPr>
          <p:nvPr/>
        </p:nvPicPr>
        <p:blipFill rotWithShape="1">
          <a:blip r:embed="rId2">
            <a:extLst>
              <a:ext uri="{28A0092B-C50C-407E-A947-70E740481C1C}">
                <a14:useLocalDpi xmlns:a14="http://schemas.microsoft.com/office/drawing/2010/main" val="0"/>
              </a:ext>
            </a:extLst>
          </a:blip>
          <a:srcRect b="4243"/>
          <a:stretch/>
        </p:blipFill>
        <p:spPr bwMode="auto">
          <a:xfrm>
            <a:off x="1357398" y="453437"/>
            <a:ext cx="6160822" cy="5524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39339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s://s-media-cache-ak0.pinimg.com/736x/9e/59/06/9e59067aec22835c3dc533faf4855b5c.jpg"/>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1019"/>
          <a:stretch/>
        </p:blipFill>
        <p:spPr bwMode="auto">
          <a:xfrm>
            <a:off x="925117" y="245325"/>
            <a:ext cx="7293765" cy="6490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0792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084719" y="2048649"/>
            <a:ext cx="12555867" cy="6247953"/>
          </a:xfrm>
        </p:spPr>
        <p:txBody>
          <a:bodyPr/>
          <a:lstStyle/>
          <a:p>
            <a:endParaRPr lang="en-US" dirty="0"/>
          </a:p>
        </p:txBody>
      </p:sp>
      <p:pic>
        <p:nvPicPr>
          <p:cNvPr id="1026" name="Picture 1" descr="http://biblepic.com/53/299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9245" y="226200"/>
            <a:ext cx="6252660" cy="625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9582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37259" y="2934335"/>
            <a:ext cx="11911193" cy="7398912"/>
          </a:xfrm>
        </p:spPr>
        <p:txBody>
          <a:bodyPr/>
          <a:lstStyle/>
          <a:p>
            <a:endParaRPr lang="en-US" dirty="0"/>
          </a:p>
        </p:txBody>
      </p:sp>
      <p:pic>
        <p:nvPicPr>
          <p:cNvPr id="2050" name="Picture 2" descr="http://static1.squarespace.com/static/528916c1e4b0c442cc4cd552/t/56f6234fb73abe7ff070a0d6/14589714802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785" y="1115060"/>
            <a:ext cx="8605520" cy="430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309264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3069" y="2943226"/>
            <a:ext cx="13340596" cy="4279506"/>
          </a:xfrm>
        </p:spPr>
        <p:txBody>
          <a:bodyPr/>
          <a:lstStyle/>
          <a:p>
            <a:endParaRPr lang="en-US" dirty="0"/>
          </a:p>
        </p:txBody>
      </p:sp>
      <p:sp>
        <p:nvSpPr>
          <p:cNvPr id="3" name="Subtitle 2"/>
          <p:cNvSpPr>
            <a:spLocks noGrp="1"/>
          </p:cNvSpPr>
          <p:nvPr>
            <p:ph type="subTitle" idx="1"/>
          </p:nvPr>
        </p:nvSpPr>
        <p:spPr/>
        <p:txBody>
          <a:bodyPr/>
          <a:lstStyle/>
          <a:p>
            <a:endParaRPr lang="en-US"/>
          </a:p>
        </p:txBody>
      </p:sp>
      <p:pic>
        <p:nvPicPr>
          <p:cNvPr id="4098" name="Picture 2" descr="http://1.bp.blogspot.com/_w0Gnssd2Z7s/TA7wTtZqnKI/AAAAAAAAAAw/0Exvcwo2lxQ/s1600/mosesjoshu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087" y="171412"/>
            <a:ext cx="8536249" cy="6129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57541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image.slidesharecdn.com/07holiness-140914183452-phpapp01/95/healed-for-holiness-32-638.jpg?cb=1410719878"/>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6890" y="837367"/>
            <a:ext cx="8691609" cy="5095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2734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https://mudpreacher.files.wordpress.com/2013/02/when-i-see-the-blood-jesus-on-the-cros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8625" y="97186"/>
            <a:ext cx="5717725" cy="6650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212893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1mpkoh2uj7ew36r28p3t8kxt11gl.wpengine.netdna-cdn.com/wp-content/uploads/2015/06/shutterstock_148013363-660x35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846" y="1027907"/>
            <a:ext cx="8942307" cy="47421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59524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57299" y="2189162"/>
            <a:ext cx="13769369" cy="9735949"/>
          </a:xfrm>
        </p:spPr>
        <p:txBody>
          <a:bodyPr/>
          <a:lstStyle/>
          <a:p>
            <a:endParaRPr lang="en-US" dirty="0"/>
          </a:p>
        </p:txBody>
      </p:sp>
      <p:pic>
        <p:nvPicPr>
          <p:cNvPr id="1026" name="Picture 1" descr="http://holy-bible.org/wp-content/uploads/2013/05/Titus_35.jpg"/>
          <p:cNvPicPr>
            <a:picLocks noChangeAspect="1" noChangeArrowheads="1"/>
          </p:cNvPicPr>
          <p:nvPr/>
        </p:nvPicPr>
        <p:blipFill>
          <a:blip r:embed="rId2">
            <a:extLst>
              <a:ext uri="{28A0092B-C50C-407E-A947-70E740481C1C}">
                <a14:useLocalDpi xmlns:a14="http://schemas.microsoft.com/office/drawing/2010/main" val="0"/>
              </a:ext>
            </a:extLst>
          </a:blip>
          <a:srcRect r="28583" b="21791"/>
          <a:stretch>
            <a:fillRect/>
          </a:stretch>
        </p:blipFill>
        <p:spPr bwMode="auto">
          <a:xfrm>
            <a:off x="350828" y="708026"/>
            <a:ext cx="8442343" cy="520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28195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868930" y="2066450"/>
            <a:ext cx="15452932" cy="7538570"/>
          </a:xfrm>
        </p:spPr>
        <p:txBody>
          <a:bodyPr/>
          <a:lstStyle/>
          <a:p>
            <a:endParaRPr lang="en-US" dirty="0"/>
          </a:p>
        </p:txBody>
      </p:sp>
      <p:pic>
        <p:nvPicPr>
          <p:cNvPr id="2050" name="Picture 3" descr="http://i244.photobucket.com/albums/gg21/JRedPRP/Baptism%20Universal%20Sacrament%20Scott%20Murray%20Christian%20Confessional%20LCMS%20Lutheran%20Apologetics%20Saves_zpswb7oq5gq.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3454" y="245587"/>
            <a:ext cx="4317365" cy="6379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04528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http://dailybiblememe.com/wp-content/uploads/2014/02/titus3-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9677" y="208697"/>
            <a:ext cx="6524645" cy="6524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48504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57300" y="2048648"/>
            <a:ext cx="15130272" cy="10972477"/>
          </a:xfrm>
        </p:spPr>
        <p:txBody>
          <a:bodyPr/>
          <a:lstStyle/>
          <a:p>
            <a:endParaRPr lang="en-US" dirty="0"/>
          </a:p>
        </p:txBody>
      </p:sp>
      <p:pic>
        <p:nvPicPr>
          <p:cNvPr id="1026" name="Picture 2" descr="Image result for God our Savi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982" y="467996"/>
            <a:ext cx="8242368" cy="575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36094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035" y="2720003"/>
            <a:ext cx="5935369" cy="1130405"/>
          </a:xfrm>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3074" name="Picture 2" descr="Image result for baptism stained glass wind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771" y="89210"/>
            <a:ext cx="4812623" cy="6629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13193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007791" y="1903682"/>
            <a:ext cx="16644839" cy="10127879"/>
          </a:xfrm>
        </p:spPr>
        <p:txBody>
          <a:bodyPr/>
          <a:lstStyle/>
          <a:p>
            <a:endParaRPr lang="en-US" dirty="0"/>
          </a:p>
        </p:txBody>
      </p:sp>
      <p:pic>
        <p:nvPicPr>
          <p:cNvPr id="2050" name="Picture 3" descr="Image result for baptism stained glass wind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444" y="128541"/>
            <a:ext cx="8417112" cy="638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124931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descr="Image result for baptism stained glass windo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15316" y="119489"/>
            <a:ext cx="7782929" cy="6437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688062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Image result for the inheritance of eternal life in chris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2172" y="253302"/>
            <a:ext cx="8271004" cy="6203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57494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Image result for the inheritance of eternal life in chris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8330" y="784768"/>
            <a:ext cx="8547339" cy="5203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29414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fontScale="92500" lnSpcReduction="10000"/>
          </a:bodyPr>
          <a:lstStyle/>
          <a:p>
            <a:pPr marL="0" marR="0" indent="0">
              <a:lnSpc>
                <a:spcPct val="107000"/>
              </a:lnSpc>
              <a:spcBef>
                <a:spcPts val="0"/>
              </a:spcBef>
              <a:spcAft>
                <a:spcPts val="0"/>
              </a:spcAft>
              <a:buNone/>
            </a:pP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(Titus </a:t>
            </a:r>
            <a:r>
              <a:rPr lang="en-US" sz="3200" b="1" u="sng" dirty="0" smtClean="0">
                <a:latin typeface="Times New Roman" panose="02020603050405020304" pitchFamily="18" charset="0"/>
                <a:ea typeface="Times New Roman" panose="02020603050405020304" pitchFamily="18" charset="0"/>
                <a:cs typeface="Times New Roman" panose="02020603050405020304" pitchFamily="18" charset="0"/>
              </a:rPr>
              <a:t>3:8-11) </a:t>
            </a:r>
            <a:r>
              <a:rPr lang="en-US" sz="3200"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3600" dirty="0">
                <a:latin typeface="Times New Roman" panose="02020603050405020304" pitchFamily="18" charset="0"/>
                <a:ea typeface="Times New Roman" panose="02020603050405020304" pitchFamily="18" charset="0"/>
                <a:cs typeface="Times New Roman" panose="02020603050405020304" pitchFamily="18" charset="0"/>
              </a:rPr>
              <a:t>(8) The saying is trustworthy, and</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 I</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want </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you</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to insist on these things, so that </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those who have believed</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in </a:t>
            </a: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God</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may be careful to devote</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 themselves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to good works. These things are excellent and profitable for </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people</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(9) But avoid foolish controversies, genealogies, dissensions, and quarrels about the law, for they are unprofitable and worthless.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sz="3600" dirty="0">
                <a:latin typeface="Times New Roman" panose="02020603050405020304" pitchFamily="18" charset="0"/>
                <a:ea typeface="Times New Roman" panose="02020603050405020304" pitchFamily="18" charset="0"/>
                <a:cs typeface="Times New Roman" panose="02020603050405020304" pitchFamily="18" charset="0"/>
              </a:rPr>
              <a:t>(10) As for </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a person</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who stirs up division, after warning </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him</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once and then twice, have nothing more to do with </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him</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(11) knowing that </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such a person</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is warped and sinful; </a:t>
            </a:r>
            <a:r>
              <a:rPr lang="en-US" sz="3600" u="sng" dirty="0">
                <a:latin typeface="Times New Roman" panose="02020603050405020304" pitchFamily="18" charset="0"/>
                <a:ea typeface="Times New Roman" panose="02020603050405020304" pitchFamily="18" charset="0"/>
                <a:cs typeface="Times New Roman" panose="02020603050405020304" pitchFamily="18" charset="0"/>
              </a:rPr>
              <a:t>he </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is self-condemned. </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892431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fontScale="90000"/>
          </a:bodyPr>
          <a:lstStyle/>
          <a:p>
            <a:pPr marL="0" marR="0" algn="ctr">
              <a:lnSpc>
                <a:spcPct val="107000"/>
              </a:lnSpc>
              <a:spcBef>
                <a:spcPts val="0"/>
              </a:spcBef>
              <a:spcAft>
                <a:spcPts val="0"/>
              </a:spcAft>
            </a:pPr>
            <a:r>
              <a:rPr lang="en-US" sz="3100" b="1" u="sng"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100" b="1" u="sng"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b="1" u="sng" dirty="0">
                <a:latin typeface="Times New Roman" panose="02020603050405020304" pitchFamily="18" charset="0"/>
                <a:ea typeface="Times New Roman" panose="02020603050405020304" pitchFamily="18" charset="0"/>
                <a:cs typeface="Times New Roman" panose="02020603050405020304" pitchFamily="18" charset="0"/>
              </a:rPr>
              <a:t/>
            </a:r>
            <a:br>
              <a:rPr lang="en-US" sz="3100" b="1" u="sng" dirty="0">
                <a:latin typeface="Times New Roman" panose="02020603050405020304" pitchFamily="18" charset="0"/>
                <a:ea typeface="Times New Roman" panose="02020603050405020304" pitchFamily="18" charset="0"/>
                <a:cs typeface="Times New Roman" panose="02020603050405020304" pitchFamily="18" charset="0"/>
              </a:rPr>
            </a:br>
            <a:r>
              <a:rPr lang="en-US" sz="3100" b="1" u="sng" dirty="0" smtClean="0">
                <a:latin typeface="Times New Roman" panose="02020603050405020304" pitchFamily="18" charset="0"/>
                <a:ea typeface="Times New Roman" panose="02020603050405020304" pitchFamily="18" charset="0"/>
                <a:cs typeface="Times New Roman" panose="02020603050405020304" pitchFamily="18" charset="0"/>
              </a:rPr>
              <a:t>B</a:t>
            </a:r>
            <a:r>
              <a:rPr lang="en-US" sz="3100" b="1" u="sng" dirty="0">
                <a:latin typeface="Times New Roman" panose="02020603050405020304" pitchFamily="18" charset="0"/>
                <a:ea typeface="Times New Roman" panose="02020603050405020304" pitchFamily="18" charset="0"/>
                <a:cs typeface="Times New Roman" panose="02020603050405020304" pitchFamily="18" charset="0"/>
              </a:rPr>
              <a:t>. THE STUDY NOTES:</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Times New Roman" panose="02020603050405020304" pitchFamily="18" charset="0"/>
                <a:cs typeface="Times New Roman" panose="02020603050405020304" pitchFamily="18" charset="0"/>
              </a:rPr>
              <a:t>1. The saying is trustworthy, and</a:t>
            </a:r>
            <a:r>
              <a:rPr lang="en-US" sz="3100" u="sng" dirty="0">
                <a:latin typeface="Times New Roman" panose="02020603050405020304" pitchFamily="18" charset="0"/>
                <a:ea typeface="Times New Roman" panose="02020603050405020304" pitchFamily="18" charset="0"/>
                <a:cs typeface="Times New Roman" panose="02020603050405020304" pitchFamily="18" charset="0"/>
              </a:rPr>
              <a:t> </a:t>
            </a:r>
            <a:r>
              <a:rPr lang="en-US" sz="3100" u="sng"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100" u="sng"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u="sng" dirty="0" smtClean="0">
                <a:latin typeface="Times New Roman" panose="02020603050405020304" pitchFamily="18" charset="0"/>
                <a:ea typeface="Times New Roman" panose="02020603050405020304" pitchFamily="18" charset="0"/>
                <a:cs typeface="Times New Roman" panose="02020603050405020304" pitchFamily="18" charset="0"/>
              </a:rPr>
              <a:t>I</a:t>
            </a:r>
            <a:r>
              <a:rPr lang="en-US" sz="31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want </a:t>
            </a:r>
            <a:r>
              <a:rPr lang="en-US" sz="3100" u="sng" dirty="0">
                <a:latin typeface="Times New Roman" panose="02020603050405020304" pitchFamily="18" charset="0"/>
                <a:ea typeface="Times New Roman" panose="02020603050405020304" pitchFamily="18" charset="0"/>
                <a:cs typeface="Times New Roman" panose="02020603050405020304" pitchFamily="18" charset="0"/>
              </a:rPr>
              <a:t>you</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to insist on these things, </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(1 Tim 1:15;  3:1; 4:9;  2 Tim 2:11)</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Times New Roman" panose="02020603050405020304" pitchFamily="18" charset="0"/>
                <a:cs typeface="Times New Roman" panose="02020603050405020304" pitchFamily="18" charset="0"/>
              </a:rPr>
              <a:t> so that </a:t>
            </a:r>
            <a:r>
              <a:rPr lang="en-US" sz="3100" u="sng" dirty="0">
                <a:latin typeface="Times New Roman" panose="02020603050405020304" pitchFamily="18" charset="0"/>
                <a:ea typeface="Times New Roman" panose="02020603050405020304" pitchFamily="18" charset="0"/>
                <a:cs typeface="Times New Roman" panose="02020603050405020304" pitchFamily="18" charset="0"/>
              </a:rPr>
              <a:t>those who have believed</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in </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God</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may be careful to devote</a:t>
            </a:r>
            <a:r>
              <a:rPr lang="en-US" sz="3100" u="sng" dirty="0">
                <a:latin typeface="Times New Roman" panose="02020603050405020304" pitchFamily="18" charset="0"/>
                <a:ea typeface="Times New Roman" panose="02020603050405020304" pitchFamily="18" charset="0"/>
                <a:cs typeface="Times New Roman" panose="02020603050405020304" pitchFamily="18" charset="0"/>
              </a:rPr>
              <a:t> themselves </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to good works.</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 (Mt 5:16;  Acts 9:36;  Titus 2:7,14;  </a:t>
            </a:r>
            <a:r>
              <a:rPr lang="en-US" sz="3100" b="1" dirty="0" err="1">
                <a:latin typeface="Times New Roman" panose="02020603050405020304" pitchFamily="18" charset="0"/>
                <a:ea typeface="Times New Roman" panose="02020603050405020304" pitchFamily="18" charset="0"/>
                <a:cs typeface="Times New Roman" panose="02020603050405020304" pitchFamily="18" charset="0"/>
              </a:rPr>
              <a:t>Eph</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 2:10; </a:t>
            </a:r>
            <a:r>
              <a:rPr lang="en-US" sz="31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1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100" b="1" dirty="0" err="1">
                <a:latin typeface="Times New Roman" panose="02020603050405020304" pitchFamily="18" charset="0"/>
                <a:ea typeface="Times New Roman" panose="02020603050405020304" pitchFamily="18" charset="0"/>
                <a:cs typeface="Times New Roman" panose="02020603050405020304" pitchFamily="18" charset="0"/>
              </a:rPr>
              <a:t>Heb</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 10:24)</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Times New Roman" panose="02020603050405020304" pitchFamily="18" charset="0"/>
                <a:cs typeface="Times New Roman" panose="02020603050405020304" pitchFamily="18" charset="0"/>
              </a:rPr>
              <a:t>These things are excellent and profitable for </a:t>
            </a:r>
            <a:r>
              <a:rPr lang="en-US" sz="3100" u="sng" dirty="0">
                <a:latin typeface="Times New Roman" panose="02020603050405020304" pitchFamily="18" charset="0"/>
                <a:ea typeface="Times New Roman" panose="02020603050405020304" pitchFamily="18" charset="0"/>
                <a:cs typeface="Times New Roman" panose="02020603050405020304" pitchFamily="18" charset="0"/>
              </a:rPr>
              <a:t>people</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100" dirty="0">
                <a:latin typeface="Calibri" panose="020F0502020204030204" pitchFamily="34" charset="0"/>
                <a:ea typeface="Calibri" panose="020F0502020204030204" pitchFamily="34" charset="0"/>
                <a:cs typeface="Times New Roman" panose="02020603050405020304" pitchFamily="18" charset="0"/>
              </a:rPr>
              <a:t/>
            </a:r>
            <a:br>
              <a:rPr lang="en-US" sz="3100" dirty="0">
                <a:latin typeface="Calibri" panose="020F0502020204030204" pitchFamily="34" charset="0"/>
                <a:ea typeface="Calibri" panose="020F0502020204030204" pitchFamily="34" charset="0"/>
                <a:cs typeface="Times New Roman" panose="02020603050405020304" pitchFamily="18" charset="0"/>
              </a:rPr>
            </a:br>
            <a:r>
              <a:rPr lang="en-US" sz="3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a:t>
            </a:r>
            <a:r>
              <a:rPr lang="en-US" sz="3100" b="1" dirty="0" err="1">
                <a:latin typeface="Times New Roman" panose="02020603050405020304" pitchFamily="18" charset="0"/>
                <a:ea typeface="Times New Roman" panose="02020603050405020304" pitchFamily="18" charset="0"/>
                <a:cs typeface="Times New Roman" panose="02020603050405020304" pitchFamily="18" charset="0"/>
              </a:rPr>
              <a:t>Php</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 1:9-11;</a:t>
            </a:r>
            <a:r>
              <a:rPr lang="en-US" sz="31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2 Tim 3:14-17)</a:t>
            </a:r>
            <a:r>
              <a:rPr lang="en-US" sz="2000" dirty="0">
                <a:latin typeface="Calibri" panose="020F0502020204030204" pitchFamily="34" charset="0"/>
                <a:ea typeface="Calibri" panose="020F0502020204030204" pitchFamily="34" charset="0"/>
                <a:cs typeface="Times New Roman" panose="02020603050405020304" pitchFamily="18" charset="0"/>
              </a:rPr>
              <a:t/>
            </a:r>
            <a:br>
              <a:rPr lang="en-US" sz="20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Calibri" panose="020F0502020204030204" pitchFamily="34" charset="0"/>
                <a:ea typeface="Calibri" panose="020F0502020204030204" pitchFamily="34" charset="0"/>
                <a:cs typeface="Times New Roman" panose="02020603050405020304" pitchFamily="18" charset="0"/>
              </a:rPr>
              <a:t/>
            </a:r>
            <a:br>
              <a:rPr lang="en-US" sz="2400" dirty="0">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Tree>
    <p:extLst>
      <p:ext uri="{BB962C8B-B14F-4D97-AF65-F5344CB8AC3E}">
        <p14:creationId xmlns:p14="http://schemas.microsoft.com/office/powerpoint/2010/main" val="293467633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083" y="189571"/>
            <a:ext cx="8709102" cy="6478858"/>
          </a:xfrm>
        </p:spPr>
        <p:txBody>
          <a:bodyPr>
            <a:normAutofit/>
          </a:bodyPr>
          <a:lstStyle/>
          <a:p>
            <a:pPr marL="742950" marR="0" indent="-742950" algn="ctr">
              <a:lnSpc>
                <a:spcPct val="107000"/>
              </a:lnSpc>
              <a:spcBef>
                <a:spcPts val="0"/>
              </a:spcBef>
              <a:spcAft>
                <a:spcPts val="0"/>
              </a:spcAft>
              <a:buAutoNum type="arabicPeriod" startAt="2"/>
            </a:pPr>
            <a:r>
              <a:rPr lang="en-US" sz="4400" dirty="0" smtClean="0">
                <a:latin typeface="Times New Roman" panose="02020603050405020304" pitchFamily="18" charset="0"/>
                <a:ea typeface="Times New Roman" panose="02020603050405020304" pitchFamily="18" charset="0"/>
                <a:cs typeface="Times New Roman" panose="02020603050405020304" pitchFamily="18" charset="0"/>
              </a:rPr>
              <a:t>But </a:t>
            </a:r>
            <a:r>
              <a:rPr lang="en-US" sz="4400" dirty="0">
                <a:latin typeface="Times New Roman" panose="02020603050405020304" pitchFamily="18" charset="0"/>
                <a:ea typeface="Times New Roman" panose="02020603050405020304" pitchFamily="18" charset="0"/>
                <a:cs typeface="Times New Roman" panose="02020603050405020304" pitchFamily="18" charset="0"/>
              </a:rPr>
              <a:t>avoid foolish controversies, genealogies, dissensions, and quarrels about the law, </a:t>
            </a:r>
            <a:r>
              <a:rPr lang="en-US" sz="4400" dirty="0" smtClean="0">
                <a:latin typeface="Times New Roman" panose="02020603050405020304" pitchFamily="18" charset="0"/>
                <a:ea typeface="Times New Roman" panose="02020603050405020304" pitchFamily="18" charset="0"/>
                <a:cs typeface="Times New Roman" panose="02020603050405020304" pitchFamily="18" charset="0"/>
              </a:rPr>
              <a:t>for </a:t>
            </a:r>
            <a:r>
              <a:rPr lang="en-US" sz="4400" dirty="0">
                <a:latin typeface="Times New Roman" panose="02020603050405020304" pitchFamily="18" charset="0"/>
                <a:ea typeface="Times New Roman" panose="02020603050405020304" pitchFamily="18" charset="0"/>
                <a:cs typeface="Times New Roman" panose="02020603050405020304" pitchFamily="18" charset="0"/>
              </a:rPr>
              <a:t>they are unprofitable and worthless. </a:t>
            </a:r>
            <a:endParaRPr lang="en-US" sz="4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742950" marR="0" indent="-742950" algn="ctr">
              <a:lnSpc>
                <a:spcPct val="107000"/>
              </a:lnSpc>
              <a:spcBef>
                <a:spcPts val="0"/>
              </a:spcBef>
              <a:spcAft>
                <a:spcPts val="0"/>
              </a:spcAft>
              <a:buAutoNum type="arabicPeriod" startAt="2"/>
            </a:pP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44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4400" b="1" dirty="0">
                <a:latin typeface="Times New Roman" panose="02020603050405020304" pitchFamily="18" charset="0"/>
                <a:ea typeface="Times New Roman" panose="02020603050405020304" pitchFamily="18" charset="0"/>
                <a:cs typeface="Times New Roman" panose="02020603050405020304" pitchFamily="18" charset="0"/>
              </a:rPr>
              <a:t>1 Tim 1:3-7;  4:7;  6:4,5;  </a:t>
            </a:r>
            <a:endParaRPr lang="en-US" sz="44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4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a:latin typeface="Times New Roman" panose="02020603050405020304" pitchFamily="18" charset="0"/>
                <a:ea typeface="Times New Roman" panose="02020603050405020304" pitchFamily="18" charset="0"/>
                <a:cs typeface="Times New Roman" panose="02020603050405020304" pitchFamily="18" charset="0"/>
              </a:rPr>
              <a:t>2 Tim 2:14-16;  </a:t>
            </a:r>
            <a:endParaRPr lang="en-US" sz="4400" b="1"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ctr">
              <a:lnSpc>
                <a:spcPct val="107000"/>
              </a:lnSpc>
              <a:spcBef>
                <a:spcPts val="0"/>
              </a:spcBef>
              <a:spcAft>
                <a:spcPts val="0"/>
              </a:spcAft>
              <a:buNone/>
            </a:pPr>
            <a:r>
              <a:rPr lang="en-US" sz="4400" b="1" dirty="0" smtClean="0">
                <a:latin typeface="Times New Roman" panose="02020603050405020304" pitchFamily="18" charset="0"/>
                <a:ea typeface="Times New Roman" panose="02020603050405020304" pitchFamily="18" charset="0"/>
                <a:cs typeface="Times New Roman" panose="02020603050405020304" pitchFamily="18" charset="0"/>
              </a:rPr>
              <a:t>Titus </a:t>
            </a:r>
            <a:r>
              <a:rPr lang="en-US" sz="4400" b="1" dirty="0">
                <a:latin typeface="Times New Roman" panose="02020603050405020304" pitchFamily="18" charset="0"/>
                <a:ea typeface="Times New Roman" panose="02020603050405020304" pitchFamily="18" charset="0"/>
                <a:cs typeface="Times New Roman" panose="02020603050405020304" pitchFamily="18" charset="0"/>
              </a:rPr>
              <a:t>1:10-16)</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274997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419" y="0"/>
            <a:ext cx="8887521" cy="6735337"/>
          </a:xfrm>
        </p:spPr>
        <p:txBody>
          <a:bodyPr>
            <a:normAutofit/>
          </a:bodyPr>
          <a:lstStyle/>
          <a:p>
            <a:pPr marL="0" marR="0" algn="ctr">
              <a:lnSpc>
                <a:spcPct val="107000"/>
              </a:lnSpc>
              <a:spcBef>
                <a:spcPts val="0"/>
              </a:spcBef>
              <a:spcAft>
                <a:spcPts val="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3.  As for </a:t>
            </a:r>
            <a:r>
              <a:rPr lang="en-US" u="sng" dirty="0">
                <a:latin typeface="Times New Roman" panose="02020603050405020304" pitchFamily="18" charset="0"/>
                <a:ea typeface="Times New Roman" panose="02020603050405020304" pitchFamily="18" charset="0"/>
                <a:cs typeface="Times New Roman" panose="02020603050405020304" pitchFamily="18" charset="0"/>
              </a:rPr>
              <a:t>a person</a:t>
            </a:r>
            <a:r>
              <a:rPr lang="en-US" dirty="0">
                <a:latin typeface="Times New Roman" panose="02020603050405020304" pitchFamily="18" charset="0"/>
                <a:ea typeface="Times New Roman" panose="02020603050405020304" pitchFamily="18" charset="0"/>
                <a:cs typeface="Times New Roman" panose="02020603050405020304" pitchFamily="18" charset="0"/>
              </a:rPr>
              <a:t> who stirs up division, after warning </a:t>
            </a:r>
            <a:r>
              <a:rPr lang="en-US" u="sng" dirty="0">
                <a:latin typeface="Times New Roman" panose="02020603050405020304" pitchFamily="18" charset="0"/>
                <a:ea typeface="Times New Roman" panose="02020603050405020304" pitchFamily="18" charset="0"/>
                <a:cs typeface="Times New Roman" panose="02020603050405020304" pitchFamily="18" charset="0"/>
              </a:rPr>
              <a:t>him</a:t>
            </a:r>
            <a:r>
              <a:rPr lang="en-US" dirty="0">
                <a:latin typeface="Times New Roman" panose="02020603050405020304" pitchFamily="18" charset="0"/>
                <a:ea typeface="Times New Roman" panose="02020603050405020304" pitchFamily="18" charset="0"/>
                <a:cs typeface="Times New Roman" panose="02020603050405020304" pitchFamily="18" charset="0"/>
              </a:rPr>
              <a:t> once and then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twice,</a:t>
            </a:r>
            <a:r>
              <a:rPr lang="en-US" dirty="0" smtClean="0">
                <a:latin typeface="Calibri" panose="020F0502020204030204" pitchFamily="34" charset="0"/>
                <a:ea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have </a:t>
            </a:r>
            <a:r>
              <a:rPr lang="en-US" dirty="0">
                <a:latin typeface="Times New Roman" panose="02020603050405020304" pitchFamily="18" charset="0"/>
                <a:ea typeface="Times New Roman" panose="02020603050405020304" pitchFamily="18" charset="0"/>
                <a:cs typeface="Times New Roman" panose="02020603050405020304" pitchFamily="18" charset="0"/>
              </a:rPr>
              <a:t>nothing more to do with </a:t>
            </a:r>
            <a:r>
              <a:rPr lang="en-US" u="sng" dirty="0">
                <a:latin typeface="Times New Roman" panose="02020603050405020304" pitchFamily="18" charset="0"/>
                <a:ea typeface="Times New Roman" panose="02020603050405020304" pitchFamily="18" charset="0"/>
                <a:cs typeface="Times New Roman" panose="02020603050405020304" pitchFamily="18" charset="0"/>
              </a:rPr>
              <a:t>him</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r>
              <a:rPr lang="en-US" dirty="0">
                <a:latin typeface="Times New Roman" panose="02020603050405020304" pitchFamily="18" charset="0"/>
                <a:ea typeface="Times New Roman" panose="02020603050405020304" pitchFamily="18" charset="0"/>
              </a:rPr>
              <a:t> </a:t>
            </a:r>
            <a:r>
              <a:rPr lang="en-US" b="1" dirty="0" smtClean="0">
                <a:latin typeface="Times New Roman" panose="02020603050405020304" pitchFamily="18" charset="0"/>
                <a:ea typeface="Times New Roman" panose="02020603050405020304" pitchFamily="18" charset="0"/>
              </a:rPr>
              <a:t>(</a:t>
            </a:r>
            <a:r>
              <a:rPr lang="en-US" b="1" dirty="0">
                <a:latin typeface="Times New Roman" panose="02020603050405020304" pitchFamily="18" charset="0"/>
                <a:ea typeface="Times New Roman" panose="02020603050405020304" pitchFamily="18" charset="0"/>
              </a:rPr>
              <a:t>Matt 7:15;  18:15-17;   </a:t>
            </a:r>
            <a:r>
              <a:rPr lang="en-US" b="1" dirty="0" smtClean="0">
                <a:latin typeface="Times New Roman" panose="02020603050405020304" pitchFamily="18" charset="0"/>
                <a:ea typeface="Times New Roman" panose="02020603050405020304" pitchFamily="18" charset="0"/>
              </a:rPr>
              <a:t/>
            </a:r>
            <a:br>
              <a:rPr lang="en-US" b="1" dirty="0" smtClean="0">
                <a:latin typeface="Times New Roman" panose="02020603050405020304" pitchFamily="18" charset="0"/>
                <a:ea typeface="Times New Roman" panose="02020603050405020304" pitchFamily="18" charset="0"/>
              </a:rPr>
            </a:br>
            <a:r>
              <a:rPr lang="en-US" b="1" dirty="0" smtClean="0">
                <a:latin typeface="Times New Roman" panose="02020603050405020304" pitchFamily="18" charset="0"/>
                <a:ea typeface="Times New Roman" panose="02020603050405020304" pitchFamily="18" charset="0"/>
              </a:rPr>
              <a:t> </a:t>
            </a:r>
            <a:r>
              <a:rPr lang="en-US" b="1" dirty="0">
                <a:latin typeface="Times New Roman" panose="02020603050405020304" pitchFamily="18" charset="0"/>
                <a:ea typeface="Times New Roman" panose="02020603050405020304" pitchFamily="18" charset="0"/>
              </a:rPr>
              <a:t>Rom 16:17; </a:t>
            </a:r>
            <a:r>
              <a:rPr lang="en-US" b="1" dirty="0" smtClean="0">
                <a:latin typeface="Times New Roman" panose="02020603050405020304" pitchFamily="18" charset="0"/>
                <a:ea typeface="Times New Roman" panose="02020603050405020304" pitchFamily="18" charset="0"/>
              </a:rPr>
              <a:t/>
            </a:r>
            <a:br>
              <a:rPr lang="en-US" b="1" dirty="0" smtClean="0">
                <a:latin typeface="Times New Roman" panose="02020603050405020304" pitchFamily="18" charset="0"/>
                <a:ea typeface="Times New Roman" panose="02020603050405020304" pitchFamily="18" charset="0"/>
              </a:rPr>
            </a:br>
            <a:r>
              <a:rPr lang="en-US" b="1" dirty="0" smtClean="0">
                <a:latin typeface="Times New Roman" panose="02020603050405020304" pitchFamily="18" charset="0"/>
                <a:ea typeface="Times New Roman" panose="02020603050405020304" pitchFamily="18" charset="0"/>
              </a:rPr>
              <a:t>  </a:t>
            </a:r>
            <a:r>
              <a:rPr lang="en-US" b="1" dirty="0">
                <a:latin typeface="Times New Roman" panose="02020603050405020304" pitchFamily="18" charset="0"/>
                <a:ea typeface="Times New Roman" panose="02020603050405020304" pitchFamily="18" charset="0"/>
              </a:rPr>
              <a:t>1 </a:t>
            </a:r>
            <a:r>
              <a:rPr lang="en-US" b="1" dirty="0" err="1">
                <a:latin typeface="Times New Roman" panose="02020603050405020304" pitchFamily="18" charset="0"/>
                <a:ea typeface="Times New Roman" panose="02020603050405020304" pitchFamily="18" charset="0"/>
              </a:rPr>
              <a:t>Cor</a:t>
            </a:r>
            <a:r>
              <a:rPr lang="en-US" b="1" dirty="0">
                <a:latin typeface="Times New Roman" panose="02020603050405020304" pitchFamily="18" charset="0"/>
                <a:ea typeface="Times New Roman" panose="02020603050405020304" pitchFamily="18" charset="0"/>
              </a:rPr>
              <a:t> 5:9-11;   Gal 6:1;  </a:t>
            </a:r>
            <a:r>
              <a:rPr lang="en-US" b="1" dirty="0" smtClean="0">
                <a:latin typeface="Times New Roman" panose="02020603050405020304" pitchFamily="18" charset="0"/>
                <a:ea typeface="Times New Roman" panose="02020603050405020304" pitchFamily="18" charset="0"/>
              </a:rPr>
              <a:t/>
            </a:r>
            <a:br>
              <a:rPr lang="en-US" b="1" dirty="0" smtClean="0">
                <a:latin typeface="Times New Roman" panose="02020603050405020304" pitchFamily="18" charset="0"/>
                <a:ea typeface="Times New Roman" panose="02020603050405020304" pitchFamily="18" charset="0"/>
              </a:rPr>
            </a:br>
            <a:r>
              <a:rPr lang="en-US" b="1" dirty="0" smtClean="0">
                <a:latin typeface="Times New Roman" panose="02020603050405020304" pitchFamily="18" charset="0"/>
                <a:ea typeface="Times New Roman" panose="02020603050405020304" pitchFamily="18" charset="0"/>
              </a:rPr>
              <a:t> </a:t>
            </a:r>
            <a:r>
              <a:rPr lang="en-US" b="1" dirty="0">
                <a:latin typeface="Times New Roman" panose="02020603050405020304" pitchFamily="18" charset="0"/>
                <a:ea typeface="Times New Roman" panose="02020603050405020304" pitchFamily="18" charset="0"/>
              </a:rPr>
              <a:t>2 John 10)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503519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63" y="0"/>
            <a:ext cx="8909825" cy="6757639"/>
          </a:xfrm>
        </p:spPr>
        <p:txBody>
          <a:bodyPr>
            <a:normAutofit fontScale="90000"/>
          </a:bodyPr>
          <a:lstStyle/>
          <a:p>
            <a:pPr marL="0" marR="0" algn="ctr">
              <a:lnSpc>
                <a:spcPct val="107000"/>
              </a:lnSpc>
              <a:spcBef>
                <a:spcPts val="0"/>
              </a:spcBef>
              <a:spcAft>
                <a:spcPts val="0"/>
              </a:spcAft>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100" b="1" dirty="0">
                <a:latin typeface="Times New Roman" panose="02020603050405020304" pitchFamily="18" charset="0"/>
                <a:ea typeface="Times New Roman" panose="02020603050405020304" pitchFamily="18" charset="0"/>
                <a:cs typeface="Times New Roman" panose="02020603050405020304" pitchFamily="18" charset="0"/>
              </a:rPr>
              <a:t/>
            </a:r>
            <a:br>
              <a:rPr lang="en-US" sz="3100" b="1" dirty="0">
                <a:latin typeface="Times New Roman" panose="02020603050405020304" pitchFamily="18" charset="0"/>
                <a:ea typeface="Times New Roman" panose="02020603050405020304" pitchFamily="18" charset="0"/>
                <a:cs typeface="Times New Roman" panose="02020603050405020304" pitchFamily="18" charset="0"/>
              </a:rPr>
            </a:br>
            <a:r>
              <a:rPr lang="en-US" sz="5300" dirty="0">
                <a:latin typeface="Times New Roman" panose="02020603050405020304" pitchFamily="18" charset="0"/>
                <a:ea typeface="Times New Roman" panose="02020603050405020304" pitchFamily="18" charset="0"/>
                <a:cs typeface="Times New Roman" panose="02020603050405020304" pitchFamily="18" charset="0"/>
              </a:rPr>
              <a:t>4.  Knowing that </a:t>
            </a:r>
            <a:r>
              <a:rPr lang="en-US" sz="5300" u="sng" dirty="0">
                <a:latin typeface="Times New Roman" panose="02020603050405020304" pitchFamily="18" charset="0"/>
                <a:ea typeface="Times New Roman" panose="02020603050405020304" pitchFamily="18" charset="0"/>
                <a:cs typeface="Times New Roman" panose="02020603050405020304" pitchFamily="18" charset="0"/>
              </a:rPr>
              <a:t>such a person</a:t>
            </a:r>
            <a:r>
              <a:rPr lang="en-US" sz="5300" dirty="0">
                <a:latin typeface="Times New Roman" panose="02020603050405020304" pitchFamily="18" charset="0"/>
                <a:ea typeface="Times New Roman" panose="02020603050405020304" pitchFamily="18" charset="0"/>
                <a:cs typeface="Times New Roman" panose="02020603050405020304" pitchFamily="18" charset="0"/>
              </a:rPr>
              <a:t> is warped and sinful; </a:t>
            </a:r>
            <a: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5300" u="sng" dirty="0" smtClean="0">
                <a:latin typeface="Times New Roman" panose="02020603050405020304" pitchFamily="18" charset="0"/>
                <a:ea typeface="Times New Roman" panose="02020603050405020304" pitchFamily="18" charset="0"/>
                <a:cs typeface="Times New Roman" panose="02020603050405020304" pitchFamily="18" charset="0"/>
              </a:rPr>
              <a:t>he </a:t>
            </a:r>
            <a:r>
              <a:rPr lang="en-US" sz="5300" dirty="0">
                <a:latin typeface="Times New Roman" panose="02020603050405020304" pitchFamily="18" charset="0"/>
                <a:ea typeface="Times New Roman" panose="02020603050405020304" pitchFamily="18" charset="0"/>
                <a:cs typeface="Times New Roman" panose="02020603050405020304" pitchFamily="18" charset="0"/>
              </a:rPr>
              <a:t>is self-condemned. </a:t>
            </a:r>
            <a:r>
              <a:rPr lang="en-US" sz="5300" dirty="0">
                <a:latin typeface="Calibri" panose="020F0502020204030204" pitchFamily="34" charset="0"/>
                <a:ea typeface="Calibri" panose="020F0502020204030204" pitchFamily="34" charset="0"/>
                <a:cs typeface="Times New Roman" panose="02020603050405020304" pitchFamily="18" charset="0"/>
              </a:rPr>
              <a:t/>
            </a:r>
            <a:br>
              <a:rPr lang="en-US" sz="5300" dirty="0">
                <a:latin typeface="Calibri" panose="020F0502020204030204" pitchFamily="34" charset="0"/>
                <a:ea typeface="Calibri" panose="020F0502020204030204" pitchFamily="34" charset="0"/>
                <a:cs typeface="Times New Roman" panose="02020603050405020304" pitchFamily="18" charset="0"/>
              </a:rPr>
            </a:br>
            <a:r>
              <a:rPr lang="en-US" sz="53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5300" b="1" dirty="0">
                <a:latin typeface="Times New Roman" panose="02020603050405020304" pitchFamily="18" charset="0"/>
                <a:ea typeface="Times New Roman" panose="02020603050405020304" pitchFamily="18" charset="0"/>
                <a:cs typeface="Times New Roman" panose="02020603050405020304" pitchFamily="18" charset="0"/>
              </a:rPr>
              <a:t>(Ex 4:21;  9:12;</a:t>
            </a:r>
            <a:r>
              <a:rPr lang="en-US" sz="53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5300" b="1" dirty="0">
                <a:latin typeface="Times New Roman" panose="02020603050405020304" pitchFamily="18" charset="0"/>
                <a:ea typeface="Times New Roman" panose="02020603050405020304" pitchFamily="18" charset="0"/>
                <a:cs typeface="Times New Roman" panose="02020603050405020304" pitchFamily="18" charset="0"/>
              </a:rPr>
              <a:t>Matt 12:35-37;</a:t>
            </a:r>
            <a:r>
              <a:rPr lang="en-US" sz="53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5300" b="1" dirty="0">
                <a:latin typeface="Times New Roman" panose="02020603050405020304" pitchFamily="18" charset="0"/>
                <a:ea typeface="Times New Roman" panose="02020603050405020304" pitchFamily="18" charset="0"/>
                <a:cs typeface="Times New Roman" panose="02020603050405020304" pitchFamily="18" charset="0"/>
              </a:rPr>
              <a:t>John 3:18;</a:t>
            </a:r>
            <a:r>
              <a:rPr lang="en-US" sz="53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53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5300" b="1" dirty="0">
                <a:latin typeface="Times New Roman" panose="02020603050405020304" pitchFamily="18" charset="0"/>
                <a:ea typeface="Times New Roman" panose="02020603050405020304" pitchFamily="18" charset="0"/>
                <a:cs typeface="Times New Roman" panose="02020603050405020304" pitchFamily="18" charset="0"/>
              </a:rPr>
              <a:t>Gal 2:11-16) </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4000" dirty="0">
                <a:latin typeface="Calibri" panose="020F0502020204030204" pitchFamily="34" charset="0"/>
                <a:ea typeface="Calibri" panose="020F0502020204030204" pitchFamily="34" charset="0"/>
                <a:cs typeface="Times New Roman" panose="02020603050405020304" pitchFamily="18" charset="0"/>
              </a:rPr>
              <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3348561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09" y="89210"/>
            <a:ext cx="8954429" cy="6768790"/>
          </a:xfrm>
        </p:spPr>
        <p:txBody>
          <a:bodyPr>
            <a:normAutofit/>
          </a:bodyPr>
          <a:lstStyle/>
          <a:p>
            <a:pPr marL="0" marR="0" algn="ctr">
              <a:lnSpc>
                <a:spcPct val="107000"/>
              </a:lnSpc>
              <a:spcBef>
                <a:spcPts val="0"/>
              </a:spcBef>
              <a:spcAft>
                <a:spcPts val="0"/>
              </a:spcAft>
            </a:pPr>
            <a:r>
              <a:rPr lang="en-US" sz="2200" b="1" u="sng" dirty="0">
                <a:latin typeface="Times New Roman" panose="02020603050405020304" pitchFamily="18" charset="0"/>
                <a:ea typeface="Times New Roman" panose="02020603050405020304" pitchFamily="18" charset="0"/>
                <a:cs typeface="Times New Roman" panose="02020603050405020304" pitchFamily="18" charset="0"/>
              </a:rPr>
              <a:t>The Apology of the Augsburg Confession: Article 10 – “Good Works”</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a:latin typeface="Times New Roman" panose="02020603050405020304" pitchFamily="18" charset="0"/>
                <a:ea typeface="Times New Roman" panose="02020603050405020304" pitchFamily="18" charset="0"/>
                <a:cs typeface="Times New Roman" panose="02020603050405020304" pitchFamily="18" charset="0"/>
              </a:rPr>
              <a:t>“…Peter is talking about the works that follow the forgiveness of sins; he is giving instruction that they should be done in order to confirm their call, that is, lest they fall from their call by sinning again. Do good works to persevere in your call and not to lose its gifts, which were given to you before your works and not because of them and which are now kept by faith. Faith does not remain in those who lose the Holy Spirit and reject penitence; as we have said before,﻿</a:t>
            </a:r>
            <a:r>
              <a:rPr lang="en-US" sz="2200" baseline="300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faith has its existence in penitence.</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r>
              <a:rPr lang="en-US" sz="2200" dirty="0" smtClean="0">
                <a:latin typeface="Calibri" panose="020F0502020204030204" pitchFamily="34" charset="0"/>
                <a:ea typeface="Calibri" panose="020F0502020204030204" pitchFamily="34" charset="0"/>
                <a:cs typeface="Times New Roman" panose="02020603050405020304" pitchFamily="18" charset="0"/>
              </a:rPr>
              <a:t>    </a:t>
            </a:r>
            <a:r>
              <a:rPr lang="en-US" sz="2200" baseline="300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2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The church of Christ has always believed that the forgiveness of sins is free; in fact, the </a:t>
            </a:r>
            <a:r>
              <a:rPr lang="en-US" sz="2200" dirty="0" err="1">
                <a:latin typeface="Times New Roman" panose="02020603050405020304" pitchFamily="18" charset="0"/>
                <a:ea typeface="Times New Roman" panose="02020603050405020304" pitchFamily="18" charset="0"/>
                <a:cs typeface="Times New Roman" panose="02020603050405020304" pitchFamily="18" charset="0"/>
              </a:rPr>
              <a:t>Pelagians</a:t>
            </a:r>
            <a:r>
              <a:rPr lang="en-US" sz="2200" dirty="0">
                <a:latin typeface="Times New Roman" panose="02020603050405020304" pitchFamily="18" charset="0"/>
                <a:ea typeface="Times New Roman" panose="02020603050405020304" pitchFamily="18" charset="0"/>
                <a:cs typeface="Times New Roman" panose="02020603050405020304" pitchFamily="18" charset="0"/>
              </a:rPr>
              <a:t> were condemned for maintaining that grace is given because of our works. Furthermore, we have already given ample evidence of our conviction that good works must necessarily follow faith. We do not overthrow the law, Paul says (﻿Rom. 3:31﻿), but uphold it; for when we have received the Holy Spirit by faith, the keeping of the law necessarily follows, by which love, patience, chastity, and other fruits of the Spirit gradually increase.”</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945536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966" y="156117"/>
            <a:ext cx="8999034" cy="6467707"/>
          </a:xfrm>
        </p:spPr>
        <p:txBody>
          <a:bodyPr>
            <a:noAutofit/>
          </a:bodyPr>
          <a:lstStyle/>
          <a:p>
            <a:pPr marL="0" marR="0" algn="ctr">
              <a:lnSpc>
                <a:spcPct val="107000"/>
              </a:lnSpc>
              <a:spcBef>
                <a:spcPts val="0"/>
              </a:spcBef>
              <a:spcAft>
                <a:spcPts val="0"/>
              </a:spcAft>
            </a:pPr>
            <a:r>
              <a:rPr lang="en-US" sz="2800" b="1" u="sng"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800" b="1" u="sng"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800" b="1" u="sng" dirty="0" smtClean="0">
                <a:latin typeface="Times New Roman" panose="02020603050405020304" pitchFamily="18" charset="0"/>
                <a:ea typeface="Times New Roman" panose="02020603050405020304" pitchFamily="18" charset="0"/>
                <a:cs typeface="Times New Roman" panose="02020603050405020304" pitchFamily="18" charset="0"/>
              </a:rPr>
              <a:t>C</a:t>
            </a:r>
            <a:r>
              <a:rPr lang="en-US" sz="2800" b="1" u="sng" dirty="0">
                <a:latin typeface="Times New Roman" panose="02020603050405020304" pitchFamily="18" charset="0"/>
                <a:ea typeface="Times New Roman" panose="02020603050405020304" pitchFamily="18" charset="0"/>
                <a:cs typeface="Times New Roman" panose="02020603050405020304" pitchFamily="18" charset="0"/>
              </a:rPr>
              <a:t>. LIFE APPLICATION:</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1. Why must we insist on these things, </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so that we who have believed in God</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 may be careful to devote ourselves to good works?</a:t>
            </a:r>
            <a:r>
              <a:rPr lang="en-US" sz="2800" dirty="0">
                <a:latin typeface="Calibri" panose="020F0502020204030204" pitchFamily="34" charset="0"/>
                <a:ea typeface="Calibri" panose="020F0502020204030204" pitchFamily="34" charset="0"/>
                <a:cs typeface="Times New Roman" panose="02020603050405020304" pitchFamily="18" charset="0"/>
              </a:rPr>
              <a:t>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2. What are those things are </a:t>
            </a:r>
            <a:r>
              <a:rPr lang="en-US" sz="2800" dirty="0" smtClean="0">
                <a:latin typeface="Times New Roman" panose="02020603050405020304" pitchFamily="18" charset="0"/>
                <a:ea typeface="Times New Roman" panose="02020603050405020304" pitchFamily="18" charset="0"/>
                <a:cs typeface="Times New Roman" panose="02020603050405020304" pitchFamily="18" charset="0"/>
              </a:rPr>
              <a:t>excellent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and profitable</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 for people?</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3. When is it actually an act of love, for us to warn a person who stirs up division, once and then twice,</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                  and then have nothing more to do with him?</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2800" dirty="0">
                <a:latin typeface="Times New Roman" panose="02020603050405020304" pitchFamily="18" charset="0"/>
                <a:ea typeface="Times New Roman" panose="02020603050405020304" pitchFamily="18" charset="0"/>
                <a:cs typeface="Times New Roman" panose="02020603050405020304" pitchFamily="18" charset="0"/>
              </a:rPr>
              <a:t>(in order to save him from being warped, sinful and </a:t>
            </a:r>
            <a:r>
              <a:rPr lang="en-US" sz="2800"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self-condemned)</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endParaRPr lang="en-US" sz="2800" dirty="0"/>
          </a:p>
        </p:txBody>
      </p:sp>
    </p:spTree>
    <p:extLst>
      <p:ext uri="{BB962C8B-B14F-4D97-AF65-F5344CB8AC3E}">
        <p14:creationId xmlns:p14="http://schemas.microsoft.com/office/powerpoint/2010/main" val="163002143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stretch>
            <a:fillRect/>
          </a:stretch>
        </p:blipFill>
        <p:spPr>
          <a:xfrm>
            <a:off x="389000" y="913001"/>
            <a:ext cx="8366000" cy="4707213"/>
          </a:xfrm>
          <a:prstGeom prst="rect">
            <a:avLst/>
          </a:prstGeom>
        </p:spPr>
      </p:pic>
    </p:spTree>
    <p:extLst>
      <p:ext uri="{BB962C8B-B14F-4D97-AF65-F5344CB8AC3E}">
        <p14:creationId xmlns:p14="http://schemas.microsoft.com/office/powerpoint/2010/main" val="158895521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72742" y="365126"/>
            <a:ext cx="7998516" cy="6005276"/>
          </a:xfrm>
          <a:prstGeom prst="rect">
            <a:avLst/>
          </a:prstGeom>
        </p:spPr>
      </p:pic>
    </p:spTree>
    <p:extLst>
      <p:ext uri="{BB962C8B-B14F-4D97-AF65-F5344CB8AC3E}">
        <p14:creationId xmlns:p14="http://schemas.microsoft.com/office/powerpoint/2010/main" val="280735515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63798" y="264454"/>
            <a:ext cx="8234845" cy="6169800"/>
          </a:xfrm>
          <a:prstGeom prst="rect">
            <a:avLst/>
          </a:prstGeom>
        </p:spPr>
      </p:pic>
    </p:spTree>
    <p:extLst>
      <p:ext uri="{BB962C8B-B14F-4D97-AF65-F5344CB8AC3E}">
        <p14:creationId xmlns:p14="http://schemas.microsoft.com/office/powerpoint/2010/main" val="330583205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6" name="Picture 5"/>
          <p:cNvPicPr>
            <a:picLocks noChangeAspect="1"/>
          </p:cNvPicPr>
          <p:nvPr/>
        </p:nvPicPr>
        <p:blipFill>
          <a:blip r:embed="rId2"/>
          <a:stretch>
            <a:fillRect/>
          </a:stretch>
        </p:blipFill>
        <p:spPr>
          <a:xfrm>
            <a:off x="639113" y="1402188"/>
            <a:ext cx="7865774" cy="3303625"/>
          </a:xfrm>
          <a:prstGeom prst="rect">
            <a:avLst/>
          </a:prstGeom>
        </p:spPr>
      </p:pic>
    </p:spTree>
    <p:extLst>
      <p:ext uri="{BB962C8B-B14F-4D97-AF65-F5344CB8AC3E}">
        <p14:creationId xmlns:p14="http://schemas.microsoft.com/office/powerpoint/2010/main" val="377805099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32890" y="189434"/>
            <a:ext cx="4810590" cy="6435572"/>
          </a:xfrm>
          <a:prstGeom prst="rect">
            <a:avLst/>
          </a:prstGeom>
        </p:spPr>
      </p:pic>
    </p:spTree>
    <p:extLst>
      <p:ext uri="{BB962C8B-B14F-4D97-AF65-F5344CB8AC3E}">
        <p14:creationId xmlns:p14="http://schemas.microsoft.com/office/powerpoint/2010/main" val="34298885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47460" y="822014"/>
            <a:ext cx="8649079" cy="4865107"/>
          </a:xfrm>
          <a:prstGeom prst="rect">
            <a:avLst/>
          </a:prstGeom>
        </p:spPr>
      </p:pic>
    </p:spTree>
    <p:extLst>
      <p:ext uri="{BB962C8B-B14F-4D97-AF65-F5344CB8AC3E}">
        <p14:creationId xmlns:p14="http://schemas.microsoft.com/office/powerpoint/2010/main" val="319863020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92302" y="1027907"/>
            <a:ext cx="8759395" cy="4117664"/>
          </a:xfrm>
          <a:prstGeom prst="rect">
            <a:avLst/>
          </a:prstGeom>
        </p:spPr>
      </p:pic>
    </p:spTree>
    <p:extLst>
      <p:ext uri="{BB962C8B-B14F-4D97-AF65-F5344CB8AC3E}">
        <p14:creationId xmlns:p14="http://schemas.microsoft.com/office/powerpoint/2010/main" val="220667223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27160" y="556380"/>
            <a:ext cx="8689680" cy="5788664"/>
          </a:xfrm>
          <a:prstGeom prst="rect">
            <a:avLst/>
          </a:prstGeom>
        </p:spPr>
      </p:pic>
    </p:spTree>
    <p:extLst>
      <p:ext uri="{BB962C8B-B14F-4D97-AF65-F5344CB8AC3E}">
        <p14:creationId xmlns:p14="http://schemas.microsoft.com/office/powerpoint/2010/main" val="182619163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975092" y="130640"/>
            <a:ext cx="5005571" cy="6649032"/>
          </a:xfrm>
          <a:prstGeom prst="rect">
            <a:avLst/>
          </a:prstGeom>
        </p:spPr>
      </p:pic>
    </p:spTree>
    <p:extLst>
      <p:ext uri="{BB962C8B-B14F-4D97-AF65-F5344CB8AC3E}">
        <p14:creationId xmlns:p14="http://schemas.microsoft.com/office/powerpoint/2010/main" val="42035829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234</TotalTime>
  <Words>1187</Words>
  <Application>Microsoft Office PowerPoint</Application>
  <PresentationFormat>On-screen Show (4:3)</PresentationFormat>
  <Paragraphs>37</Paragraphs>
  <Slides>85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85</vt:i4>
      </vt:variant>
    </vt:vector>
  </HeadingPairs>
  <TitlesOfParts>
    <vt:vector size="9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B. THE STUDY NOTES:   1. The saying is trustworthy, and  I want you to insist on these things,                        (1 Tim 1:15;  3:1; 4:9;  2 Tim 2:11)    so that those who have believed in God may be careful to devote themselves to good works.            (Mt 5:16;  Acts 9:36;  Titus 2:7,14;  Eph 2:10;    Heb 10:24)   These things are excellent and profitable for people.            (Php 1:9-11;   2 Tim 3:14-17)    </vt:lpstr>
      <vt:lpstr>PowerPoint Presentation</vt:lpstr>
      <vt:lpstr>3.  As for a person who stirs up division, after warning him once and then twice, have nothing more to do with him,    (Matt 7:15;  18:15-17;     Rom 16:17;    1 Cor 5:9-11;   Gal 6:1;    2 John 10) </vt:lpstr>
      <vt:lpstr>       4.  Knowing that such a person is warped and sinful;  he is self-condemned.                         (Ex 4:21;  9:12;    Matt 12:35-37;   John 3:18;    Gal 2:11-16)         </vt:lpstr>
      <vt:lpstr>The Apology of the Augsburg Confession: Article 10 – “Good Works”   “…Peter is talking about the works that follow the forgiveness of sins; he is giving instruction that they should be done in order to confirm their call, that is, lest they fall from their call by sinning again. Do good works to persevere in your call and not to lose its gifts, which were given to you before your works and not because of them and which are now kept by faith. Faith does not remain in those who lose the Holy Spirit and reject penitence; as we have said before,﻿ faith has its existence in penitence.     … The church of Christ has always believed that the forgiveness of sins is free; in fact, the Pelagians were condemned for maintaining that grace is given because of our works. Furthermore, we have already given ample evidence of our conviction that good works must necessarily follow faith. We do not overthrow the law, Paul says (﻿Rom. 3:31﻿), but uphold it; for when we have received the Holy Spirit by faith, the keeping of the law necessarily follows, by which love, patience, chastity, and other fruits of the Spirit gradually increase.”</vt:lpstr>
      <vt:lpstr> C. LIFE APPLICATION:   1. Why must we insist on these things,  so that we who have believed in God  may be careful to devote ourselves to good works?    2. What are those things are excellent and profitable  for people?   3. When is it actually an act of love, for us to warn a person who stirs up division, once and then twice,                   and then have nothing more to do with him? (in order to save him from being warped, sinful and   self-condemned)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Nehrenz</dc:creator>
  <cp:lastModifiedBy>David Nehrenz</cp:lastModifiedBy>
  <cp:revision>173</cp:revision>
  <dcterms:created xsi:type="dcterms:W3CDTF">2016-06-18T21:15:20Z</dcterms:created>
  <dcterms:modified xsi:type="dcterms:W3CDTF">2016-09-02T20:40:59Z</dcterms:modified>
</cp:coreProperties>
</file>