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89" r:id="rId3"/>
    <p:sldId id="290" r:id="rId4"/>
    <p:sldId id="291" r:id="rId5"/>
    <p:sldId id="292" r:id="rId6"/>
    <p:sldId id="293" r:id="rId7"/>
    <p:sldId id="282" r:id="rId8"/>
    <p:sldId id="257" r:id="rId9"/>
    <p:sldId id="264" r:id="rId10"/>
    <p:sldId id="258" r:id="rId11"/>
    <p:sldId id="265" r:id="rId12"/>
    <p:sldId id="259" r:id="rId13"/>
    <p:sldId id="266" r:id="rId14"/>
    <p:sldId id="260" r:id="rId15"/>
    <p:sldId id="267" r:id="rId16"/>
    <p:sldId id="261" r:id="rId17"/>
    <p:sldId id="268" r:id="rId18"/>
    <p:sldId id="278" r:id="rId19"/>
    <p:sldId id="262" r:id="rId20"/>
    <p:sldId id="269" r:id="rId21"/>
    <p:sldId id="270" r:id="rId22"/>
    <p:sldId id="271" r:id="rId23"/>
    <p:sldId id="275" r:id="rId24"/>
    <p:sldId id="276" r:id="rId25"/>
    <p:sldId id="277" r:id="rId26"/>
    <p:sldId id="280" r:id="rId27"/>
    <p:sldId id="288" r:id="rId28"/>
    <p:sldId id="263"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39" autoAdjust="0"/>
    <p:restoredTop sz="94660"/>
  </p:normalViewPr>
  <p:slideViewPr>
    <p:cSldViewPr>
      <p:cViewPr varScale="1">
        <p:scale>
          <a:sx n="99" d="100"/>
          <a:sy n="99" d="100"/>
        </p:scale>
        <p:origin x="-10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AB3F5D-DA62-4BA8-86AF-18DDD4D6ACA6}" type="datetimeFigureOut">
              <a:rPr lang="en-US" smtClean="0"/>
              <a:t>1/22/2016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19A8E6-8DDF-4F57-87D7-D7CF3FB7645C}" type="slidenum">
              <a:rPr lang="en-US" smtClean="0"/>
              <a:t>‹#›</a:t>
            </a:fld>
            <a:endParaRPr lang="en-US"/>
          </a:p>
        </p:txBody>
      </p:sp>
    </p:spTree>
    <p:extLst>
      <p:ext uri="{BB962C8B-B14F-4D97-AF65-F5344CB8AC3E}">
        <p14:creationId xmlns:p14="http://schemas.microsoft.com/office/powerpoint/2010/main" val="1586504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D60F265-EA97-4A92-A603-7D17C876D625}" type="datetimeFigureOut">
              <a:rPr lang="en-US"/>
              <a:pPr>
                <a:defRPr/>
              </a:pPr>
              <a:t>1/22/2016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10E800-CC23-4CDD-BF4C-2114ED94832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5A39EED-0765-46CA-9FCA-7C5959148DBC}" type="datetimeFigureOut">
              <a:rPr lang="en-US"/>
              <a:pPr>
                <a:defRPr/>
              </a:pPr>
              <a:t>1/22/2016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CF46EB-50C4-4F43-9805-52142318023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CBF1A96-FDBD-4E5B-83A4-720E1A5E11C8}" type="datetimeFigureOut">
              <a:rPr lang="en-US"/>
              <a:pPr>
                <a:defRPr/>
              </a:pPr>
              <a:t>1/22/2016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387E39-D62F-4ACB-87AE-2E339BE29CA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CC1FC9C-CA42-491E-B161-19261854EE5C}" type="datetimeFigureOut">
              <a:rPr lang="en-US"/>
              <a:pPr>
                <a:defRPr/>
              </a:pPr>
              <a:t>1/22/2016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94E09D-7679-42FB-BC18-22A833D6ED2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9C6D3DF-3DB7-4460-ABE9-F9F53B2990DD}" type="datetimeFigureOut">
              <a:rPr lang="en-US"/>
              <a:pPr>
                <a:defRPr/>
              </a:pPr>
              <a:t>1/22/2016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83B49A-0CEC-48E9-934D-2912B8C3B62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A0BE853-7FE4-4A6B-AE1B-665B8A33CD1D}" type="datetimeFigureOut">
              <a:rPr lang="en-US"/>
              <a:pPr>
                <a:defRPr/>
              </a:pPr>
              <a:t>1/22/2016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BCF23D-5B43-42F4-B97F-65670311F06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A2D6AB33-6CC6-4DC2-8CAE-8961205FDAFB}" type="datetimeFigureOut">
              <a:rPr lang="en-US"/>
              <a:pPr>
                <a:defRPr/>
              </a:pPr>
              <a:t>1/22/2016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3159BD5-0ADF-45C0-9B4F-6F231AD5F28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6A78D96-D128-4CDD-BF87-16DC291F6EC3}" type="datetimeFigureOut">
              <a:rPr lang="en-US"/>
              <a:pPr>
                <a:defRPr/>
              </a:pPr>
              <a:t>1/22/2016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7F1702D-820A-4A75-8A6F-05F9CED7844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C71809E-0741-4316-8134-37D20E8C9FB0}" type="datetimeFigureOut">
              <a:rPr lang="en-US"/>
              <a:pPr>
                <a:defRPr/>
              </a:pPr>
              <a:t>1/22/2016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46D81C3-C6DF-489C-B603-1251709AFD7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EA89442-0B01-48D3-BCBC-46A4F4626271}" type="datetimeFigureOut">
              <a:rPr lang="en-US"/>
              <a:pPr>
                <a:defRPr/>
              </a:pPr>
              <a:t>1/22/2016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06D2FF-1303-4BD1-973D-FE239542349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C026501-ACA1-4581-A6B9-CA10A332C73F}" type="datetimeFigureOut">
              <a:rPr lang="en-US"/>
              <a:pPr>
                <a:defRPr/>
              </a:pPr>
              <a:t>1/22/2016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F840DE-7104-48B2-80BB-50CF2A80CFA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7E28D1B-245D-4649-9B8A-112F2F57333F}" type="datetimeFigureOut">
              <a:rPr lang="en-US"/>
              <a:pPr>
                <a:defRPr/>
              </a:pPr>
              <a:t>1/22/2016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107845A-AD45-4F8C-8C49-65EFC346890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381000" y="152400"/>
            <a:ext cx="8153400" cy="6477000"/>
          </a:xfrm>
        </p:spPr>
        <p:txBody>
          <a:bodyPr/>
          <a:lstStyle/>
          <a:p>
            <a:pPr>
              <a:lnSpc>
                <a:spcPct val="120000"/>
              </a:lnSpc>
              <a:spcBef>
                <a:spcPts val="0"/>
              </a:spcBef>
              <a:spcAft>
                <a:spcPts val="0"/>
              </a:spcAft>
            </a:pPr>
            <a:r>
              <a:rPr lang="en-US" sz="2800" b="1" dirty="0">
                <a:solidFill>
                  <a:srgbClr val="000000"/>
                </a:solidFill>
                <a:latin typeface="Times New Roman"/>
                <a:ea typeface="Times New Roman"/>
                <a:cs typeface="Verdana"/>
              </a:rPr>
              <a:t>Created • Redeemed • Called</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Book Antiqua"/>
                <a:ea typeface="Times New Roman"/>
              </a:rPr>
              <a:t>LIFE SUNDAY 1-24-16</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Book Antiqua"/>
                <a:ea typeface="Times New Roman"/>
              </a:rPr>
              <a:t>Combined Bible Class – All Teens and Adults</a:t>
            </a:r>
            <a:r>
              <a:rPr lang="en-US" sz="2800" dirty="0">
                <a:solidFill>
                  <a:srgbClr val="000000"/>
                </a:solidFill>
                <a:latin typeface="Times New Roman"/>
                <a:ea typeface="Times New Roman"/>
              </a:rPr>
              <a:t/>
            </a:r>
            <a:br>
              <a:rPr lang="en-US" sz="2800" dirty="0">
                <a:solidFill>
                  <a:srgbClr val="000000"/>
                </a:solidFill>
                <a:latin typeface="Times New Roman"/>
                <a:ea typeface="Times New Roman"/>
              </a:rPr>
            </a:br>
            <a:r>
              <a:rPr lang="en-US" sz="2800" b="1" dirty="0">
                <a:solidFill>
                  <a:srgbClr val="000000"/>
                </a:solidFill>
                <a:latin typeface="Times New Roman"/>
                <a:ea typeface="Times New Roman"/>
              </a:rPr>
              <a:t>Schedule for the day:</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Combined Bible Class – All Teens and Adults</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Schedule for the day:</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9:15 a.m. – Responsive Prayer </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9:20 a.m. -  3 Foundational Truths from God’s Word </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9:50 a.m.  - Video “Lutherans for Life”</a:t>
            </a:r>
            <a:br>
              <a:rPr lang="en-US" sz="2800" b="1" dirty="0">
                <a:solidFill>
                  <a:srgbClr val="000000"/>
                </a:solidFill>
                <a:latin typeface="Times New Roman"/>
                <a:ea typeface="Times New Roman"/>
              </a:rPr>
            </a:br>
            <a:r>
              <a:rPr lang="en-US" sz="2800" b="1" dirty="0">
                <a:solidFill>
                  <a:srgbClr val="000000"/>
                </a:solidFill>
                <a:latin typeface="Times New Roman"/>
                <a:ea typeface="Times New Roman"/>
              </a:rPr>
              <a:t>10:15 a.m. - Closing Prayer</a:t>
            </a:r>
            <a:endParaRPr lang="en-US" sz="2800" dirty="0">
              <a:solidFill>
                <a:srgbClr val="000000"/>
              </a:solidFill>
              <a:effectLst/>
              <a:latin typeface="Times New Roman"/>
              <a:ea typeface="Times New Roman"/>
            </a:endParaRPr>
          </a:p>
        </p:txBody>
      </p:sp>
      <p:pic>
        <p:nvPicPr>
          <p:cNvPr id="1026"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85800" y="152400"/>
            <a:ext cx="1371600" cy="180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2"/>
          <p:cNvSpPr txBox="1">
            <a:spLocks noChangeArrowheads="1"/>
          </p:cNvSpPr>
          <p:nvPr/>
        </p:nvSpPr>
        <p:spPr bwMode="auto">
          <a:xfrm>
            <a:off x="304800" y="0"/>
            <a:ext cx="8534400" cy="5693866"/>
          </a:xfrm>
          <a:prstGeom prst="rect">
            <a:avLst/>
          </a:prstGeom>
          <a:noFill/>
          <a:ln w="9525">
            <a:noFill/>
            <a:miter lim="800000"/>
            <a:headEnd/>
            <a:tailEnd/>
          </a:ln>
        </p:spPr>
        <p:txBody>
          <a:bodyPr>
            <a:spAutoFit/>
          </a:bodyPr>
          <a:lstStyle/>
          <a:p>
            <a:pPr fontAlgn="auto"/>
            <a:r>
              <a:rPr lang="en-US" sz="2800" b="1" dirty="0"/>
              <a:t>Introduction </a:t>
            </a:r>
            <a:endParaRPr lang="en-US" sz="2800" dirty="0"/>
          </a:p>
          <a:p>
            <a:pPr fontAlgn="auto"/>
            <a:r>
              <a:rPr lang="en-US" sz="2800" dirty="0"/>
              <a:t>    Foundations are important. Things stand or fall based upon foundations. Jesus’ “house on the rock” illustration spoke of the importance of the foundation of His Word (Matthew 7:24-27). When it comes to the life issues, the Christian’s approach builds upon the Word of Life. Other foundations exist—political, economic, social, moral—but these shift and change. The Word of Life stands forever (1 Peter 1:24-25). </a:t>
            </a:r>
          </a:p>
          <a:p>
            <a:pPr fontAlgn="auto"/>
            <a:r>
              <a:rPr lang="en-US" sz="2800" dirty="0"/>
              <a:t>   This study will look at the bedrock—the foundational—truth of what </a:t>
            </a:r>
            <a:r>
              <a:rPr lang="en-US" sz="2800" i="1" dirty="0"/>
              <a:t>God does </a:t>
            </a:r>
            <a:r>
              <a:rPr lang="en-US" sz="2800" dirty="0"/>
              <a:t>that gives value to human life—with His hands</a:t>
            </a:r>
            <a:r>
              <a:rPr lang="en-US" sz="2400" dirty="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p:cNvSpPr>
          <p:nvPr>
            <p:ph type="body" idx="1"/>
          </p:nvPr>
        </p:nvSpPr>
        <p:spPr/>
        <p:txBody>
          <a:bodyPr/>
          <a:lstStyle/>
          <a:p>
            <a:pPr eaLnBrk="1" hangingPunct="1"/>
            <a:endParaRPr lang="en-US" smtClean="0"/>
          </a:p>
        </p:txBody>
      </p:sp>
      <p:pic>
        <p:nvPicPr>
          <p:cNvPr id="17410" name="Picture 4"/>
          <p:cNvPicPr>
            <a:picLocks noGrp="1" noChangeAspect="1" noChangeArrowheads="1"/>
          </p:cNvPicPr>
          <p:nvPr>
            <p:ph type="title"/>
          </p:nvPr>
        </p:nvPicPr>
        <p:blipFill>
          <a:blip r:embed="rId2"/>
          <a:srcRect/>
          <a:stretch>
            <a:fillRect/>
          </a:stretch>
        </p:blipFill>
        <p:spPr>
          <a:xfrm>
            <a:off x="0" y="304800"/>
            <a:ext cx="9144000" cy="58420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
          <p:cNvSpPr txBox="1">
            <a:spLocks noChangeArrowheads="1"/>
          </p:cNvSpPr>
          <p:nvPr/>
        </p:nvSpPr>
        <p:spPr bwMode="auto">
          <a:xfrm>
            <a:off x="228600" y="152400"/>
            <a:ext cx="8610600" cy="6555641"/>
          </a:xfrm>
          <a:prstGeom prst="rect">
            <a:avLst/>
          </a:prstGeom>
          <a:noFill/>
          <a:ln w="9525">
            <a:noFill/>
            <a:miter lim="800000"/>
            <a:headEnd/>
            <a:tailEnd/>
          </a:ln>
        </p:spPr>
        <p:txBody>
          <a:bodyPr>
            <a:spAutoFit/>
          </a:bodyPr>
          <a:lstStyle/>
          <a:p>
            <a:pPr fontAlgn="auto"/>
            <a:r>
              <a:rPr lang="en-US" sz="2800" b="1" dirty="0"/>
              <a:t>Foundational Truth #1 </a:t>
            </a:r>
            <a:endParaRPr lang="en-US" sz="2800" b="1" dirty="0"/>
          </a:p>
          <a:p>
            <a:pPr fontAlgn="auto"/>
            <a:r>
              <a:rPr lang="en-US" sz="2800" b="1" dirty="0" smtClean="0"/>
              <a:t> </a:t>
            </a:r>
            <a:r>
              <a:rPr lang="en-US" sz="2800" b="1" dirty="0"/>
              <a:t>- CREATED BY THE FATHER</a:t>
            </a:r>
            <a:endParaRPr lang="en-US" sz="2800" dirty="0"/>
          </a:p>
          <a:p>
            <a:pPr fontAlgn="auto"/>
            <a:r>
              <a:rPr lang="en-US" sz="2800" b="1" dirty="0"/>
              <a:t>Human life has value because God creates life. </a:t>
            </a:r>
            <a:endParaRPr lang="en-US" sz="2800" dirty="0"/>
          </a:p>
          <a:p>
            <a:pPr fontAlgn="auto"/>
            <a:r>
              <a:rPr lang="en-US" sz="2800" dirty="0"/>
              <a:t>“I believe that God has made me and all creatures; that He has given me my body and soul, eyes, ears, and all my members, my reason and all my senses, and still takes care of them.” </a:t>
            </a:r>
          </a:p>
          <a:p>
            <a:pPr fontAlgn="auto"/>
            <a:r>
              <a:rPr lang="en-US" sz="2800" dirty="0"/>
              <a:t> </a:t>
            </a:r>
          </a:p>
          <a:p>
            <a:pPr fontAlgn="auto"/>
            <a:r>
              <a:rPr lang="en-US" sz="2800" b="1" dirty="0"/>
              <a:t>What do these verses—</a:t>
            </a:r>
            <a:r>
              <a:rPr lang="en-US" sz="2800" dirty="0"/>
              <a:t>Genesis 1:26-27; 2:7; 2:22</a:t>
            </a:r>
            <a:r>
              <a:rPr lang="en-US" sz="2800" b="1" dirty="0"/>
              <a:t>—say about the value of human life from the beginning of time? </a:t>
            </a:r>
            <a:endParaRPr lang="en-US" sz="2800" dirty="0"/>
          </a:p>
          <a:p>
            <a:pPr fontAlgn="auto"/>
            <a:r>
              <a:rPr lang="en-US" sz="2800" b="1" dirty="0"/>
              <a:t>God now uses biology to create life. When does life begin? </a:t>
            </a:r>
            <a:r>
              <a:rPr lang="en-US" sz="2800" dirty="0"/>
              <a:t>(Psalm 139) </a:t>
            </a:r>
          </a:p>
          <a:p>
            <a:pPr fontAlgn="auto"/>
            <a:r>
              <a:rPr lang="en-US" sz="2800" b="1" dirty="0"/>
              <a:t>So what do the above say about the value of human life? </a:t>
            </a:r>
            <a:r>
              <a:rPr lang="en-US" sz="2800" dirty="0"/>
              <a:t>(See also Psalm 8:5</a:t>
            </a:r>
            <a:r>
              <a:rPr lang="en-US" sz="1600"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a:spLocks noGrp="1"/>
          </p:cNvSpPr>
          <p:nvPr>
            <p:ph type="body" idx="1"/>
          </p:nvPr>
        </p:nvSpPr>
        <p:spPr/>
        <p:txBody>
          <a:bodyPr/>
          <a:lstStyle/>
          <a:p>
            <a:pPr eaLnBrk="1" hangingPunct="1"/>
            <a:endParaRPr lang="en-US" smtClean="0"/>
          </a:p>
        </p:txBody>
      </p:sp>
      <p:pic>
        <p:nvPicPr>
          <p:cNvPr id="19458" name="Picture 4"/>
          <p:cNvPicPr>
            <a:picLocks noGrp="1" noChangeAspect="1" noChangeArrowheads="1"/>
          </p:cNvPicPr>
          <p:nvPr>
            <p:ph type="title"/>
          </p:nvPr>
        </p:nvPicPr>
        <p:blipFill>
          <a:blip r:embed="rId2"/>
          <a:srcRect/>
          <a:stretch>
            <a:fillRect/>
          </a:stretch>
        </p:blipFill>
        <p:spPr>
          <a:xfrm>
            <a:off x="1143000" y="0"/>
            <a:ext cx="6858000" cy="685800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
          <p:cNvSpPr txBox="1">
            <a:spLocks noChangeArrowheads="1"/>
          </p:cNvSpPr>
          <p:nvPr/>
        </p:nvSpPr>
        <p:spPr bwMode="auto">
          <a:xfrm>
            <a:off x="304800" y="213811"/>
            <a:ext cx="8610600" cy="6124754"/>
          </a:xfrm>
          <a:prstGeom prst="rect">
            <a:avLst/>
          </a:prstGeom>
          <a:noFill/>
          <a:ln w="9525">
            <a:noFill/>
            <a:miter lim="800000"/>
            <a:headEnd/>
            <a:tailEnd/>
          </a:ln>
        </p:spPr>
        <p:txBody>
          <a:bodyPr>
            <a:spAutoFit/>
          </a:bodyPr>
          <a:lstStyle/>
          <a:p>
            <a:pPr fontAlgn="auto"/>
            <a:r>
              <a:rPr lang="en-US" sz="2200" b="1" dirty="0"/>
              <a:t>Foundational Truth #2  - REDEEMED BY THE SON</a:t>
            </a:r>
            <a:endParaRPr lang="en-US" sz="2200" dirty="0"/>
          </a:p>
          <a:p>
            <a:pPr fontAlgn="auto"/>
            <a:r>
              <a:rPr lang="en-US" sz="2200" b="1" dirty="0"/>
              <a:t>Human life has value because God redeemed life. </a:t>
            </a:r>
            <a:endParaRPr lang="en-US" sz="2200" dirty="0"/>
          </a:p>
          <a:p>
            <a:pPr fontAlgn="auto"/>
            <a:r>
              <a:rPr lang="en-US" sz="2200" dirty="0"/>
              <a:t>“I believe that Jesus Christ, true God, begotten of the Father from eternity, and also true man, born of the Virgin Mary, is my Lord, who has redeemed me, a lost and condemned person, purchased and won me from all sins, from death, and from the power of the devil; not with gold or silver, but with His holy, precious blood and with His innocent suffering and death.” </a:t>
            </a:r>
          </a:p>
          <a:p>
            <a:pPr fontAlgn="auto"/>
            <a:r>
              <a:rPr lang="en-US" sz="2200" dirty="0"/>
              <a:t> </a:t>
            </a:r>
          </a:p>
          <a:p>
            <a:pPr fontAlgn="auto"/>
            <a:r>
              <a:rPr lang="en-US" sz="2200" b="1" dirty="0"/>
              <a:t>What was the price for our redemption?         </a:t>
            </a:r>
            <a:r>
              <a:rPr lang="en-US" sz="2200" dirty="0"/>
              <a:t>(1 Peter 1:18-19; Galatians 3:13; Matthew 27:46)</a:t>
            </a:r>
            <a:r>
              <a:rPr lang="en-US" sz="2200" b="1" dirty="0"/>
              <a:t> Read Genesis 2:17, Ezekiel 18:20a, and Romans 6:23a and fill in the blank. </a:t>
            </a:r>
            <a:endParaRPr lang="en-US" sz="2200" dirty="0"/>
          </a:p>
          <a:p>
            <a:pPr fontAlgn="auto"/>
            <a:r>
              <a:rPr lang="en-US" sz="2200" dirty="0"/>
              <a:t>God is above all else holy and perfectly just. Thus, He must _______________ sin. </a:t>
            </a:r>
          </a:p>
          <a:p>
            <a:pPr fontAlgn="auto"/>
            <a:r>
              <a:rPr lang="en-US" sz="2200" b="1" dirty="0"/>
              <a:t>Read 1 John 4:10 and then fill in the blank. </a:t>
            </a:r>
            <a:endParaRPr lang="en-US" sz="2200" dirty="0"/>
          </a:p>
          <a:p>
            <a:pPr fontAlgn="auto"/>
            <a:r>
              <a:rPr lang="en-US" sz="2200" dirty="0"/>
              <a:t>God is above all else </a:t>
            </a:r>
            <a:r>
              <a:rPr lang="en-US" sz="2000" dirty="0"/>
              <a:t>holy and perfectly loving. Thus, He must _______________ the sinner. </a:t>
            </a:r>
          </a:p>
          <a:p>
            <a:r>
              <a:rPr lang="en-US" sz="2200" b="1" dirty="0"/>
              <a:t>So what </a:t>
            </a:r>
            <a:r>
              <a:rPr lang="en-US" sz="2200" b="1" dirty="0" smtClean="0"/>
              <a:t>does this say </a:t>
            </a:r>
            <a:r>
              <a:rPr lang="en-US" sz="2200" b="1" dirty="0"/>
              <a:t>about the value of </a:t>
            </a:r>
            <a:r>
              <a:rPr lang="en-US" sz="2200" b="1" dirty="0" smtClean="0"/>
              <a:t>life</a:t>
            </a:r>
            <a:r>
              <a:rPr lang="en-US" sz="2200" dirty="0" smtClean="0"/>
              <a:t> (1 Corinthians </a:t>
            </a:r>
            <a:r>
              <a:rPr lang="en-US" sz="2200" dirty="0"/>
              <a:t>6:20</a:t>
            </a:r>
            <a:r>
              <a:rPr lang="en-US" sz="2200" dirty="0" smtClean="0"/>
              <a:t>)</a:t>
            </a:r>
            <a:endParaRPr lang="en-US" sz="2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p:cNvSpPr>
          <p:nvPr>
            <p:ph type="body" idx="1"/>
          </p:nvPr>
        </p:nvSpPr>
        <p:spPr/>
        <p:txBody>
          <a:bodyPr/>
          <a:lstStyle/>
          <a:p>
            <a:pPr eaLnBrk="1" hangingPunct="1"/>
            <a:endParaRPr lang="en-US" smtClean="0"/>
          </a:p>
        </p:txBody>
      </p:sp>
      <p:pic>
        <p:nvPicPr>
          <p:cNvPr id="21506" name="Picture 4"/>
          <p:cNvPicPr>
            <a:picLocks noGrp="1" noChangeAspect="1" noChangeArrowheads="1"/>
          </p:cNvPicPr>
          <p:nvPr>
            <p:ph type="title"/>
          </p:nvPr>
        </p:nvPicPr>
        <p:blipFill>
          <a:blip r:embed="rId2"/>
          <a:srcRect/>
          <a:stretch>
            <a:fillRect/>
          </a:stretch>
        </p:blipFill>
        <p:spPr>
          <a:xfrm>
            <a:off x="2590800" y="0"/>
            <a:ext cx="4438650" cy="6858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304800" y="228600"/>
            <a:ext cx="8686800" cy="6001643"/>
          </a:xfrm>
          <a:prstGeom prst="rect">
            <a:avLst/>
          </a:prstGeom>
          <a:noFill/>
          <a:ln w="9525">
            <a:noFill/>
            <a:miter lim="800000"/>
            <a:headEnd/>
            <a:tailEnd/>
          </a:ln>
        </p:spPr>
        <p:txBody>
          <a:bodyPr>
            <a:spAutoFit/>
          </a:bodyPr>
          <a:lstStyle/>
          <a:p>
            <a:pPr fontAlgn="auto"/>
            <a:r>
              <a:rPr lang="en-US" sz="2400" b="1" dirty="0"/>
              <a:t>Foundational Truth #3  -  CALLED BY THE HOLY </a:t>
            </a:r>
            <a:r>
              <a:rPr lang="en-US" sz="2400" b="1" dirty="0" smtClean="0"/>
              <a:t>SPIRIT</a:t>
            </a:r>
            <a:endParaRPr lang="en-US" sz="2400" dirty="0"/>
          </a:p>
          <a:p>
            <a:pPr fontAlgn="auto"/>
            <a:r>
              <a:rPr lang="en-US" sz="2400" b="1" dirty="0"/>
              <a:t>Human life has value because God desires to call us and hold us forever. </a:t>
            </a:r>
            <a:endParaRPr lang="en-US" sz="2400" dirty="0"/>
          </a:p>
          <a:p>
            <a:pPr fontAlgn="auto"/>
            <a:r>
              <a:rPr lang="en-US" sz="2400" dirty="0"/>
              <a:t>“I believe that I cannot by my own reason or strength believe in Jesus Christ, my Lord, or come to Him; but the Holy Spirit has called me by the Gospel, enlightened me with His gifts, sanctified and kept me in the true faith.” </a:t>
            </a:r>
          </a:p>
          <a:p>
            <a:pPr fontAlgn="auto"/>
            <a:r>
              <a:rPr lang="en-US" sz="2400" dirty="0"/>
              <a:t> </a:t>
            </a:r>
          </a:p>
          <a:p>
            <a:pPr fontAlgn="auto"/>
            <a:r>
              <a:rPr lang="en-US" sz="2400" b="1" dirty="0"/>
              <a:t>Are we holding or held? </a:t>
            </a:r>
            <a:r>
              <a:rPr lang="en-US" sz="2400" dirty="0"/>
              <a:t>(Isaiah 42:6a) </a:t>
            </a:r>
          </a:p>
          <a:p>
            <a:pPr fontAlgn="auto"/>
            <a:r>
              <a:rPr lang="en-US" sz="2400" b="1" dirty="0"/>
              <a:t>Where are we held? </a:t>
            </a:r>
            <a:r>
              <a:rPr lang="en-US" sz="2400" dirty="0"/>
              <a:t>(Isaiah 49:14-16) </a:t>
            </a:r>
          </a:p>
          <a:p>
            <a:pPr fontAlgn="auto"/>
            <a:r>
              <a:rPr lang="en-US" sz="2400" b="1" dirty="0"/>
              <a:t>When did the holding begin? </a:t>
            </a:r>
            <a:r>
              <a:rPr lang="en-US" sz="2400" dirty="0"/>
              <a:t>(Romans 6:3-4) </a:t>
            </a:r>
          </a:p>
          <a:p>
            <a:pPr fontAlgn="auto"/>
            <a:r>
              <a:rPr lang="en-US" sz="2400" b="1" dirty="0"/>
              <a:t>How long have we been held? </a:t>
            </a:r>
            <a:r>
              <a:rPr lang="en-US" sz="2400" dirty="0"/>
              <a:t>(John 10:28-30) </a:t>
            </a:r>
          </a:p>
          <a:p>
            <a:pPr fontAlgn="auto"/>
            <a:r>
              <a:rPr lang="en-US" sz="2400" b="1" dirty="0"/>
              <a:t>So what does this say about the value of life? </a:t>
            </a:r>
            <a:r>
              <a:rPr lang="en-US" sz="2400" dirty="0"/>
              <a:t>(Romans 8:37-39) </a:t>
            </a:r>
          </a:p>
          <a:p>
            <a:pPr fontAlgn="auto"/>
            <a:r>
              <a:rPr lang="en-US" sz="2400" b="1" dirty="0"/>
              <a:t>So what</a:t>
            </a:r>
            <a:r>
              <a:rPr lang="en-US" sz="2400" b="1" dirty="0" smtClean="0"/>
              <a:t>?</a:t>
            </a:r>
          </a:p>
          <a:p>
            <a:pPr fontAlgn="auto"/>
            <a:r>
              <a:rPr lang="en-US" sz="2400" b="1" dirty="0" smtClean="0"/>
              <a:t> </a:t>
            </a:r>
            <a:r>
              <a:rPr lang="en-US" sz="2400" dirty="0"/>
              <a:t>(Discuss some practical applications to the life issues.)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p:cNvSpPr>
          <p:nvPr>
            <p:ph type="body" idx="1"/>
          </p:nvPr>
        </p:nvSpPr>
        <p:spPr/>
        <p:txBody>
          <a:bodyPr/>
          <a:lstStyle/>
          <a:p>
            <a:pPr eaLnBrk="1" hangingPunct="1"/>
            <a:endParaRPr lang="en-US" smtClean="0"/>
          </a:p>
        </p:txBody>
      </p:sp>
      <p:pic>
        <p:nvPicPr>
          <p:cNvPr id="23554" name="Picture 4"/>
          <p:cNvPicPr>
            <a:picLocks noGrp="1" noChangeAspect="1" noChangeArrowheads="1"/>
          </p:cNvPicPr>
          <p:nvPr>
            <p:ph type="title"/>
          </p:nvPr>
        </p:nvPicPr>
        <p:blipFill>
          <a:blip r:embed="rId2"/>
          <a:srcRect/>
          <a:stretch>
            <a:fillRect/>
          </a:stretch>
        </p:blipFill>
        <p:spPr>
          <a:xfrm>
            <a:off x="0" y="381000"/>
            <a:ext cx="9144000" cy="5919788"/>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p:cNvSpPr>
          <p:nvPr>
            <p:ph type="body" idx="1"/>
          </p:nvPr>
        </p:nvSpPr>
        <p:spPr>
          <a:xfrm>
            <a:off x="457200" y="304800"/>
            <a:ext cx="8229600" cy="6324600"/>
          </a:xfrm>
        </p:spPr>
        <p:txBody>
          <a:bodyPr/>
          <a:lstStyle/>
          <a:p>
            <a:pPr fontAlgn="auto"/>
            <a:r>
              <a:rPr lang="en-US" sz="2800" b="1" dirty="0"/>
              <a:t>Conclusion </a:t>
            </a:r>
            <a:r>
              <a:rPr lang="en-US" sz="2800" dirty="0"/>
              <a:t> </a:t>
            </a:r>
          </a:p>
          <a:p>
            <a:pPr fontAlgn="auto"/>
            <a:r>
              <a:rPr lang="en-US" sz="2800" dirty="0"/>
              <a:t>Foundations are important. </a:t>
            </a:r>
            <a:r>
              <a:rPr lang="en-US" sz="2800" i="1" dirty="0"/>
              <a:t>For Life </a:t>
            </a:r>
            <a:r>
              <a:rPr lang="en-US" sz="2800" dirty="0"/>
              <a:t>Lutherans base their message of life, not upon political or economic or social or moral foundations, but upon the foundation laid with God’s hands. He created us with His hands. He redeemed us with His hands. He holds us in His hands. This message is one of power and love and forgiveness and hope. This message changes hearts. This message leads us to influencing our culture. </a:t>
            </a:r>
          </a:p>
          <a:p>
            <a:pPr fontAlgn="auto"/>
            <a:r>
              <a:rPr lang="en-US" sz="2800" b="1" dirty="0"/>
              <a:t>So what does this say about our actions?                                                      </a:t>
            </a:r>
            <a:r>
              <a:rPr lang="en-US" sz="2800" dirty="0"/>
              <a:t>(1 John 4:11; Luke 10:27; Matthew 5:13-16</a:t>
            </a:r>
            <a:r>
              <a:rPr lang="en-US" sz="2800" dirty="0" smtClean="0"/>
              <a:t>;  Proverbs 31:8-9</a:t>
            </a:r>
            <a:r>
              <a:rPr lang="en-US" sz="2800" dirty="0"/>
              <a:t>)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457200" y="381000"/>
            <a:ext cx="8153400" cy="5726113"/>
          </a:xfrm>
          <a:prstGeom prst="rect">
            <a:avLst/>
          </a:prstGeom>
          <a:noFill/>
          <a:ln w="9525">
            <a:noFill/>
            <a:miter lim="800000"/>
            <a:headEnd/>
            <a:tailEnd/>
          </a:ln>
        </p:spPr>
        <p:txBody>
          <a:bodyPr>
            <a:spAutoFit/>
          </a:bodyPr>
          <a:lstStyle/>
          <a:p>
            <a:r>
              <a:rPr lang="en-US" sz="2200" dirty="0">
                <a:latin typeface="Calibri" pitchFamily="34" charset="0"/>
              </a:rPr>
              <a:t>                                                        NOTE:</a:t>
            </a:r>
          </a:p>
          <a:p>
            <a:endParaRPr lang="en-US" sz="2200" dirty="0">
              <a:latin typeface="Calibri" pitchFamily="34" charset="0"/>
            </a:endParaRPr>
          </a:p>
          <a:p>
            <a:r>
              <a:rPr lang="en-US" sz="2200" dirty="0">
                <a:latin typeface="Calibri" pitchFamily="34" charset="0"/>
              </a:rPr>
              <a:t>“Life Issues” cover the whole range of respect for life, from conception in the womb until old age. Thus we honor God’s gift of life and oppose all attacks upon it by the devil, the world and our own sinful self!</a:t>
            </a:r>
          </a:p>
          <a:p>
            <a:endParaRPr lang="en-US" sz="2200" dirty="0">
              <a:latin typeface="Calibri" pitchFamily="34" charset="0"/>
            </a:endParaRPr>
          </a:p>
          <a:p>
            <a:r>
              <a:rPr lang="en-US" sz="2200" dirty="0">
                <a:latin typeface="Calibri" pitchFamily="34" charset="0"/>
              </a:rPr>
              <a:t>	                 “Life Issues” therefore means that we:</a:t>
            </a:r>
          </a:p>
          <a:p>
            <a:endParaRPr lang="en-US" sz="2200" dirty="0">
              <a:latin typeface="Calibri" pitchFamily="34" charset="0"/>
            </a:endParaRPr>
          </a:p>
          <a:p>
            <a:r>
              <a:rPr lang="en-US" sz="2200" dirty="0">
                <a:latin typeface="Calibri" pitchFamily="34" charset="0"/>
              </a:rPr>
              <a:t>SPEAK AGAINST:  Abortion but    STAND UP for Adoption</a:t>
            </a:r>
          </a:p>
          <a:p>
            <a:r>
              <a:rPr lang="en-US" sz="2200" dirty="0">
                <a:latin typeface="Calibri" pitchFamily="34" charset="0"/>
              </a:rPr>
              <a:t>SPEAK AGAINST:  Infanticide but STAND UP for Mercy for the Disabled</a:t>
            </a:r>
          </a:p>
          <a:p>
            <a:r>
              <a:rPr lang="en-US" sz="2200" dirty="0">
                <a:latin typeface="Calibri" pitchFamily="34" charset="0"/>
              </a:rPr>
              <a:t>SPEAK AGAINST:  Suicide but      STAND UP for Godly Self-Identity</a:t>
            </a:r>
          </a:p>
          <a:p>
            <a:r>
              <a:rPr lang="en-US" sz="2200" dirty="0">
                <a:latin typeface="Calibri" pitchFamily="34" charset="0"/>
              </a:rPr>
              <a:t>SPEAK AGAINST:  Genocide but   STAND UP for All God’s Children</a:t>
            </a:r>
          </a:p>
          <a:p>
            <a:r>
              <a:rPr lang="en-US" sz="2200" dirty="0">
                <a:latin typeface="Calibri" pitchFamily="34" charset="0"/>
              </a:rPr>
              <a:t>SPEAK AGAINST:  Euthanasia but STAND UP for Dignity for the Elderly</a:t>
            </a:r>
          </a:p>
          <a:p>
            <a:endParaRPr lang="en-US" sz="2200" dirty="0">
              <a:latin typeface="Calibri" pitchFamily="34" charset="0"/>
            </a:endParaRPr>
          </a:p>
          <a:p>
            <a:r>
              <a:rPr lang="en-US" b="1" dirty="0"/>
              <a:t>           Lutherans For Life  • www.lutheransforlife.org    888.364.LIFE </a:t>
            </a:r>
            <a:endParaRPr lang="en-US" sz="2200" b="1" dirty="0">
              <a:latin typeface="Calibri" pitchFamily="34" charset="0"/>
            </a:endParaRPr>
          </a:p>
          <a:p>
            <a:endParaRPr lang="en-US" sz="2200" b="1" dirty="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893369" y="-1359970"/>
            <a:ext cx="5334000" cy="8358740"/>
          </a:xfrm>
        </p:spPr>
      </p:pic>
    </p:spTree>
    <p:extLst>
      <p:ext uri="{BB962C8B-B14F-4D97-AF65-F5344CB8AC3E}">
        <p14:creationId xmlns:p14="http://schemas.microsoft.com/office/powerpoint/2010/main" val="169529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body" idx="1"/>
          </p:nvPr>
        </p:nvSpPr>
        <p:spPr/>
        <p:txBody>
          <a:bodyPr/>
          <a:lstStyle/>
          <a:p>
            <a:pPr eaLnBrk="1" hangingPunct="1"/>
            <a:endParaRPr lang="en-US" smtClean="0"/>
          </a:p>
        </p:txBody>
      </p:sp>
      <p:pic>
        <p:nvPicPr>
          <p:cNvPr id="25602" name="Picture 4"/>
          <p:cNvPicPr>
            <a:picLocks noGrp="1" noChangeAspect="1" noChangeArrowheads="1"/>
          </p:cNvPicPr>
          <p:nvPr>
            <p:ph type="title"/>
          </p:nvPr>
        </p:nvPicPr>
        <p:blipFill>
          <a:blip r:embed="rId2"/>
          <a:srcRect/>
          <a:stretch>
            <a:fillRect/>
          </a:stretch>
        </p:blipFill>
        <p:spPr>
          <a:xfrm>
            <a:off x="0" y="381000"/>
            <a:ext cx="9144000" cy="589915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p:cNvSpPr>
          <p:nvPr>
            <p:ph type="body" idx="1"/>
          </p:nvPr>
        </p:nvSpPr>
        <p:spPr/>
        <p:txBody>
          <a:bodyPr/>
          <a:lstStyle/>
          <a:p>
            <a:pPr eaLnBrk="1" hangingPunct="1"/>
            <a:endParaRPr lang="en-US" smtClean="0"/>
          </a:p>
        </p:txBody>
      </p:sp>
      <p:pic>
        <p:nvPicPr>
          <p:cNvPr id="26626" name="Picture 4" descr="lfl1101"/>
          <p:cNvPicPr>
            <a:picLocks noGrp="1" noChangeAspect="1" noChangeArrowheads="1"/>
          </p:cNvPicPr>
          <p:nvPr>
            <p:ph type="title"/>
          </p:nvPr>
        </p:nvPicPr>
        <p:blipFill>
          <a:blip r:embed="rId2"/>
          <a:srcRect/>
          <a:stretch>
            <a:fillRect/>
          </a:stretch>
        </p:blipFill>
        <p:spPr>
          <a:xfrm>
            <a:off x="0" y="381000"/>
            <a:ext cx="9144000" cy="5729288"/>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Grp="1"/>
          </p:cNvSpPr>
          <p:nvPr>
            <p:ph type="body" idx="1"/>
          </p:nvPr>
        </p:nvSpPr>
        <p:spPr/>
        <p:txBody>
          <a:bodyPr/>
          <a:lstStyle/>
          <a:p>
            <a:pPr eaLnBrk="1" hangingPunct="1"/>
            <a:endParaRPr lang="en-US" smtClean="0"/>
          </a:p>
        </p:txBody>
      </p:sp>
      <p:pic>
        <p:nvPicPr>
          <p:cNvPr id="27652" name="Picture 4" descr="life 201"/>
          <p:cNvPicPr>
            <a:picLocks noChangeAspect="1" noChangeArrowheads="1"/>
          </p:cNvPicPr>
          <p:nvPr/>
        </p:nvPicPr>
        <p:blipFill>
          <a:blip r:embed="rId2"/>
          <a:srcRect/>
          <a:stretch>
            <a:fillRect/>
          </a:stretch>
        </p:blipFill>
        <p:spPr bwMode="auto">
          <a:xfrm>
            <a:off x="228600" y="457200"/>
            <a:ext cx="8763000" cy="570865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p:cNvSpPr>
          <p:nvPr>
            <p:ph type="body" idx="1"/>
          </p:nvPr>
        </p:nvSpPr>
        <p:spPr/>
        <p:txBody>
          <a:bodyPr/>
          <a:lstStyle/>
          <a:p>
            <a:pPr eaLnBrk="1" hangingPunct="1"/>
            <a:endParaRPr lang="en-US" smtClean="0"/>
          </a:p>
        </p:txBody>
      </p:sp>
      <p:pic>
        <p:nvPicPr>
          <p:cNvPr id="31746" name="Picture 4" descr="pensive_blonde_gril_arms_crossed"/>
          <p:cNvPicPr>
            <a:picLocks noGrp="1" noChangeAspect="1" noChangeArrowheads="1"/>
          </p:cNvPicPr>
          <p:nvPr>
            <p:ph type="title"/>
          </p:nvPr>
        </p:nvPicPr>
        <p:blipFill>
          <a:blip r:embed="rId2"/>
          <a:srcRect/>
          <a:stretch>
            <a:fillRect/>
          </a:stretch>
        </p:blipFill>
        <p:spPr>
          <a:xfrm>
            <a:off x="1295400" y="0"/>
            <a:ext cx="6172200"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p:txBody>
          <a:bodyPr/>
          <a:lstStyle/>
          <a:p>
            <a:pPr eaLnBrk="1" hangingPunct="1"/>
            <a:endParaRPr lang="en-US" smtClean="0"/>
          </a:p>
        </p:txBody>
      </p:sp>
      <p:sp>
        <p:nvSpPr>
          <p:cNvPr id="32770" name="Rectangle 3"/>
          <p:cNvSpPr>
            <a:spLocks noGrp="1"/>
          </p:cNvSpPr>
          <p:nvPr>
            <p:ph type="body" idx="1"/>
          </p:nvPr>
        </p:nvSpPr>
        <p:spPr/>
        <p:txBody>
          <a:bodyPr/>
          <a:lstStyle/>
          <a:p>
            <a:pPr eaLnBrk="1" hangingPunct="1"/>
            <a:endParaRPr lang="en-US" smtClean="0"/>
          </a:p>
        </p:txBody>
      </p:sp>
      <p:pic>
        <p:nvPicPr>
          <p:cNvPr id="32771" name="Picture 4" descr="black_girl_smiling_looking_up"/>
          <p:cNvPicPr>
            <a:picLocks noChangeAspect="1" noChangeArrowheads="1"/>
          </p:cNvPicPr>
          <p:nvPr/>
        </p:nvPicPr>
        <p:blipFill>
          <a:blip r:embed="rId2"/>
          <a:srcRect/>
          <a:stretch>
            <a:fillRect/>
          </a:stretch>
        </p:blipFill>
        <p:spPr bwMode="auto">
          <a:xfrm>
            <a:off x="1600200" y="0"/>
            <a:ext cx="62071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1"/>
          </p:nvPr>
        </p:nvSpPr>
        <p:spPr/>
        <p:txBody>
          <a:bodyPr/>
          <a:lstStyle/>
          <a:p>
            <a:pPr eaLnBrk="1" hangingPunct="1"/>
            <a:endParaRPr lang="en-US" smtClean="0"/>
          </a:p>
        </p:txBody>
      </p:sp>
      <p:pic>
        <p:nvPicPr>
          <p:cNvPr id="33794" name="Picture 4" descr="couple_walking_in_park"/>
          <p:cNvPicPr>
            <a:picLocks noGrp="1" noChangeAspect="1" noChangeArrowheads="1"/>
          </p:cNvPicPr>
          <p:nvPr>
            <p:ph type="title"/>
          </p:nvPr>
        </p:nvPicPr>
        <p:blipFill>
          <a:blip r:embed="rId2"/>
          <a:srcRect/>
          <a:stretch>
            <a:fillRect/>
          </a:stretch>
        </p:blipFill>
        <p:spPr>
          <a:xfrm>
            <a:off x="1676400" y="0"/>
            <a:ext cx="6172200" cy="68580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8000"/>
          </a:xfrm>
        </p:spPr>
        <p:txBody>
          <a:bodyPr/>
          <a:lstStyle/>
          <a:p>
            <a:r>
              <a:rPr lang="en-US" sz="1800" b="1" dirty="0" smtClean="0"/>
              <a:t/>
            </a:r>
            <a:br>
              <a:rPr lang="en-US" sz="1800" b="1" dirty="0" smtClean="0"/>
            </a:br>
            <a:r>
              <a:rPr lang="en-US" sz="1800" b="1" dirty="0"/>
              <a:t/>
            </a:r>
            <a:br>
              <a:rPr lang="en-US" sz="1800" b="1" dirty="0"/>
            </a:br>
            <a:r>
              <a:rPr lang="en-US" sz="1800" b="1" dirty="0" smtClean="0"/>
              <a:t/>
            </a:r>
            <a:br>
              <a:rPr lang="en-US" sz="1800" b="1" dirty="0" smtClean="0"/>
            </a:br>
            <a:r>
              <a:rPr lang="en-US" sz="1800" b="1" dirty="0"/>
              <a:t/>
            </a:r>
            <a:br>
              <a:rPr lang="en-US" sz="1800" b="1" dirty="0"/>
            </a:br>
            <a:r>
              <a:rPr lang="en-US" sz="1800" b="1" dirty="0" smtClean="0"/>
              <a:t>“</a:t>
            </a:r>
            <a:r>
              <a:rPr lang="en-US" sz="1800" b="1" dirty="0"/>
              <a:t>SAVE THE CHILDREN”</a:t>
            </a:r>
            <a:r>
              <a:rPr lang="en-US" sz="1800" dirty="0"/>
              <a:t/>
            </a:r>
            <a:br>
              <a:rPr lang="en-US" sz="1800" dirty="0"/>
            </a:br>
            <a:r>
              <a:rPr lang="en-US" sz="1800" dirty="0"/>
              <a:t> </a:t>
            </a:r>
            <a:br>
              <a:rPr lang="en-US" sz="1800" dirty="0"/>
            </a:br>
            <a:r>
              <a:rPr lang="en-US" sz="1800" dirty="0"/>
              <a:t>Listen to the gentle heartbeat,</a:t>
            </a:r>
            <a:br>
              <a:rPr lang="en-US" sz="1800" dirty="0"/>
            </a:br>
            <a:r>
              <a:rPr lang="en-US" sz="1800" dirty="0"/>
              <a:t>Of  the little baby in the womb.</a:t>
            </a:r>
            <a:br>
              <a:rPr lang="en-US" sz="1800" dirty="0"/>
            </a:br>
            <a:r>
              <a:rPr lang="en-US" sz="1800" dirty="0"/>
              <a:t>Will this child be allowed to live?</a:t>
            </a:r>
            <a:br>
              <a:rPr lang="en-US" sz="1800" dirty="0"/>
            </a:br>
            <a:r>
              <a:rPr lang="en-US" sz="1800" dirty="0"/>
              <a:t>Or will the womb become a tomb?</a:t>
            </a:r>
            <a:br>
              <a:rPr lang="en-US" sz="1800" dirty="0"/>
            </a:br>
            <a:r>
              <a:rPr lang="en-US" sz="1800" i="1" u="sng" dirty="0"/>
              <a:t>CHORUS:</a:t>
            </a:r>
            <a:r>
              <a:rPr lang="en-US" sz="1800" dirty="0"/>
              <a:t/>
            </a:r>
            <a:br>
              <a:rPr lang="en-US" sz="1800" dirty="0"/>
            </a:br>
            <a:r>
              <a:rPr lang="en-US" sz="1800" dirty="0"/>
              <a:t>Save the children</a:t>
            </a:r>
            <a:br>
              <a:rPr lang="en-US" sz="1800" dirty="0"/>
            </a:br>
            <a:r>
              <a:rPr lang="en-US" sz="1800" dirty="0"/>
              <a:t>Who though unborn are living.</a:t>
            </a:r>
            <a:br>
              <a:rPr lang="en-US" sz="1800" dirty="0"/>
            </a:br>
            <a:r>
              <a:rPr lang="en-US" sz="1800" dirty="0"/>
              <a:t>Don’t take their lives.</a:t>
            </a:r>
            <a:br>
              <a:rPr lang="en-US" sz="1800" dirty="0"/>
            </a:br>
            <a:r>
              <a:rPr lang="en-US" sz="1800" dirty="0"/>
              <a:t>Save the children</a:t>
            </a:r>
            <a:br>
              <a:rPr lang="en-US" sz="1800" dirty="0"/>
            </a:br>
            <a:r>
              <a:rPr lang="en-US" sz="1800" dirty="0"/>
              <a:t>Who though unborn are living.</a:t>
            </a:r>
            <a:br>
              <a:rPr lang="en-US" sz="1800" dirty="0"/>
            </a:br>
            <a:r>
              <a:rPr lang="en-US" sz="1800" dirty="0"/>
              <a:t>Don’t take their lives.</a:t>
            </a:r>
            <a:br>
              <a:rPr lang="en-US" sz="1800" dirty="0"/>
            </a:br>
            <a:r>
              <a:rPr lang="en-US" sz="1800" dirty="0"/>
              <a:t> </a:t>
            </a:r>
            <a:br>
              <a:rPr lang="en-US" sz="1800" dirty="0"/>
            </a:br>
            <a:r>
              <a:rPr lang="en-US" sz="1800" dirty="0"/>
              <a:t>This most defenseless human being.</a:t>
            </a:r>
            <a:br>
              <a:rPr lang="en-US" sz="1800" dirty="0"/>
            </a:br>
            <a:r>
              <a:rPr lang="en-US" sz="1800" dirty="0"/>
              <a:t>Lives nine months before he is born.</a:t>
            </a:r>
            <a:br>
              <a:rPr lang="en-US" sz="1800" dirty="0"/>
            </a:br>
            <a:r>
              <a:rPr lang="en-US" sz="1800" dirty="0"/>
              <a:t>Some people don’t want him around,</a:t>
            </a:r>
            <a:br>
              <a:rPr lang="en-US" sz="1800" dirty="0"/>
            </a:br>
            <a:r>
              <a:rPr lang="en-US" sz="1800" dirty="0"/>
              <a:t>If he dies, none of them will mourn.</a:t>
            </a:r>
            <a:br>
              <a:rPr lang="en-US" sz="1800" dirty="0"/>
            </a:br>
            <a:r>
              <a:rPr lang="en-US" sz="1800" dirty="0"/>
              <a:t/>
            </a:r>
            <a:br>
              <a:rPr lang="en-US" sz="1800" dirty="0"/>
            </a:br>
            <a:r>
              <a:rPr lang="en-US" sz="1800" dirty="0"/>
              <a:t>What is your answer my friend?</a:t>
            </a:r>
            <a:br>
              <a:rPr lang="en-US" sz="1800" dirty="0"/>
            </a:br>
            <a:r>
              <a:rPr lang="en-US" sz="1800" dirty="0"/>
              <a:t>Can we allow this to go on?</a:t>
            </a:r>
            <a:br>
              <a:rPr lang="en-US" sz="1800" dirty="0"/>
            </a:br>
            <a:r>
              <a:rPr lang="en-US" sz="1800" dirty="0"/>
              <a:t>With such a means, what is the end?</a:t>
            </a:r>
            <a:br>
              <a:rPr lang="en-US" sz="1800" dirty="0"/>
            </a:br>
            <a:r>
              <a:rPr lang="en-US" sz="1800" dirty="0"/>
              <a:t>I hope you see that it is wrong.</a:t>
            </a:r>
            <a:br>
              <a:rPr lang="en-US" sz="1800" dirty="0"/>
            </a:br>
            <a:r>
              <a:rPr lang="en-US" dirty="0"/>
              <a:t/>
            </a:r>
            <a:br>
              <a:rPr lang="en-US" dirty="0"/>
            </a:br>
            <a:endParaRPr lang="en-US" dirty="0"/>
          </a:p>
        </p:txBody>
      </p:sp>
    </p:spTree>
    <p:extLst>
      <p:ext uri="{BB962C8B-B14F-4D97-AF65-F5344CB8AC3E}">
        <p14:creationId xmlns:p14="http://schemas.microsoft.com/office/powerpoint/2010/main" val="9054569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745162"/>
          </a:xfrm>
        </p:spPr>
        <p:txBody>
          <a:bodyPr/>
          <a:lstStyle/>
          <a:p>
            <a:pPr>
              <a:spcBef>
                <a:spcPts val="0"/>
              </a:spcBef>
              <a:spcAft>
                <a:spcPts val="0"/>
              </a:spcAft>
            </a:pPr>
            <a:r>
              <a:rPr lang="en-US" sz="2000" dirty="0">
                <a:latin typeface="Bookman Old Style"/>
                <a:ea typeface="Times New Roman"/>
              </a:rPr>
              <a:t>(Written by David </a:t>
            </a:r>
            <a:r>
              <a:rPr lang="en-US" sz="2000" dirty="0" err="1">
                <a:latin typeface="Bookman Old Style"/>
                <a:ea typeface="Times New Roman"/>
              </a:rPr>
              <a:t>Nehrenz</a:t>
            </a:r>
            <a:r>
              <a:rPr lang="en-US" sz="2000" dirty="0">
                <a:latin typeface="Bookman Old Style"/>
                <a:ea typeface="Times New Roman"/>
              </a:rPr>
              <a:t> in 1979, </a:t>
            </a:r>
            <a:r>
              <a:rPr lang="en-US" sz="2000" dirty="0" smtClean="0">
                <a:latin typeface="Bookman Old Style"/>
                <a:ea typeface="Times New Roman"/>
              </a:rPr>
              <a:t/>
            </a:r>
            <a:br>
              <a:rPr lang="en-US" sz="2000" dirty="0" smtClean="0">
                <a:latin typeface="Bookman Old Style"/>
                <a:ea typeface="Times New Roman"/>
              </a:rPr>
            </a:br>
            <a:r>
              <a:rPr lang="en-US" sz="2000" dirty="0" smtClean="0">
                <a:latin typeface="Bookman Old Style"/>
                <a:ea typeface="Times New Roman"/>
              </a:rPr>
              <a:t>while </a:t>
            </a:r>
            <a:r>
              <a:rPr lang="en-US" sz="2000" dirty="0">
                <a:latin typeface="Bookman Old Style"/>
                <a:ea typeface="Times New Roman"/>
              </a:rPr>
              <a:t>he was a 2</a:t>
            </a:r>
            <a:r>
              <a:rPr lang="en-US" sz="2000" baseline="30000" dirty="0">
                <a:latin typeface="Bookman Old Style"/>
                <a:ea typeface="Times New Roman"/>
              </a:rPr>
              <a:t>nd</a:t>
            </a:r>
            <a:r>
              <a:rPr lang="en-US" sz="2000" dirty="0">
                <a:latin typeface="Bookman Old Style"/>
                <a:ea typeface="Times New Roman"/>
              </a:rPr>
              <a:t> year seminarian at </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Concordia Theological Seminary Ft. Wayne, Indiana.</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This song was sung in January 1979 on the steps of the United States Capitol Building in Washington D.C.</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 occasion was the annual “March for Life” </a:t>
            </a:r>
            <a:r>
              <a:rPr lang="en-US" sz="2000" dirty="0" smtClean="0">
                <a:latin typeface="Bookman Old Style"/>
                <a:ea typeface="Times New Roman"/>
              </a:rPr>
              <a:t/>
            </a:r>
            <a:br>
              <a:rPr lang="en-US" sz="2000" dirty="0" smtClean="0">
                <a:latin typeface="Bookman Old Style"/>
                <a:ea typeface="Times New Roman"/>
              </a:rPr>
            </a:br>
            <a:r>
              <a:rPr lang="en-US" sz="2000" dirty="0" smtClean="0">
                <a:latin typeface="Bookman Old Style"/>
                <a:ea typeface="Times New Roman"/>
              </a:rPr>
              <a:t>organized </a:t>
            </a:r>
            <a:r>
              <a:rPr lang="en-US" sz="2000" dirty="0">
                <a:latin typeface="Bookman Old Style"/>
                <a:ea typeface="Times New Roman"/>
              </a:rPr>
              <a:t>at the time by Nellie Gray.</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My friends and fellow seminarians Marty </a:t>
            </a:r>
            <a:r>
              <a:rPr lang="en-US" sz="2000" dirty="0" err="1">
                <a:latin typeface="Bookman Old Style"/>
                <a:ea typeface="Times New Roman"/>
              </a:rPr>
              <a:t>Kaarre</a:t>
            </a:r>
            <a:r>
              <a:rPr lang="en-US" sz="2000" dirty="0">
                <a:latin typeface="Bookman Old Style"/>
                <a:ea typeface="Times New Roman"/>
              </a:rPr>
              <a:t>, David Weber and I were members of a Christian band called “</a:t>
            </a:r>
            <a:r>
              <a:rPr lang="en-US" sz="2000" dirty="0" err="1">
                <a:latin typeface="Bookman Old Style"/>
                <a:ea typeface="Times New Roman"/>
              </a:rPr>
              <a:t>Tarkkuus</a:t>
            </a:r>
            <a:r>
              <a:rPr lang="en-US" sz="2000" dirty="0">
                <a:latin typeface="Bookman Old Style"/>
                <a:ea typeface="Times New Roman"/>
              </a:rPr>
              <a:t>” (the Finnish word for “truth”). We marched at the head of the line with over 50,000 people down the streets heading to the Capitol building. In the 10 degree weather, we took off our gloves, pulled out our guitars and sang this song over the P.A. system, before the United States Congressmen and Senators spoke.</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To hear these 50,000 people join us in singing this chorus of “Save the Children” was inspiring.</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 people in the Pro-Life Movement are some of the finest people I have ever met.</a:t>
            </a:r>
            <a:r>
              <a:rPr lang="en-US" sz="2000" dirty="0">
                <a:latin typeface="Times New Roman"/>
                <a:ea typeface="Times New Roman"/>
              </a:rPr>
              <a:t/>
            </a:r>
            <a:br>
              <a:rPr lang="en-US" sz="2000" dirty="0">
                <a:latin typeface="Times New Roman"/>
                <a:ea typeface="Times New Roman"/>
              </a:rPr>
            </a:br>
            <a:r>
              <a:rPr lang="en-US" sz="2000" dirty="0">
                <a:latin typeface="Bookman Old Style"/>
                <a:ea typeface="Times New Roman"/>
              </a:rPr>
              <a:t>They are filled with mercy, kindness and love because they are helping other people save their own children.)</a:t>
            </a:r>
            <a:r>
              <a:rPr lang="en-US" sz="1100" dirty="0">
                <a:latin typeface="Times New Roman"/>
                <a:ea typeface="Times New Roman"/>
              </a:rPr>
              <a:t/>
            </a:r>
            <a:br>
              <a:rPr lang="en-US" sz="1100" dirty="0">
                <a:latin typeface="Times New Roman"/>
                <a:ea typeface="Times New Roman"/>
              </a:rPr>
            </a:br>
            <a:endParaRPr lang="en-US" sz="1400" dirty="0"/>
          </a:p>
        </p:txBody>
      </p:sp>
    </p:spTree>
    <p:extLst>
      <p:ext uri="{BB962C8B-B14F-4D97-AF65-F5344CB8AC3E}">
        <p14:creationId xmlns:p14="http://schemas.microsoft.com/office/powerpoint/2010/main" val="17704855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1"/>
          <p:cNvSpPr txBox="1">
            <a:spLocks noChangeArrowheads="1"/>
          </p:cNvSpPr>
          <p:nvPr/>
        </p:nvSpPr>
        <p:spPr bwMode="auto">
          <a:xfrm>
            <a:off x="457200" y="1600200"/>
            <a:ext cx="7924800" cy="3816429"/>
          </a:xfrm>
          <a:prstGeom prst="rect">
            <a:avLst/>
          </a:prstGeom>
          <a:noFill/>
          <a:ln w="9525">
            <a:noFill/>
            <a:miter lim="800000"/>
            <a:headEnd/>
            <a:tailEnd/>
          </a:ln>
        </p:spPr>
        <p:txBody>
          <a:bodyPr>
            <a:spAutoFit/>
          </a:bodyPr>
          <a:lstStyle/>
          <a:p>
            <a:pPr marL="0" marR="0">
              <a:lnSpc>
                <a:spcPct val="120000"/>
              </a:lnSpc>
              <a:spcBef>
                <a:spcPts val="0"/>
              </a:spcBef>
              <a:spcAft>
                <a:spcPts val="0"/>
              </a:spcAft>
            </a:pPr>
            <a:r>
              <a:rPr lang="en-US" sz="3200" b="1" dirty="0" smtClean="0">
                <a:solidFill>
                  <a:srgbClr val="000000"/>
                </a:solidFill>
                <a:latin typeface="Times New Roman"/>
                <a:ea typeface="Times New Roman"/>
              </a:rPr>
              <a:t>           Ps.139</a:t>
            </a:r>
            <a:r>
              <a:rPr lang="en-US" sz="3200" b="1" dirty="0">
                <a:solidFill>
                  <a:srgbClr val="000000"/>
                </a:solidFill>
                <a:latin typeface="Times New Roman"/>
                <a:ea typeface="Times New Roman"/>
              </a:rPr>
              <a:t>: 23,24 –</a:t>
            </a:r>
            <a:r>
              <a:rPr lang="en-US" sz="3200" dirty="0">
                <a:solidFill>
                  <a:srgbClr val="000000"/>
                </a:solidFill>
                <a:latin typeface="Times New Roman"/>
                <a:ea typeface="Times New Roman"/>
              </a:rPr>
              <a:t> Closing Prayer                     </a:t>
            </a:r>
          </a:p>
          <a:p>
            <a:pPr marL="0" marR="0" algn="ctr">
              <a:lnSpc>
                <a:spcPct val="120000"/>
              </a:lnSpc>
              <a:spcBef>
                <a:spcPts val="0"/>
              </a:spcBef>
              <a:spcAft>
                <a:spcPts val="0"/>
              </a:spcAft>
            </a:pPr>
            <a:r>
              <a:rPr lang="en-US" sz="3200" dirty="0">
                <a:solidFill>
                  <a:srgbClr val="000000"/>
                </a:solidFill>
                <a:latin typeface="Times New Roman"/>
                <a:ea typeface="Times New Roman"/>
              </a:rPr>
              <a:t>“Search me, O God, and know my heart!</a:t>
            </a:r>
          </a:p>
          <a:p>
            <a:pPr marL="0" marR="0" algn="ctr">
              <a:lnSpc>
                <a:spcPct val="120000"/>
              </a:lnSpc>
              <a:spcBef>
                <a:spcPts val="0"/>
              </a:spcBef>
              <a:spcAft>
                <a:spcPts val="0"/>
              </a:spcAft>
            </a:pPr>
            <a:r>
              <a:rPr lang="en-US" sz="3200" dirty="0">
                <a:solidFill>
                  <a:srgbClr val="000000"/>
                </a:solidFill>
                <a:latin typeface="Times New Roman"/>
                <a:ea typeface="Times New Roman"/>
              </a:rPr>
              <a:t>Try me and know my thoughts!</a:t>
            </a:r>
          </a:p>
          <a:p>
            <a:pPr marL="0" marR="0" algn="ctr">
              <a:lnSpc>
                <a:spcPct val="120000"/>
              </a:lnSpc>
              <a:spcBef>
                <a:spcPts val="0"/>
              </a:spcBef>
              <a:spcAft>
                <a:spcPts val="0"/>
              </a:spcAft>
            </a:pPr>
            <a:r>
              <a:rPr lang="en-US" sz="3200" dirty="0">
                <a:solidFill>
                  <a:srgbClr val="000000"/>
                </a:solidFill>
                <a:latin typeface="Times New Roman"/>
                <a:ea typeface="Times New Roman"/>
              </a:rPr>
              <a:t>And see if there be any grievous way in me,</a:t>
            </a:r>
          </a:p>
          <a:p>
            <a:pPr marL="0" marR="0" algn="ctr">
              <a:lnSpc>
                <a:spcPct val="120000"/>
              </a:lnSpc>
              <a:spcBef>
                <a:spcPts val="0"/>
              </a:spcBef>
              <a:spcAft>
                <a:spcPts val="0"/>
              </a:spcAft>
            </a:pPr>
            <a:r>
              <a:rPr lang="en-US" sz="3200" dirty="0">
                <a:solidFill>
                  <a:srgbClr val="000000"/>
                </a:solidFill>
                <a:latin typeface="Times New Roman"/>
                <a:ea typeface="Times New Roman"/>
              </a:rPr>
              <a:t>and lead me in the way everlasting! Amen.”</a:t>
            </a:r>
          </a:p>
          <a:p>
            <a:pPr algn="ctr"/>
            <a:r>
              <a:rPr lang="en-US" sz="3200" dirty="0" smtClean="0"/>
              <a:t>.</a:t>
            </a:r>
            <a:r>
              <a:rPr lang="en-US" dirty="0" smtClean="0"/>
              <a:t>    </a:t>
            </a:r>
          </a:p>
          <a:p>
            <a:pPr algn="ctr"/>
            <a:r>
              <a:rPr lang="en-US" dirty="0"/>
              <a:t> </a:t>
            </a:r>
            <a:r>
              <a:rPr lang="en-US"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888233" y="-1354833"/>
            <a:ext cx="5431971" cy="8751237"/>
          </a:xfrm>
        </p:spPr>
      </p:pic>
    </p:spTree>
    <p:extLst>
      <p:ext uri="{BB962C8B-B14F-4D97-AF65-F5344CB8AC3E}">
        <p14:creationId xmlns:p14="http://schemas.microsoft.com/office/powerpoint/2010/main" val="24672918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95600" y="152400"/>
            <a:ext cx="2590800" cy="6560331"/>
          </a:xfrm>
        </p:spPr>
      </p:pic>
    </p:spTree>
    <p:extLst>
      <p:ext uri="{BB962C8B-B14F-4D97-AF65-F5344CB8AC3E}">
        <p14:creationId xmlns:p14="http://schemas.microsoft.com/office/powerpoint/2010/main" val="4835856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43200" y="0"/>
            <a:ext cx="2699657" cy="6749143"/>
          </a:xfrm>
        </p:spPr>
      </p:pic>
    </p:spTree>
    <p:extLst>
      <p:ext uri="{BB962C8B-B14F-4D97-AF65-F5344CB8AC3E}">
        <p14:creationId xmlns:p14="http://schemas.microsoft.com/office/powerpoint/2010/main" val="442945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800" y="381000"/>
            <a:ext cx="4343400" cy="5973490"/>
          </a:xfrm>
        </p:spPr>
      </p:pic>
    </p:spTree>
    <p:extLst>
      <p:ext uri="{BB962C8B-B14F-4D97-AF65-F5344CB8AC3E}">
        <p14:creationId xmlns:p14="http://schemas.microsoft.com/office/powerpoint/2010/main" val="3040166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457200"/>
            <a:ext cx="8826922" cy="5715000"/>
          </a:xfrm>
          <a:prstGeom prst="rect">
            <a:avLst/>
          </a:prstGeom>
        </p:spPr>
      </p:pic>
    </p:spTree>
    <p:extLst>
      <p:ext uri="{BB962C8B-B14F-4D97-AF65-F5344CB8AC3E}">
        <p14:creationId xmlns:p14="http://schemas.microsoft.com/office/powerpoint/2010/main" val="993769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0"/>
            <a:ext cx="9144000" cy="6862263"/>
          </a:xfrm>
          <a:prstGeom prst="rect">
            <a:avLst/>
          </a:prstGeom>
          <a:noFill/>
          <a:ln w="9525">
            <a:noFill/>
            <a:miter lim="800000"/>
            <a:headEnd/>
            <a:tailEnd/>
          </a:ln>
        </p:spPr>
        <p:txBody>
          <a:bodyPr>
            <a:spAutoFit/>
          </a:bodyPr>
          <a:lstStyle/>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P 	</a:t>
            </a:r>
            <a:r>
              <a:rPr lang="en-US" sz="1600" dirty="0">
                <a:solidFill>
                  <a:srgbClr val="000000"/>
                </a:solidFill>
                <a:latin typeface="Times New Roman"/>
                <a:ea typeface="Times New Roman"/>
              </a:rPr>
              <a:t>Father in Heaven, we come before You as people who live in the victory over death won by Your Son, Jesus Christ. </a:t>
            </a: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   	</a:t>
            </a:r>
            <a:r>
              <a:rPr lang="en-US" sz="1600" dirty="0">
                <a:solidFill>
                  <a:srgbClr val="000000"/>
                </a:solidFill>
                <a:latin typeface="Times New Roman"/>
                <a:ea typeface="Times New Roman"/>
              </a:rPr>
              <a:t>Therefore we are confident You will hear our prayer.</a:t>
            </a:r>
            <a:r>
              <a:rPr lang="en-US" sz="1600" b="1" dirty="0">
                <a:solidFill>
                  <a:srgbClr val="000000"/>
                </a:solidFill>
                <a:latin typeface="Times New Roman"/>
                <a:ea typeface="Times New Roman"/>
              </a:rPr>
              <a:t> </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C	 </a:t>
            </a:r>
            <a:r>
              <a:rPr lang="en-US" sz="1600" b="1" dirty="0">
                <a:solidFill>
                  <a:srgbClr val="000000"/>
                </a:solidFill>
                <a:latin typeface="Times New Roman"/>
                <a:ea typeface="Times New Roman"/>
              </a:rPr>
              <a:t>We pray for our nation and its leaders.</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P	 </a:t>
            </a:r>
            <a:r>
              <a:rPr lang="en-US" sz="1600" dirty="0">
                <a:solidFill>
                  <a:srgbClr val="000000"/>
                </a:solidFill>
                <a:latin typeface="Times New Roman"/>
                <a:ea typeface="Times New Roman"/>
              </a:rPr>
              <a:t>Instill in them a sense of the innate value given to all human life regardless of condition of health, age, or abilities.</a:t>
            </a:r>
            <a:r>
              <a:rPr lang="en-US" sz="1600" b="1" dirty="0">
                <a:solidFill>
                  <a:srgbClr val="000000"/>
                </a:solidFill>
                <a:latin typeface="Times New Roman"/>
                <a:ea typeface="Times New Roman"/>
              </a:rPr>
              <a:t> </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114300" algn="l"/>
                <a:tab pos="228600" algn="l"/>
                <a:tab pos="685800" algn="l"/>
                <a:tab pos="914400" algn="l"/>
              </a:tabLst>
            </a:pPr>
            <a:r>
              <a:rPr lang="en-US" sz="1600" dirty="0">
                <a:solidFill>
                  <a:srgbClr val="000000"/>
                </a:solidFill>
                <a:latin typeface="LSBSymbol"/>
                <a:ea typeface="Times New Roman"/>
                <a:cs typeface="LSBSymbol"/>
              </a:rPr>
              <a:t>C	 </a:t>
            </a:r>
            <a:r>
              <a:rPr lang="en-US" sz="1600" b="1" dirty="0">
                <a:solidFill>
                  <a:srgbClr val="000000"/>
                </a:solidFill>
                <a:latin typeface="Times New Roman"/>
                <a:ea typeface="Times New Roman"/>
              </a:rPr>
              <a:t>We pray for Your Church.</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P</a:t>
            </a:r>
            <a:r>
              <a:rPr lang="en-US" sz="1600" dirty="0">
                <a:solidFill>
                  <a:srgbClr val="000000"/>
                </a:solidFill>
                <a:latin typeface="ITC Galliard Std"/>
                <a:ea typeface="Times New Roman"/>
                <a:cs typeface="ITC Galliard Std"/>
              </a:rPr>
              <a:t> 	</a:t>
            </a:r>
            <a:r>
              <a:rPr lang="en-US" sz="1600" dirty="0">
                <a:solidFill>
                  <a:srgbClr val="000000"/>
                </a:solidFill>
                <a:latin typeface="Times New Roman"/>
                <a:ea typeface="Times New Roman"/>
              </a:rPr>
              <a:t>May she boldly and courageously proclaim Christ’s glorious victory over sin and death and connect the comfort and hope of this message to those who are living with dying.</a:t>
            </a:r>
            <a:r>
              <a:rPr lang="en-US" sz="1600" b="1" dirty="0">
                <a:solidFill>
                  <a:srgbClr val="000000"/>
                </a:solidFill>
                <a:latin typeface="Times New Roman"/>
                <a:ea typeface="Times New Roman"/>
              </a:rPr>
              <a:t> </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C</a:t>
            </a:r>
            <a:r>
              <a:rPr lang="en-US" sz="1600" dirty="0">
                <a:solidFill>
                  <a:srgbClr val="000000"/>
                </a:solidFill>
                <a:latin typeface="ITC Galliard Std"/>
                <a:ea typeface="Times New Roman"/>
                <a:cs typeface="ITC Galliard Std"/>
              </a:rPr>
              <a:t>	  </a:t>
            </a:r>
            <a:r>
              <a:rPr lang="en-US" sz="1600" b="1" dirty="0">
                <a:solidFill>
                  <a:srgbClr val="000000"/>
                </a:solidFill>
                <a:latin typeface="Times New Roman"/>
                <a:ea typeface="Times New Roman"/>
              </a:rPr>
              <a:t>We pray for Your people in this congregation.</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P</a:t>
            </a:r>
            <a:r>
              <a:rPr lang="en-US" sz="1600" dirty="0">
                <a:solidFill>
                  <a:srgbClr val="000000"/>
                </a:solidFill>
                <a:latin typeface="ITC Galliard Std"/>
                <a:ea typeface="Times New Roman"/>
                <a:cs typeface="ITC Galliard Std"/>
              </a:rPr>
              <a:t> 	</a:t>
            </a:r>
            <a:r>
              <a:rPr lang="en-US" sz="1600" dirty="0">
                <a:solidFill>
                  <a:srgbClr val="000000"/>
                </a:solidFill>
                <a:latin typeface="Times New Roman"/>
                <a:ea typeface="Times New Roman"/>
              </a:rPr>
              <a:t>Enable us to turn to You and the assurance of Your promises in the midst of our suffering and uncertainties.</a:t>
            </a: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C</a:t>
            </a:r>
            <a:r>
              <a:rPr lang="en-US" sz="1600" dirty="0">
                <a:solidFill>
                  <a:srgbClr val="000000"/>
                </a:solidFill>
                <a:latin typeface="ITC Galliard Std"/>
                <a:ea typeface="Times New Roman"/>
                <a:cs typeface="ITC Galliard Std"/>
              </a:rPr>
              <a:t>	  </a:t>
            </a:r>
            <a:r>
              <a:rPr lang="en-US" sz="1600" b="1" dirty="0">
                <a:solidFill>
                  <a:srgbClr val="000000"/>
                </a:solidFill>
                <a:latin typeface="Times New Roman"/>
                <a:ea typeface="Times New Roman"/>
              </a:rPr>
              <a:t>We pray for those facing difficult situations and end-of-life decisions. </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P</a:t>
            </a:r>
            <a:r>
              <a:rPr lang="en-US" sz="1600" b="1" dirty="0">
                <a:solidFill>
                  <a:srgbClr val="000000"/>
                </a:solidFill>
                <a:latin typeface="ITC Galliard Std"/>
                <a:ea typeface="Times New Roman"/>
                <a:cs typeface="ITC Galliard Std"/>
              </a:rPr>
              <a:t> </a:t>
            </a:r>
            <a:r>
              <a:rPr lang="en-US" sz="1600" dirty="0">
                <a:solidFill>
                  <a:srgbClr val="000000"/>
                </a:solidFill>
                <a:latin typeface="ITC Galliard Std"/>
                <a:ea typeface="Times New Roman"/>
                <a:cs typeface="ITC Galliard Std"/>
              </a:rPr>
              <a:t>	</a:t>
            </a:r>
            <a:r>
              <a:rPr lang="en-US" sz="1600" dirty="0">
                <a:solidFill>
                  <a:srgbClr val="000000"/>
                </a:solidFill>
                <a:latin typeface="Times New Roman"/>
                <a:ea typeface="Times New Roman"/>
              </a:rPr>
              <a:t>Help them trust in Your great love given in Jesus that assures them of Your presence and power. Move us to care for them in real, practical ways.</a:t>
            </a:r>
          </a:p>
          <a:p>
            <a:pPr marL="342900" marR="0" indent="-228600">
              <a:lnSpc>
                <a:spcPct val="120000"/>
              </a:lnSpc>
              <a:spcBef>
                <a:spcPts val="0"/>
              </a:spcBef>
              <a:spcAft>
                <a:spcPts val="0"/>
              </a:spcAft>
              <a:tabLst>
                <a:tab pos="457200" algn="l"/>
                <a:tab pos="685800" algn="l"/>
                <a:tab pos="914400" algn="l"/>
                <a:tab pos="1371600" algn="l"/>
                <a:tab pos="1828800" algn="l"/>
                <a:tab pos="2286000" algn="l"/>
                <a:tab pos="2743200" algn="l"/>
                <a:tab pos="3200400" algn="l"/>
                <a:tab pos="3657600" algn="l"/>
                <a:tab pos="4114800" algn="l"/>
                <a:tab pos="4572000" algn="l"/>
                <a:tab pos="5029200" algn="l"/>
                <a:tab pos="5486400" algn="l"/>
              </a:tabLst>
            </a:pPr>
            <a:r>
              <a:rPr lang="en-US" sz="1600" dirty="0">
                <a:solidFill>
                  <a:srgbClr val="000000"/>
                </a:solidFill>
                <a:latin typeface="LSBSymbol"/>
                <a:ea typeface="Times New Roman"/>
                <a:cs typeface="LSBSymbol"/>
              </a:rPr>
              <a:t>C</a:t>
            </a:r>
            <a:r>
              <a:rPr lang="en-US" sz="1600" dirty="0">
                <a:solidFill>
                  <a:srgbClr val="000000"/>
                </a:solidFill>
                <a:latin typeface="ITC Galliard Std"/>
                <a:ea typeface="Times New Roman"/>
                <a:cs typeface="ITC Galliard Std"/>
              </a:rPr>
              <a:t>	</a:t>
            </a:r>
            <a:r>
              <a:rPr lang="en-US" sz="1600" b="1" dirty="0">
                <a:solidFill>
                  <a:srgbClr val="000000"/>
                </a:solidFill>
                <a:latin typeface="Times New Roman"/>
                <a:ea typeface="Times New Roman"/>
              </a:rPr>
              <a:t>We pray for those who have made wrong choices or are uncertain about choices made.</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514350" algn="l"/>
                <a:tab pos="685800" algn="l"/>
                <a:tab pos="914400" algn="l"/>
              </a:tabLst>
            </a:pPr>
            <a:r>
              <a:rPr lang="en-US" sz="1600" dirty="0">
                <a:solidFill>
                  <a:srgbClr val="000000"/>
                </a:solidFill>
                <a:latin typeface="LSBSymbol"/>
                <a:ea typeface="Times New Roman"/>
                <a:cs typeface="LSBSymbol"/>
              </a:rPr>
              <a:t>P</a:t>
            </a:r>
            <a:r>
              <a:rPr lang="en-US" sz="1600" dirty="0">
                <a:solidFill>
                  <a:srgbClr val="000000"/>
                </a:solidFill>
                <a:latin typeface="ITC Galliard Std"/>
                <a:ea typeface="Times New Roman"/>
                <a:cs typeface="ITC Galliard Std"/>
              </a:rPr>
              <a:t> </a:t>
            </a:r>
            <a:r>
              <a:rPr lang="en-US" sz="1600" b="1" dirty="0">
                <a:solidFill>
                  <a:srgbClr val="000000"/>
                </a:solidFill>
                <a:latin typeface="ITC Galliard Std"/>
                <a:ea typeface="Times New Roman"/>
                <a:cs typeface="ITC Galliard Std"/>
              </a:rPr>
              <a:t>	</a:t>
            </a:r>
            <a:r>
              <a:rPr lang="en-US" sz="1600" dirty="0">
                <a:solidFill>
                  <a:srgbClr val="000000"/>
                </a:solidFill>
                <a:latin typeface="Times New Roman"/>
                <a:ea typeface="Times New Roman"/>
              </a:rPr>
              <a:t>Surround and uphold them with Your grace and give them peace through the blood of the cross.</a:t>
            </a:r>
            <a:r>
              <a:rPr lang="en-US" sz="1600" b="1" dirty="0">
                <a:solidFill>
                  <a:srgbClr val="000000"/>
                </a:solidFill>
                <a:latin typeface="Times New Roman"/>
                <a:ea typeface="Times New Roman"/>
              </a:rPr>
              <a:t> </a:t>
            </a:r>
            <a:endParaRPr lang="en-US" sz="1600" dirty="0">
              <a:solidFill>
                <a:srgbClr val="000000"/>
              </a:solidFill>
              <a:latin typeface="Times New Roman"/>
              <a:ea typeface="Times New Roman"/>
            </a:endParaRPr>
          </a:p>
          <a:p>
            <a:pPr marL="342900" marR="0" indent="-228600">
              <a:lnSpc>
                <a:spcPct val="120000"/>
              </a:lnSpc>
              <a:spcBef>
                <a:spcPts val="0"/>
              </a:spcBef>
              <a:spcAft>
                <a:spcPts val="0"/>
              </a:spcAft>
              <a:tabLst>
                <a:tab pos="0" algn="l"/>
                <a:tab pos="228600" algn="l"/>
                <a:tab pos="685800" algn="l"/>
                <a:tab pos="914400" algn="l"/>
              </a:tabLst>
            </a:pPr>
            <a:r>
              <a:rPr lang="en-US" sz="1600" dirty="0">
                <a:solidFill>
                  <a:srgbClr val="000000"/>
                </a:solidFill>
                <a:latin typeface="LSBSymbol"/>
                <a:ea typeface="Times New Roman"/>
                <a:cs typeface="LSBSymbol"/>
              </a:rPr>
              <a:t>C</a:t>
            </a:r>
            <a:r>
              <a:rPr lang="en-US" sz="1600" dirty="0">
                <a:solidFill>
                  <a:srgbClr val="000000"/>
                </a:solidFill>
                <a:latin typeface="ITC Galliard Std"/>
                <a:ea typeface="Times New Roman"/>
                <a:cs typeface="ITC Galliard Std"/>
              </a:rPr>
              <a:t> 	</a:t>
            </a:r>
            <a:r>
              <a:rPr lang="en-US" sz="1600" b="1" dirty="0">
                <a:solidFill>
                  <a:srgbClr val="000000"/>
                </a:solidFill>
                <a:latin typeface="Times New Roman"/>
                <a:ea typeface="Times New Roman"/>
              </a:rPr>
              <a:t>We pray for Lutherans For Life and Eden Clinic and Birth Choice.</a:t>
            </a:r>
            <a:r>
              <a:rPr lang="en-US" sz="1600" dirty="0">
                <a:solidFill>
                  <a:srgbClr val="000000"/>
                </a:solidFill>
                <a:latin typeface="Times New Roman"/>
                <a:ea typeface="Times New Roman"/>
              </a:rPr>
              <a:t> </a:t>
            </a:r>
          </a:p>
          <a:p>
            <a:pPr marL="342900" marR="0" indent="-228600">
              <a:lnSpc>
                <a:spcPct val="120000"/>
              </a:lnSpc>
              <a:spcBef>
                <a:spcPts val="0"/>
              </a:spcBef>
              <a:spcAft>
                <a:spcPts val="0"/>
              </a:spcAft>
              <a:tabLst>
                <a:tab pos="228600" algn="l"/>
                <a:tab pos="685800" algn="l"/>
                <a:tab pos="914400" algn="l"/>
              </a:tabLst>
            </a:pPr>
            <a:r>
              <a:rPr lang="en-US" sz="1600" dirty="0">
                <a:solidFill>
                  <a:srgbClr val="000000"/>
                </a:solidFill>
                <a:latin typeface="LSBSymbol"/>
                <a:ea typeface="Times New Roman"/>
                <a:cs typeface="LSBSymbol"/>
              </a:rPr>
              <a:t>P</a:t>
            </a:r>
            <a:r>
              <a:rPr lang="en-US" sz="1600" dirty="0">
                <a:solidFill>
                  <a:srgbClr val="000000"/>
                </a:solidFill>
                <a:latin typeface="ITC Galliard Std"/>
                <a:ea typeface="Times New Roman"/>
                <a:cs typeface="ITC Galliard Std"/>
              </a:rPr>
              <a:t> 	</a:t>
            </a:r>
            <a:r>
              <a:rPr lang="en-US" sz="1600" dirty="0">
                <a:solidFill>
                  <a:srgbClr val="000000"/>
                </a:solidFill>
                <a:latin typeface="Times New Roman"/>
                <a:ea typeface="Times New Roman"/>
              </a:rPr>
              <a:t>May they continue to serve You by equipping us all to be Gospel-motivated voices For Life to one another and to the world.</a:t>
            </a:r>
          </a:p>
          <a:p>
            <a:pPr marL="0" marR="0">
              <a:lnSpc>
                <a:spcPct val="120000"/>
              </a:lnSpc>
              <a:spcBef>
                <a:spcPts val="0"/>
              </a:spcBef>
              <a:spcAft>
                <a:spcPts val="0"/>
              </a:spcAft>
            </a:pPr>
            <a:r>
              <a:rPr lang="en-US" sz="1600" dirty="0">
                <a:solidFill>
                  <a:srgbClr val="000000"/>
                </a:solidFill>
                <a:latin typeface="Times New Roman"/>
                <a:ea typeface="Times New Roman"/>
              </a:rPr>
              <a:t>         As Your children, we bring these needs and joys of our congregation    </a:t>
            </a:r>
          </a:p>
          <a:p>
            <a:pPr marL="0" marR="0">
              <a:lnSpc>
                <a:spcPct val="120000"/>
              </a:lnSpc>
              <a:spcBef>
                <a:spcPts val="0"/>
              </a:spcBef>
              <a:spcAft>
                <a:spcPts val="0"/>
              </a:spcAft>
            </a:pPr>
            <a:r>
              <a:rPr lang="en-US" sz="1600" dirty="0">
                <a:solidFill>
                  <a:srgbClr val="000000"/>
                </a:solidFill>
                <a:latin typeface="Times New Roman"/>
                <a:ea typeface="Times New Roman"/>
              </a:rPr>
              <a:t>         before You. Into Your hands we commend all for whom we pray,  </a:t>
            </a:r>
          </a:p>
          <a:p>
            <a:pPr marL="0" marR="0">
              <a:lnSpc>
                <a:spcPct val="120000"/>
              </a:lnSpc>
              <a:spcBef>
                <a:spcPts val="0"/>
              </a:spcBef>
              <a:spcAft>
                <a:spcPts val="0"/>
              </a:spcAft>
            </a:pPr>
            <a:r>
              <a:rPr lang="en-US" sz="1600" dirty="0">
                <a:solidFill>
                  <a:srgbClr val="000000"/>
                </a:solidFill>
                <a:latin typeface="Times New Roman"/>
                <a:ea typeface="Times New Roman"/>
              </a:rPr>
              <a:t>         trusting in Your mercy; through Your Son Jesus Christ our Lord</a:t>
            </a:r>
            <a:r>
              <a:rPr lang="en-US" sz="1600" dirty="0" smtClean="0">
                <a:solidFill>
                  <a:srgbClr val="000000"/>
                </a:solidFill>
                <a:latin typeface="Times New Roman"/>
                <a:ea typeface="Times New Roman"/>
              </a:rPr>
              <a:t>. </a:t>
            </a:r>
            <a:r>
              <a:rPr lang="en-US" sz="1600" b="1" dirty="0" smtClean="0">
                <a:solidFill>
                  <a:srgbClr val="000000"/>
                </a:solidFill>
                <a:latin typeface="Times New Roman"/>
                <a:ea typeface="Times New Roman"/>
              </a:rPr>
              <a:t>Amen</a:t>
            </a:r>
            <a:endParaRPr lang="en-US" sz="1600" dirty="0">
              <a:solidFill>
                <a:srgbClr val="000000"/>
              </a:solidFill>
              <a:effectLst/>
              <a:latin typeface="Times New Roman"/>
              <a:ea typeface="Times New Roman"/>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p:cNvSpPr>
          <p:nvPr>
            <p:ph type="body" idx="1"/>
          </p:nvPr>
        </p:nvSpPr>
        <p:spPr/>
        <p:txBody>
          <a:bodyPr/>
          <a:lstStyle/>
          <a:p>
            <a:pPr eaLnBrk="1" hangingPunct="1"/>
            <a:endParaRPr lang="en-US" smtClean="0"/>
          </a:p>
        </p:txBody>
      </p:sp>
      <p:pic>
        <p:nvPicPr>
          <p:cNvPr id="15364" name="Picture 4" descr="life101"/>
          <p:cNvPicPr>
            <a:picLocks noChangeAspect="1" noChangeArrowheads="1"/>
          </p:cNvPicPr>
          <p:nvPr/>
        </p:nvPicPr>
        <p:blipFill>
          <a:blip r:embed="rId2"/>
          <a:srcRect/>
          <a:stretch>
            <a:fillRect/>
          </a:stretch>
        </p:blipFill>
        <p:spPr bwMode="auto">
          <a:xfrm>
            <a:off x="0" y="304800"/>
            <a:ext cx="9144000" cy="605948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457</Words>
  <Application>Microsoft Office PowerPoint</Application>
  <PresentationFormat>On-screen Show (4:3)</PresentationFormat>
  <Paragraphs>74</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Created • Redeemed • Called LIFE SUNDAY 1-24-16 Combined Bible Class – All Teens and Adults Schedule for the day: Combined Bible Class – All Teens and Adults Schedule for the day: 9:15 a.m. – Responsive Prayer  9:20 a.m. -  3 Foundational Truths from God’s Word  9:50 a.m.  - Video “Lutherans for Life” 10:15 a.m. - Closing Prayer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“SAVE THE CHILDREN”   Listen to the gentle heartbeat, Of  the little baby in the womb. Will this child be allowed to live? Or will the womb become a tomb? CHORUS: Save the children Who though unborn are living. Don’t take their lives. Save the children Who though unborn are living. Don’t take their lives.   This most defenseless human being. Lives nine months before he is born. Some people don’t want him around, If he dies, none of them will mourn.  What is your answer my friend? Can we allow this to go on? With such a means, what is the end? I hope you see that it is wrong.  </vt:lpstr>
      <vt:lpstr>(Written by David Nehrenz in 1979,  while he was a 2nd year seminarian at  Concordia Theological Seminary Ft. Wayne, Indiana. This song was sung in January 1979 on the steps of the United States Capitol Building in Washington D.C. The occasion was the annual “March for Life”  organized at the time by Nellie Gray. My friends and fellow seminarians Marty Kaarre, David Weber and I were members of a Christian band called “Tarkkuus” (the Finnish word for “truth”). We marched at the head of the line with over 50,000 people down the streets heading to the Capitol building. In the 10 degree weather, we took off our gloves, pulled out our guitars and sang this song over the P.A. system, before the United States Congressmen and Senators spoke. To hear these 50,000 people join us in singing this chorus of “Save the Children” was inspiring. The people in the Pro-Life Movement are some of the finest people I have ever met. They are filled with mercy, kindness and love because they are helping other people save their own children.)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Pastor</cp:lastModifiedBy>
  <cp:revision>67</cp:revision>
  <dcterms:created xsi:type="dcterms:W3CDTF">2012-01-20T21:25:19Z</dcterms:created>
  <dcterms:modified xsi:type="dcterms:W3CDTF">2016-01-22T15:39:57Z</dcterms:modified>
</cp:coreProperties>
</file>