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9" r:id="rId4"/>
    <p:sldId id="284" r:id="rId5"/>
    <p:sldId id="285" r:id="rId6"/>
    <p:sldId id="263" r:id="rId7"/>
    <p:sldId id="272" r:id="rId8"/>
    <p:sldId id="275" r:id="rId9"/>
    <p:sldId id="276" r:id="rId10"/>
    <p:sldId id="266" r:id="rId11"/>
    <p:sldId id="267" r:id="rId12"/>
    <p:sldId id="268" r:id="rId13"/>
    <p:sldId id="271" r:id="rId14"/>
    <p:sldId id="277" r:id="rId15"/>
    <p:sldId id="281" r:id="rId16"/>
    <p:sldId id="282" r:id="rId17"/>
    <p:sldId id="283" r:id="rId18"/>
    <p:sldId id="286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19" autoAdjust="0"/>
    <p:restoredTop sz="94660"/>
  </p:normalViewPr>
  <p:slideViewPr>
    <p:cSldViewPr>
      <p:cViewPr varScale="1">
        <p:scale>
          <a:sx n="65" d="100"/>
          <a:sy n="65" d="100"/>
        </p:scale>
        <p:origin x="1325" y="5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63F61-7A4B-442A-8CB5-4B6A0726F5E1}" type="datetimeFigureOut">
              <a:rPr lang="en-US" smtClean="0"/>
              <a:t>3/18/2023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9E0B6-C8EF-4DF3-A3B1-2B7C51B138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3421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63F61-7A4B-442A-8CB5-4B6A0726F5E1}" type="datetimeFigureOut">
              <a:rPr lang="en-US" smtClean="0"/>
              <a:t>3/18/2023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9E0B6-C8EF-4DF3-A3B1-2B7C51B138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5595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63F61-7A4B-442A-8CB5-4B6A0726F5E1}" type="datetimeFigureOut">
              <a:rPr lang="en-US" smtClean="0"/>
              <a:t>3/18/2023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9E0B6-C8EF-4DF3-A3B1-2B7C51B138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8439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63F61-7A4B-442A-8CB5-4B6A0726F5E1}" type="datetimeFigureOut">
              <a:rPr lang="en-US" smtClean="0"/>
              <a:t>3/18/2023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9E0B6-C8EF-4DF3-A3B1-2B7C51B138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4059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63F61-7A4B-442A-8CB5-4B6A0726F5E1}" type="datetimeFigureOut">
              <a:rPr lang="en-US" smtClean="0"/>
              <a:t>3/18/2023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9E0B6-C8EF-4DF3-A3B1-2B7C51B138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2038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63F61-7A4B-442A-8CB5-4B6A0726F5E1}" type="datetimeFigureOut">
              <a:rPr lang="en-US" smtClean="0"/>
              <a:t>3/18/2023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9E0B6-C8EF-4DF3-A3B1-2B7C51B138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968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63F61-7A4B-442A-8CB5-4B6A0726F5E1}" type="datetimeFigureOut">
              <a:rPr lang="en-US" smtClean="0"/>
              <a:t>3/18/2023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9E0B6-C8EF-4DF3-A3B1-2B7C51B138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838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63F61-7A4B-442A-8CB5-4B6A0726F5E1}" type="datetimeFigureOut">
              <a:rPr lang="en-US" smtClean="0"/>
              <a:t>3/18/2023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9E0B6-C8EF-4DF3-A3B1-2B7C51B138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6144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63F61-7A4B-442A-8CB5-4B6A0726F5E1}" type="datetimeFigureOut">
              <a:rPr lang="en-US" smtClean="0"/>
              <a:t>3/18/2023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9E0B6-C8EF-4DF3-A3B1-2B7C51B138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0551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63F61-7A4B-442A-8CB5-4B6A0726F5E1}" type="datetimeFigureOut">
              <a:rPr lang="en-US" smtClean="0"/>
              <a:t>3/18/2023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9E0B6-C8EF-4DF3-A3B1-2B7C51B138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8185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63F61-7A4B-442A-8CB5-4B6A0726F5E1}" type="datetimeFigureOut">
              <a:rPr lang="en-US" smtClean="0"/>
              <a:t>3/18/2023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9E0B6-C8EF-4DF3-A3B1-2B7C51B138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2813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C63F61-7A4B-442A-8CB5-4B6A0726F5E1}" type="datetimeFigureOut">
              <a:rPr lang="en-US" smtClean="0"/>
              <a:t>3/18/2023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09E0B6-C8EF-4DF3-A3B1-2B7C51B138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7321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04800" y="457200"/>
            <a:ext cx="853440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u="sng" dirty="0">
                <a:solidFill>
                  <a:prstClr val="black"/>
                </a:solidFill>
                <a:ea typeface="Calibri"/>
                <a:cs typeface="Times New Roman"/>
              </a:rPr>
              <a:t>Trinity Lutheran Church</a:t>
            </a:r>
            <a:r>
              <a:rPr lang="en-US" sz="4400" dirty="0">
                <a:solidFill>
                  <a:prstClr val="black"/>
                </a:solidFill>
                <a:ea typeface="Calibri"/>
                <a:cs typeface="Times New Roman"/>
              </a:rPr>
              <a:t/>
            </a:r>
            <a:br>
              <a:rPr lang="en-US" sz="4400" dirty="0">
                <a:solidFill>
                  <a:prstClr val="black"/>
                </a:solidFill>
                <a:ea typeface="Calibri"/>
                <a:cs typeface="Times New Roman"/>
              </a:rPr>
            </a:br>
            <a:r>
              <a:rPr lang="en-US" sz="4400" dirty="0">
                <a:solidFill>
                  <a:prstClr val="black"/>
                </a:solidFill>
                <a:ea typeface="Calibri"/>
                <a:cs typeface="Times New Roman"/>
              </a:rPr>
              <a:t>Norman, Oklahoma – www.tlcnorman.org</a:t>
            </a:r>
            <a:br>
              <a:rPr lang="en-US" sz="4400" dirty="0">
                <a:solidFill>
                  <a:prstClr val="black"/>
                </a:solidFill>
                <a:ea typeface="Calibri"/>
                <a:cs typeface="Times New Roman"/>
              </a:rPr>
            </a:br>
            <a:r>
              <a:rPr lang="en-US" sz="4400" b="1" u="sng" dirty="0">
                <a:solidFill>
                  <a:prstClr val="black"/>
                </a:solidFill>
                <a:ea typeface="Calibri"/>
                <a:cs typeface="Times New Roman"/>
              </a:rPr>
              <a:t>The Epistle of James</a:t>
            </a:r>
            <a:r>
              <a:rPr lang="en-US" sz="4400" dirty="0">
                <a:solidFill>
                  <a:prstClr val="black"/>
                </a:solidFill>
                <a:ea typeface="Calibri"/>
                <a:cs typeface="Times New Roman"/>
              </a:rPr>
              <a:t/>
            </a:r>
            <a:br>
              <a:rPr lang="en-US" sz="4400" dirty="0">
                <a:solidFill>
                  <a:prstClr val="black"/>
                </a:solidFill>
                <a:ea typeface="Calibri"/>
                <a:cs typeface="Times New Roman"/>
              </a:rPr>
            </a:br>
            <a:r>
              <a:rPr lang="en-US" sz="4400" b="1" dirty="0">
                <a:solidFill>
                  <a:prstClr val="black"/>
                </a:solidFill>
                <a:ea typeface="Calibri"/>
                <a:cs typeface="Times New Roman"/>
              </a:rPr>
              <a:t>Theme:</a:t>
            </a:r>
          </a:p>
          <a:p>
            <a:pPr algn="ctr"/>
            <a:r>
              <a:rPr lang="en-US" sz="4400" b="1" dirty="0">
                <a:solidFill>
                  <a:prstClr val="black"/>
                </a:solidFill>
                <a:ea typeface="Calibri"/>
                <a:cs typeface="Times New Roman"/>
              </a:rPr>
              <a:t> “The Testing of Your Faith”</a:t>
            </a:r>
            <a:r>
              <a:rPr lang="en-US" sz="4400" dirty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br>
              <a:rPr lang="en-US" sz="4400" dirty="0">
                <a:solidFill>
                  <a:prstClr val="black"/>
                </a:solidFill>
                <a:ea typeface="Calibri"/>
                <a:cs typeface="Times New Roman"/>
              </a:rPr>
            </a:br>
            <a:r>
              <a:rPr lang="en-US" sz="4400" dirty="0">
                <a:solidFill>
                  <a:prstClr val="black"/>
                </a:solidFill>
                <a:ea typeface="Calibri"/>
                <a:cs typeface="Times New Roman"/>
              </a:rPr>
              <a:t>Date: </a:t>
            </a:r>
            <a:r>
              <a:rPr lang="en-US" sz="4400" dirty="0" smtClean="0">
                <a:solidFill>
                  <a:prstClr val="black"/>
                </a:solidFill>
                <a:ea typeface="Calibri"/>
                <a:cs typeface="Times New Roman"/>
              </a:rPr>
              <a:t>3-19-23</a:t>
            </a:r>
            <a:r>
              <a:rPr lang="en-US" sz="4400" dirty="0">
                <a:solidFill>
                  <a:prstClr val="black"/>
                </a:solidFill>
                <a:ea typeface="Calibri"/>
                <a:cs typeface="Times New Roman"/>
              </a:rPr>
              <a:t/>
            </a:r>
            <a:br>
              <a:rPr lang="en-US" sz="4400" dirty="0">
                <a:solidFill>
                  <a:prstClr val="black"/>
                </a:solidFill>
                <a:ea typeface="Calibri"/>
                <a:cs typeface="Times New Roman"/>
              </a:rPr>
            </a:br>
            <a:r>
              <a:rPr lang="en-US" sz="4400" dirty="0">
                <a:solidFill>
                  <a:prstClr val="black"/>
                </a:solidFill>
                <a:ea typeface="Calibri"/>
                <a:cs typeface="Times New Roman"/>
              </a:rPr>
              <a:t>Lesson: </a:t>
            </a:r>
            <a:r>
              <a:rPr lang="en-US" sz="4400" dirty="0">
                <a:solidFill>
                  <a:prstClr val="black"/>
                </a:solidFill>
                <a:ea typeface="Calibri"/>
                <a:cs typeface="Times New Roman"/>
              </a:rPr>
              <a:t>9</a:t>
            </a:r>
            <a:r>
              <a:rPr lang="en-US" sz="4400" dirty="0" smtClean="0">
                <a:solidFill>
                  <a:prstClr val="black"/>
                </a:solidFill>
                <a:ea typeface="Calibri"/>
                <a:cs typeface="Times New Roman"/>
              </a:rPr>
              <a:t>  </a:t>
            </a:r>
            <a:r>
              <a:rPr lang="en-US" sz="4400" dirty="0">
                <a:solidFill>
                  <a:prstClr val="black"/>
                </a:solidFill>
                <a:ea typeface="Calibri"/>
                <a:cs typeface="Times New Roman"/>
              </a:rPr>
              <a:t>- Chapter </a:t>
            </a:r>
            <a:r>
              <a:rPr lang="en-US" sz="4400" dirty="0" smtClean="0">
                <a:solidFill>
                  <a:prstClr val="black"/>
                </a:solidFill>
                <a:ea typeface="Calibri"/>
                <a:cs typeface="Times New Roman"/>
              </a:rPr>
              <a:t>1:21-27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1381407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9383" r="10899" b="18844"/>
          <a:stretch/>
        </p:blipFill>
        <p:spPr>
          <a:xfrm>
            <a:off x="675443" y="381000"/>
            <a:ext cx="7793114" cy="5821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577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6764" b="9085"/>
          <a:stretch/>
        </p:blipFill>
        <p:spPr>
          <a:xfrm>
            <a:off x="609600" y="274638"/>
            <a:ext cx="7467600" cy="6284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902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DF4670C-33DB-1897-777F-C743E7629D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="" xmlns:a16="http://schemas.microsoft.com/office/drawing/2014/main" id="{0BB916D3-6F37-2D1C-19DB-BDD0AFCE97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2835" y="838200"/>
            <a:ext cx="8409126" cy="472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435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6214"/>
          <a:stretch/>
        </p:blipFill>
        <p:spPr>
          <a:xfrm>
            <a:off x="457200" y="1066800"/>
            <a:ext cx="8229600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311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00200" y="262915"/>
            <a:ext cx="5603677" cy="6306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904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69635" y="846138"/>
            <a:ext cx="8146473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591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0FAD119-FAD1-ECC3-0359-EFD2ABA17B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="" xmlns:a16="http://schemas.microsoft.com/office/drawing/2014/main" id="{DA291FA2-7B62-FBD6-88B7-6E4B9A7D85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3400" y="762000"/>
            <a:ext cx="7846809" cy="441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453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-1" t="13617" r="6735" b="12304"/>
          <a:stretch/>
        </p:blipFill>
        <p:spPr>
          <a:xfrm>
            <a:off x="439615" y="251192"/>
            <a:ext cx="8000620" cy="6354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720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228600"/>
            <a:ext cx="6096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5761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26071"/>
          <a:stretch/>
        </p:blipFill>
        <p:spPr>
          <a:xfrm>
            <a:off x="445477" y="834415"/>
            <a:ext cx="8108334" cy="449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15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8600" y="457200"/>
            <a:ext cx="8534400" cy="58882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</a:pPr>
            <a:r>
              <a:rPr lang="en-US" sz="4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(21)  Therefore put away all filthiness and rampant wickedness and receive with meekness                            </a:t>
            </a:r>
            <a:r>
              <a:rPr lang="en-US" sz="4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implanted Word,</a:t>
            </a:r>
            <a:r>
              <a:rPr lang="en-US" sz="4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which is able to save your souls</a:t>
            </a:r>
            <a:r>
              <a:rPr lang="en-US" sz="4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US" sz="4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algn="ctr">
              <a:lnSpc>
                <a:spcPct val="107000"/>
              </a:lnSpc>
            </a:pPr>
            <a:r>
              <a:rPr lang="en-US" sz="4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(Mt 13:19-23;   Rom 13:12;  </a:t>
            </a:r>
            <a:endParaRPr lang="en-US" sz="4400" b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en-US" sz="4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 </a:t>
            </a:r>
            <a:r>
              <a:rPr lang="en-US" sz="4400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Cor</a:t>
            </a:r>
            <a:r>
              <a:rPr lang="en-US" sz="4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15:2;   </a:t>
            </a:r>
            <a:r>
              <a:rPr lang="en-US" sz="4400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Eph</a:t>
            </a:r>
            <a:r>
              <a:rPr lang="en-US" sz="4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1:13;  4:22;   </a:t>
            </a:r>
            <a:r>
              <a:rPr lang="en-US" sz="4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</a:t>
            </a:r>
            <a:r>
              <a:rPr lang="en-US" sz="4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Col 3:8)  </a:t>
            </a:r>
            <a:endParaRPr lang="en-US" sz="4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9255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1000" y="304800"/>
            <a:ext cx="8153400" cy="6067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</a:pPr>
            <a:r>
              <a:rPr lang="en-US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(22) But be doers of </a:t>
            </a:r>
            <a:r>
              <a:rPr lang="en-US" sz="2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Word,</a:t>
            </a:r>
            <a:r>
              <a:rPr lang="en-US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and not hearers only, deceiving yourselves. </a:t>
            </a:r>
          </a:p>
          <a:p>
            <a:pPr algn="ctr">
              <a:lnSpc>
                <a:spcPct val="107000"/>
              </a:lnSpc>
            </a:pPr>
            <a:r>
              <a:rPr lang="en-US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(23) For if anyone is a hearer of </a:t>
            </a:r>
            <a:r>
              <a:rPr lang="en-US" sz="2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Word</a:t>
            </a:r>
            <a:r>
              <a:rPr lang="en-US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and not a doer, </a:t>
            </a:r>
          </a:p>
          <a:p>
            <a:pPr algn="ctr">
              <a:lnSpc>
                <a:spcPct val="107000"/>
              </a:lnSpc>
            </a:pPr>
            <a:r>
              <a:rPr lang="en-US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 is like a man who looks intently at his natural face in a mirror. </a:t>
            </a:r>
          </a:p>
          <a:p>
            <a:pPr algn="ctr">
              <a:lnSpc>
                <a:spcPct val="107000"/>
              </a:lnSpc>
            </a:pPr>
            <a:r>
              <a:rPr lang="en-US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(24) For he looks at himself and goes away and at once forgets what he was like. </a:t>
            </a:r>
          </a:p>
          <a:p>
            <a:pPr algn="ctr">
              <a:lnSpc>
                <a:spcPct val="107000"/>
              </a:lnSpc>
            </a:pPr>
            <a:r>
              <a:rPr lang="en-US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(25) But the one who looks into </a:t>
            </a:r>
            <a:r>
              <a:rPr lang="en-US" sz="2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perfect law, the law of liberty</a:t>
            </a:r>
            <a:r>
              <a:rPr lang="en-US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and perseveres, being no hearer who forgets but a doer who acts, he will be blessed in his doing. </a:t>
            </a:r>
          </a:p>
          <a:p>
            <a:pPr algn="ctr">
              <a:lnSpc>
                <a:spcPct val="107000"/>
              </a:lnSpc>
            </a:pPr>
            <a:r>
              <a:rPr lang="en-US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algn="ctr">
              <a:lnSpc>
                <a:spcPct val="107000"/>
              </a:lnSpc>
            </a:pPr>
            <a:r>
              <a:rPr lang="en-US" sz="2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(Ps 1:1,2;  19:7;  119;92-94;   Mt 7:21-27;    Lk 6:46-49; 11:28;   8:21;   </a:t>
            </a:r>
            <a:r>
              <a:rPr lang="en-US" sz="2600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Jn</a:t>
            </a:r>
            <a:r>
              <a:rPr lang="en-US" sz="2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8:32;  13:17;  </a:t>
            </a:r>
            <a:endParaRPr lang="en-US" sz="2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en-US" sz="2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Rom 2:13;  8:2;   Gal 2:4;  5:1,13;   1 Pet 2:16;  2 Pet 2:19)  </a:t>
            </a:r>
            <a:endParaRPr lang="en-US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7790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8600" y="228600"/>
            <a:ext cx="8686800" cy="6085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(26) If anyone thinks he is religious and does not bridle his tongue but deceives his heart, </a:t>
            </a:r>
          </a:p>
          <a:p>
            <a:pPr algn="ctr">
              <a:lnSpc>
                <a:spcPct val="107000"/>
              </a:lnSpc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this person's religion is worthless. </a:t>
            </a:r>
          </a:p>
          <a:p>
            <a:pPr algn="ctr">
              <a:lnSpc>
                <a:spcPct val="107000"/>
              </a:lnSpc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(27) </a:t>
            </a:r>
            <a:r>
              <a:rPr lang="en-US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Religion that is pure and undefiled before God, the Father</a:t>
            </a: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is this: </a:t>
            </a:r>
          </a:p>
          <a:p>
            <a:pPr algn="ctr">
              <a:lnSpc>
                <a:spcPct val="107000"/>
              </a:lnSpc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visit orphans and widows in their affliction, </a:t>
            </a:r>
          </a:p>
          <a:p>
            <a:pPr algn="ctr">
              <a:lnSpc>
                <a:spcPct val="107000"/>
              </a:lnSpc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 to keep oneself unstained from the world</a:t>
            </a:r>
            <a:r>
              <a:rPr lang="en-US" sz="2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en-US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(Dt. 10:18;  14:29;  16:11;  24:19;    Job 31:16-21;  </a:t>
            </a:r>
            <a:r>
              <a:rPr lang="en-US" sz="28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</a:p>
          <a:p>
            <a:pPr algn="ctr">
              <a:lnSpc>
                <a:spcPct val="107000"/>
              </a:lnSpc>
            </a:pPr>
            <a:r>
              <a:rPr lang="en-US" sz="28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</a:t>
            </a:r>
            <a:r>
              <a:rPr lang="en-US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Ps 34:13;  39:1;  141:3;  146:9; 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en-US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Is 1:17-23;   </a:t>
            </a:r>
            <a:r>
              <a:rPr lang="en-US" sz="2800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Jer</a:t>
            </a:r>
            <a:r>
              <a:rPr lang="en-US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22:16;   Hos 14:3;    Mt 25:36;   </a:t>
            </a:r>
            <a:r>
              <a:rPr lang="en-US" sz="28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</a:t>
            </a:r>
          </a:p>
          <a:p>
            <a:pPr algn="ctr">
              <a:lnSpc>
                <a:spcPct val="107000"/>
              </a:lnSpc>
            </a:pPr>
            <a:r>
              <a:rPr lang="en-US" sz="28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Lk </a:t>
            </a:r>
            <a:r>
              <a:rPr lang="en-US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7:11-17;   Ac 26:5;    Rom 12:2;  1 Tim 5:22; 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en-US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 Pet 3:10;    2 Pet 1:4;   2:20;  3;14;    </a:t>
            </a:r>
            <a:r>
              <a:rPr lang="en-US" sz="28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</a:t>
            </a:r>
          </a:p>
          <a:p>
            <a:pPr algn="ctr">
              <a:lnSpc>
                <a:spcPct val="107000"/>
              </a:lnSpc>
            </a:pPr>
            <a:r>
              <a:rPr lang="en-US" sz="28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 </a:t>
            </a:r>
            <a:r>
              <a:rPr lang="en-US" sz="2800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Jn</a:t>
            </a:r>
            <a:r>
              <a:rPr lang="en-US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2:15;  5:18) 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388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5800" y="457200"/>
            <a:ext cx="7391400" cy="14754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228600" algn="ctr">
              <a:lnSpc>
                <a:spcPct val="107000"/>
              </a:lnSpc>
            </a:pPr>
            <a:r>
              <a:rPr lang="en-US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Commentary on James – “The Epistle of Faith” – Dr. David </a:t>
            </a:r>
            <a:r>
              <a:rPr lang="en-US" sz="28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Scaer</a:t>
            </a:r>
            <a:r>
              <a:rPr lang="en-US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CPH</a:t>
            </a:r>
          </a:p>
          <a:p>
            <a:pPr indent="228600" algn="ctr">
              <a:lnSpc>
                <a:spcPct val="107000"/>
              </a:lnSpc>
            </a:pP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1915019"/>
            <a:ext cx="8419617" cy="327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1954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28600"/>
            <a:ext cx="8153400" cy="6151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200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685800"/>
            <a:ext cx="8614712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638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33400" y="304800"/>
            <a:ext cx="7772400" cy="59545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</a:pPr>
            <a:r>
              <a:rPr lang="en-US" sz="3600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LIFE APPLICATION</a:t>
            </a:r>
            <a:endParaRPr lang="en-US" sz="3600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“Receive with meekness </a:t>
            </a:r>
            <a:r>
              <a:rPr lang="en-US" sz="3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implanted Word,</a:t>
            </a: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which is able to save your souls.</a:t>
            </a:r>
          </a:p>
          <a:p>
            <a:pPr algn="ctr">
              <a:lnSpc>
                <a:spcPct val="107000"/>
              </a:lnSpc>
            </a:pP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Be doers of </a:t>
            </a:r>
            <a:r>
              <a:rPr lang="en-US" sz="3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Word,</a:t>
            </a: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and not hearers only, deceiving yourselves.</a:t>
            </a:r>
          </a:p>
          <a:p>
            <a:pPr algn="ctr">
              <a:lnSpc>
                <a:spcPct val="107000"/>
              </a:lnSpc>
            </a:pP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algn="ctr">
              <a:lnSpc>
                <a:spcPct val="107000"/>
              </a:lnSpc>
            </a:pP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are the means by which we receive the implanted Word?</a:t>
            </a:r>
          </a:p>
          <a:p>
            <a:pPr algn="ctr">
              <a:lnSpc>
                <a:spcPct val="107000"/>
              </a:lnSpc>
            </a:pP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algn="ctr">
              <a:lnSpc>
                <a:spcPct val="107000"/>
              </a:lnSpc>
            </a:pP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How are we then empowered to be doers of the Word?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2538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Apothecary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</TotalTime>
  <Words>324</Words>
  <Application>Microsoft Office PowerPoint</Application>
  <PresentationFormat>On-screen Show (4:3)</PresentationFormat>
  <Paragraphs>32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Pastor</dc:creator>
  <cp:lastModifiedBy>David Nehrenz</cp:lastModifiedBy>
  <cp:revision>29</cp:revision>
  <dcterms:created xsi:type="dcterms:W3CDTF">2022-02-24T21:20:30Z</dcterms:created>
  <dcterms:modified xsi:type="dcterms:W3CDTF">2023-03-18T18:57:50Z</dcterms:modified>
</cp:coreProperties>
</file>