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306" y="53"/>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AC63F61-7A4B-442A-8CB5-4B6A0726F5E1}" type="datetimeFigureOut">
              <a:rPr lang="en-US" smtClean="0"/>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09E0B6-C8EF-4DF3-A3B1-2B7C51B1383E}" type="slidenum">
              <a:rPr lang="en-US" smtClean="0"/>
              <a:t>‹#›</a:t>
            </a:fld>
            <a:endParaRPr lang="en-US"/>
          </a:p>
        </p:txBody>
      </p:sp>
    </p:spTree>
    <p:extLst>
      <p:ext uri="{BB962C8B-B14F-4D97-AF65-F5344CB8AC3E}">
        <p14:creationId xmlns:p14="http://schemas.microsoft.com/office/powerpoint/2010/main" val="1663421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AC63F61-7A4B-442A-8CB5-4B6A0726F5E1}" type="datetimeFigureOut">
              <a:rPr lang="en-US" smtClean="0"/>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09E0B6-C8EF-4DF3-A3B1-2B7C51B1383E}" type="slidenum">
              <a:rPr lang="en-US" smtClean="0"/>
              <a:t>‹#›</a:t>
            </a:fld>
            <a:endParaRPr lang="en-US"/>
          </a:p>
        </p:txBody>
      </p:sp>
    </p:spTree>
    <p:extLst>
      <p:ext uri="{BB962C8B-B14F-4D97-AF65-F5344CB8AC3E}">
        <p14:creationId xmlns:p14="http://schemas.microsoft.com/office/powerpoint/2010/main" val="2340559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AC63F61-7A4B-442A-8CB5-4B6A0726F5E1}" type="datetimeFigureOut">
              <a:rPr lang="en-US" smtClean="0"/>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09E0B6-C8EF-4DF3-A3B1-2B7C51B1383E}" type="slidenum">
              <a:rPr lang="en-US" smtClean="0"/>
              <a:t>‹#›</a:t>
            </a:fld>
            <a:endParaRPr lang="en-US"/>
          </a:p>
        </p:txBody>
      </p:sp>
    </p:spTree>
    <p:extLst>
      <p:ext uri="{BB962C8B-B14F-4D97-AF65-F5344CB8AC3E}">
        <p14:creationId xmlns:p14="http://schemas.microsoft.com/office/powerpoint/2010/main" val="1249843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AC63F61-7A4B-442A-8CB5-4B6A0726F5E1}" type="datetimeFigureOut">
              <a:rPr lang="en-US" smtClean="0"/>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09E0B6-C8EF-4DF3-A3B1-2B7C51B1383E}" type="slidenum">
              <a:rPr lang="en-US" smtClean="0"/>
              <a:t>‹#›</a:t>
            </a:fld>
            <a:endParaRPr lang="en-US"/>
          </a:p>
        </p:txBody>
      </p:sp>
    </p:spTree>
    <p:extLst>
      <p:ext uri="{BB962C8B-B14F-4D97-AF65-F5344CB8AC3E}">
        <p14:creationId xmlns:p14="http://schemas.microsoft.com/office/powerpoint/2010/main" val="1526405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AC63F61-7A4B-442A-8CB5-4B6A0726F5E1}" type="datetimeFigureOut">
              <a:rPr lang="en-US" smtClean="0"/>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09E0B6-C8EF-4DF3-A3B1-2B7C51B1383E}" type="slidenum">
              <a:rPr lang="en-US" smtClean="0"/>
              <a:t>‹#›</a:t>
            </a:fld>
            <a:endParaRPr lang="en-US"/>
          </a:p>
        </p:txBody>
      </p:sp>
    </p:spTree>
    <p:extLst>
      <p:ext uri="{BB962C8B-B14F-4D97-AF65-F5344CB8AC3E}">
        <p14:creationId xmlns:p14="http://schemas.microsoft.com/office/powerpoint/2010/main" val="985203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AC63F61-7A4B-442A-8CB5-4B6A0726F5E1}" type="datetimeFigureOut">
              <a:rPr lang="en-US" smtClean="0"/>
              <a:t>1/12/2023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09E0B6-C8EF-4DF3-A3B1-2B7C51B1383E}" type="slidenum">
              <a:rPr lang="en-US" smtClean="0"/>
              <a:t>‹#›</a:t>
            </a:fld>
            <a:endParaRPr lang="en-US"/>
          </a:p>
        </p:txBody>
      </p:sp>
    </p:spTree>
    <p:extLst>
      <p:ext uri="{BB962C8B-B14F-4D97-AF65-F5344CB8AC3E}">
        <p14:creationId xmlns:p14="http://schemas.microsoft.com/office/powerpoint/2010/main" val="2237968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AC63F61-7A4B-442A-8CB5-4B6A0726F5E1}" type="datetimeFigureOut">
              <a:rPr lang="en-US" smtClean="0"/>
              <a:t>1/12/2023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09E0B6-C8EF-4DF3-A3B1-2B7C51B1383E}" type="slidenum">
              <a:rPr lang="en-US" smtClean="0"/>
              <a:t>‹#›</a:t>
            </a:fld>
            <a:endParaRPr lang="en-US"/>
          </a:p>
        </p:txBody>
      </p:sp>
    </p:spTree>
    <p:extLst>
      <p:ext uri="{BB962C8B-B14F-4D97-AF65-F5344CB8AC3E}">
        <p14:creationId xmlns:p14="http://schemas.microsoft.com/office/powerpoint/2010/main" val="1037838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AC63F61-7A4B-442A-8CB5-4B6A0726F5E1}" type="datetimeFigureOut">
              <a:rPr lang="en-US" smtClean="0"/>
              <a:t>1/12/2023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09E0B6-C8EF-4DF3-A3B1-2B7C51B1383E}" type="slidenum">
              <a:rPr lang="en-US" smtClean="0"/>
              <a:t>‹#›</a:t>
            </a:fld>
            <a:endParaRPr lang="en-US"/>
          </a:p>
        </p:txBody>
      </p:sp>
    </p:spTree>
    <p:extLst>
      <p:ext uri="{BB962C8B-B14F-4D97-AF65-F5344CB8AC3E}">
        <p14:creationId xmlns:p14="http://schemas.microsoft.com/office/powerpoint/2010/main" val="2794614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C63F61-7A4B-442A-8CB5-4B6A0726F5E1}" type="datetimeFigureOut">
              <a:rPr lang="en-US" smtClean="0"/>
              <a:t>1/12/2023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09E0B6-C8EF-4DF3-A3B1-2B7C51B1383E}" type="slidenum">
              <a:rPr lang="en-US" smtClean="0"/>
              <a:t>‹#›</a:t>
            </a:fld>
            <a:endParaRPr lang="en-US"/>
          </a:p>
        </p:txBody>
      </p:sp>
    </p:spTree>
    <p:extLst>
      <p:ext uri="{BB962C8B-B14F-4D97-AF65-F5344CB8AC3E}">
        <p14:creationId xmlns:p14="http://schemas.microsoft.com/office/powerpoint/2010/main" val="472055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C63F61-7A4B-442A-8CB5-4B6A0726F5E1}" type="datetimeFigureOut">
              <a:rPr lang="en-US" smtClean="0"/>
              <a:t>1/12/2023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09E0B6-C8EF-4DF3-A3B1-2B7C51B1383E}" type="slidenum">
              <a:rPr lang="en-US" smtClean="0"/>
              <a:t>‹#›</a:t>
            </a:fld>
            <a:endParaRPr lang="en-US"/>
          </a:p>
        </p:txBody>
      </p:sp>
    </p:spTree>
    <p:extLst>
      <p:ext uri="{BB962C8B-B14F-4D97-AF65-F5344CB8AC3E}">
        <p14:creationId xmlns:p14="http://schemas.microsoft.com/office/powerpoint/2010/main" val="3097818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C63F61-7A4B-442A-8CB5-4B6A0726F5E1}" type="datetimeFigureOut">
              <a:rPr lang="en-US" smtClean="0"/>
              <a:t>1/12/2023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09E0B6-C8EF-4DF3-A3B1-2B7C51B1383E}" type="slidenum">
              <a:rPr lang="en-US" smtClean="0"/>
              <a:t>‹#›</a:t>
            </a:fld>
            <a:endParaRPr lang="en-US"/>
          </a:p>
        </p:txBody>
      </p:sp>
    </p:spTree>
    <p:extLst>
      <p:ext uri="{BB962C8B-B14F-4D97-AF65-F5344CB8AC3E}">
        <p14:creationId xmlns:p14="http://schemas.microsoft.com/office/powerpoint/2010/main" val="920281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C63F61-7A4B-442A-8CB5-4B6A0726F5E1}" type="datetimeFigureOut">
              <a:rPr lang="en-US" smtClean="0"/>
              <a:t>1/12/2023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09E0B6-C8EF-4DF3-A3B1-2B7C51B1383E}" type="slidenum">
              <a:rPr lang="en-US" smtClean="0"/>
              <a:t>‹#›</a:t>
            </a:fld>
            <a:endParaRPr lang="en-US"/>
          </a:p>
        </p:txBody>
      </p:sp>
    </p:spTree>
    <p:extLst>
      <p:ext uri="{BB962C8B-B14F-4D97-AF65-F5344CB8AC3E}">
        <p14:creationId xmlns:p14="http://schemas.microsoft.com/office/powerpoint/2010/main" val="36447321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4800" y="457200"/>
            <a:ext cx="8534400" cy="5509200"/>
          </a:xfrm>
          <a:prstGeom prst="rect">
            <a:avLst/>
          </a:prstGeom>
          <a:noFill/>
        </p:spPr>
        <p:txBody>
          <a:bodyPr wrap="square" rtlCol="0">
            <a:spAutoFit/>
          </a:bodyPr>
          <a:lstStyle/>
          <a:p>
            <a:pPr algn="ctr"/>
            <a:r>
              <a:rPr lang="en-US" sz="4400" b="1" u="sng" dirty="0">
                <a:solidFill>
                  <a:prstClr val="black"/>
                </a:solidFill>
                <a:ea typeface="Calibri"/>
                <a:cs typeface="Times New Roman"/>
              </a:rPr>
              <a:t>Trinity Lutheran Church</a:t>
            </a:r>
            <a:r>
              <a:rPr lang="en-US" sz="4400" dirty="0">
                <a:solidFill>
                  <a:prstClr val="black"/>
                </a:solidFill>
                <a:ea typeface="Calibri"/>
                <a:cs typeface="Times New Roman"/>
              </a:rPr>
              <a:t/>
            </a:r>
            <a:br>
              <a:rPr lang="en-US" sz="4400" dirty="0">
                <a:solidFill>
                  <a:prstClr val="black"/>
                </a:solidFill>
                <a:ea typeface="Calibri"/>
                <a:cs typeface="Times New Roman"/>
              </a:rPr>
            </a:br>
            <a:r>
              <a:rPr lang="en-US" sz="4400" dirty="0">
                <a:solidFill>
                  <a:prstClr val="black"/>
                </a:solidFill>
                <a:ea typeface="Calibri"/>
                <a:cs typeface="Times New Roman"/>
              </a:rPr>
              <a:t>Norman, Oklahoma – www.tlcnorman.org</a:t>
            </a:r>
            <a:br>
              <a:rPr lang="en-US" sz="4400" dirty="0">
                <a:solidFill>
                  <a:prstClr val="black"/>
                </a:solidFill>
                <a:ea typeface="Calibri"/>
                <a:cs typeface="Times New Roman"/>
              </a:rPr>
            </a:br>
            <a:r>
              <a:rPr lang="en-US" sz="4400" b="1" u="sng" dirty="0">
                <a:solidFill>
                  <a:prstClr val="black"/>
                </a:solidFill>
                <a:ea typeface="Calibri"/>
                <a:cs typeface="Times New Roman"/>
              </a:rPr>
              <a:t>The </a:t>
            </a:r>
            <a:r>
              <a:rPr lang="en-US" sz="4400" b="1" u="sng" dirty="0" smtClean="0">
                <a:solidFill>
                  <a:prstClr val="black"/>
                </a:solidFill>
                <a:ea typeface="Calibri"/>
                <a:cs typeface="Times New Roman"/>
              </a:rPr>
              <a:t>Epistle of James</a:t>
            </a:r>
            <a:r>
              <a:rPr lang="en-US" sz="4400" dirty="0">
                <a:solidFill>
                  <a:prstClr val="black"/>
                </a:solidFill>
                <a:ea typeface="Calibri"/>
                <a:cs typeface="Times New Roman"/>
              </a:rPr>
              <a:t/>
            </a:r>
            <a:br>
              <a:rPr lang="en-US" sz="4400" dirty="0">
                <a:solidFill>
                  <a:prstClr val="black"/>
                </a:solidFill>
                <a:ea typeface="Calibri"/>
                <a:cs typeface="Times New Roman"/>
              </a:rPr>
            </a:br>
            <a:r>
              <a:rPr lang="en-US" sz="4400" b="1" dirty="0">
                <a:solidFill>
                  <a:prstClr val="black"/>
                </a:solidFill>
                <a:ea typeface="Calibri"/>
                <a:cs typeface="Times New Roman"/>
              </a:rPr>
              <a:t>Theme</a:t>
            </a:r>
            <a:r>
              <a:rPr lang="en-US" sz="4400" b="1" dirty="0" smtClean="0">
                <a:solidFill>
                  <a:prstClr val="black"/>
                </a:solidFill>
                <a:ea typeface="Calibri"/>
                <a:cs typeface="Times New Roman"/>
              </a:rPr>
              <a:t>:</a:t>
            </a:r>
          </a:p>
          <a:p>
            <a:pPr algn="ctr"/>
            <a:r>
              <a:rPr lang="en-US" sz="4400" b="1" dirty="0" smtClean="0">
                <a:solidFill>
                  <a:prstClr val="black"/>
                </a:solidFill>
                <a:ea typeface="Calibri"/>
                <a:cs typeface="Times New Roman"/>
              </a:rPr>
              <a:t> </a:t>
            </a:r>
            <a:r>
              <a:rPr lang="en-US" sz="4400" b="1" dirty="0">
                <a:solidFill>
                  <a:prstClr val="black"/>
                </a:solidFill>
                <a:ea typeface="Calibri"/>
                <a:cs typeface="Times New Roman"/>
              </a:rPr>
              <a:t>“The </a:t>
            </a:r>
            <a:r>
              <a:rPr lang="en-US" sz="4400" b="1" dirty="0" smtClean="0">
                <a:solidFill>
                  <a:prstClr val="black"/>
                </a:solidFill>
                <a:ea typeface="Calibri"/>
                <a:cs typeface="Times New Roman"/>
              </a:rPr>
              <a:t>Testing of Your Faith”</a:t>
            </a:r>
            <a:r>
              <a:rPr lang="en-US" sz="4400" dirty="0" smtClean="0">
                <a:solidFill>
                  <a:prstClr val="black"/>
                </a:solidFill>
                <a:ea typeface="Calibri"/>
                <a:cs typeface="Times New Roman"/>
              </a:rPr>
              <a:t> </a:t>
            </a:r>
            <a:r>
              <a:rPr lang="en-US" sz="4400" dirty="0">
                <a:solidFill>
                  <a:prstClr val="black"/>
                </a:solidFill>
                <a:ea typeface="Calibri"/>
                <a:cs typeface="Times New Roman"/>
              </a:rPr>
              <a:t/>
            </a:r>
            <a:br>
              <a:rPr lang="en-US" sz="4400" dirty="0">
                <a:solidFill>
                  <a:prstClr val="black"/>
                </a:solidFill>
                <a:ea typeface="Calibri"/>
                <a:cs typeface="Times New Roman"/>
              </a:rPr>
            </a:br>
            <a:r>
              <a:rPr lang="en-US" sz="4400" dirty="0" smtClean="0">
                <a:solidFill>
                  <a:prstClr val="black"/>
                </a:solidFill>
                <a:ea typeface="Calibri"/>
                <a:cs typeface="Times New Roman"/>
              </a:rPr>
              <a:t>Date:1-15-22</a:t>
            </a:r>
            <a:r>
              <a:rPr lang="en-US" sz="4400" dirty="0">
                <a:solidFill>
                  <a:prstClr val="black"/>
                </a:solidFill>
                <a:ea typeface="Calibri"/>
                <a:cs typeface="Times New Roman"/>
              </a:rPr>
              <a:t/>
            </a:r>
            <a:br>
              <a:rPr lang="en-US" sz="4400" dirty="0">
                <a:solidFill>
                  <a:prstClr val="black"/>
                </a:solidFill>
                <a:ea typeface="Calibri"/>
                <a:cs typeface="Times New Roman"/>
              </a:rPr>
            </a:br>
            <a:r>
              <a:rPr lang="en-US" sz="4400" dirty="0">
                <a:solidFill>
                  <a:prstClr val="black"/>
                </a:solidFill>
                <a:ea typeface="Calibri"/>
                <a:cs typeface="Times New Roman"/>
              </a:rPr>
              <a:t>Lesson: </a:t>
            </a:r>
            <a:r>
              <a:rPr lang="en-US" sz="4400" dirty="0" smtClean="0">
                <a:solidFill>
                  <a:prstClr val="black"/>
                </a:solidFill>
                <a:ea typeface="Calibri"/>
                <a:cs typeface="Times New Roman"/>
              </a:rPr>
              <a:t>2  </a:t>
            </a:r>
            <a:r>
              <a:rPr lang="en-US" sz="4400" dirty="0">
                <a:solidFill>
                  <a:prstClr val="black"/>
                </a:solidFill>
                <a:ea typeface="Calibri"/>
                <a:cs typeface="Times New Roman"/>
              </a:rPr>
              <a:t>- Chapter </a:t>
            </a:r>
            <a:r>
              <a:rPr lang="en-US" sz="4400" dirty="0" smtClean="0">
                <a:solidFill>
                  <a:prstClr val="black"/>
                </a:solidFill>
                <a:ea typeface="Calibri"/>
                <a:cs typeface="Times New Roman"/>
              </a:rPr>
              <a:t>1:1-12</a:t>
            </a:r>
            <a:endParaRPr lang="en-US" sz="4400" dirty="0"/>
          </a:p>
        </p:txBody>
      </p:sp>
    </p:spTree>
    <p:extLst>
      <p:ext uri="{BB962C8B-B14F-4D97-AF65-F5344CB8AC3E}">
        <p14:creationId xmlns:p14="http://schemas.microsoft.com/office/powerpoint/2010/main" val="13814075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152400"/>
            <a:ext cx="8610600" cy="6415602"/>
          </a:xfrm>
          <a:prstGeom prst="rect">
            <a:avLst/>
          </a:prstGeom>
          <a:noFill/>
        </p:spPr>
        <p:txBody>
          <a:bodyPr wrap="square" rtlCol="0">
            <a:spAutoFit/>
          </a:bodyPr>
          <a:lstStyle/>
          <a:p>
            <a:pPr algn="ctr">
              <a:lnSpc>
                <a:spcPct val="107000"/>
              </a:lnSpc>
            </a:pPr>
            <a:r>
              <a:rPr lang="en-US" sz="3200" b="1" u="sng" dirty="0">
                <a:latin typeface="Calibri" panose="020F0502020204030204" pitchFamily="34" charset="0"/>
                <a:ea typeface="Calibri" panose="020F0502020204030204" pitchFamily="34" charset="0"/>
                <a:cs typeface="Times New Roman" panose="02020603050405020304" pitchFamily="18" charset="0"/>
              </a:rPr>
              <a:t>LIFE </a:t>
            </a:r>
            <a:r>
              <a:rPr lang="en-US" sz="3200" b="1" u="sng" dirty="0" smtClean="0">
                <a:latin typeface="Calibri" panose="020F0502020204030204" pitchFamily="34" charset="0"/>
                <a:ea typeface="Calibri" panose="020F0502020204030204" pitchFamily="34" charset="0"/>
                <a:cs typeface="Times New Roman" panose="02020603050405020304" pitchFamily="18" charset="0"/>
              </a:rPr>
              <a:t>APPLICATION</a:t>
            </a:r>
            <a:r>
              <a:rPr lang="en-US" sz="3200" b="1" dirty="0">
                <a:latin typeface="Calibri" panose="020F0502020204030204" pitchFamily="34" charset="0"/>
                <a:ea typeface="Calibri" panose="020F0502020204030204" pitchFamily="34" charset="0"/>
                <a:cs typeface="Times New Roman" panose="02020603050405020304" pitchFamily="18" charset="0"/>
              </a:rPr>
              <a:t> </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3200" dirty="0">
                <a:latin typeface="Calibri" panose="020F0502020204030204" pitchFamily="34" charset="0"/>
                <a:ea typeface="Calibri" panose="020F0502020204030204" pitchFamily="34" charset="0"/>
                <a:cs typeface="Times New Roman" panose="02020603050405020304" pitchFamily="18" charset="0"/>
              </a:rPr>
              <a:t>‘When you meet trials of various kinds,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3200" dirty="0">
                <a:latin typeface="Calibri" panose="020F0502020204030204" pitchFamily="34" charset="0"/>
                <a:ea typeface="Calibri" panose="020F0502020204030204" pitchFamily="34" charset="0"/>
                <a:cs typeface="Times New Roman" panose="02020603050405020304" pitchFamily="18" charset="0"/>
              </a:rPr>
              <a:t>you know that the testing of your faith produces steadfastness.</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3200" dirty="0">
                <a:latin typeface="Calibri" panose="020F0502020204030204" pitchFamily="34" charset="0"/>
                <a:ea typeface="Calibri" panose="020F0502020204030204" pitchFamily="34" charset="0"/>
                <a:cs typeface="Times New Roman" panose="02020603050405020304" pitchFamily="18" charset="0"/>
              </a:rPr>
              <a:t>And let steadfastness have its full effect, that you may be perfect and complete, lacking in nothing.’</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3200" dirty="0">
                <a:latin typeface="Calibri" panose="020F0502020204030204" pitchFamily="34" charset="0"/>
                <a:ea typeface="Calibri" panose="020F0502020204030204" pitchFamily="34" charset="0"/>
                <a:cs typeface="Times New Roman" panose="02020603050405020304" pitchFamily="18" charset="0"/>
              </a:rPr>
              <a:t>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3200" dirty="0">
                <a:latin typeface="Calibri" panose="020F0502020204030204" pitchFamily="34" charset="0"/>
                <a:ea typeface="Calibri" panose="020F0502020204030204" pitchFamily="34" charset="0"/>
                <a:cs typeface="Times New Roman" panose="02020603050405020304" pitchFamily="18" charset="0"/>
              </a:rPr>
              <a:t>What are examples of the trials and tests of your faith that you experience?</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3200" dirty="0">
                <a:latin typeface="Calibri" panose="020F0502020204030204" pitchFamily="34" charset="0"/>
                <a:ea typeface="Calibri" panose="020F0502020204030204" pitchFamily="34" charset="0"/>
                <a:cs typeface="Times New Roman" panose="02020603050405020304" pitchFamily="18" charset="0"/>
              </a:rPr>
              <a:t>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3200" dirty="0">
                <a:latin typeface="Calibri" panose="020F0502020204030204" pitchFamily="34" charset="0"/>
                <a:ea typeface="Calibri" panose="020F0502020204030204" pitchFamily="34" charset="0"/>
                <a:cs typeface="Times New Roman" panose="02020603050405020304" pitchFamily="18" charset="0"/>
              </a:rPr>
              <a:t>How does steadfastness help you survive this earthly life to enter into heaven?</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740914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2"/>
          <a:srcRect l="9383" r="10899" b="18844"/>
          <a:stretch/>
        </p:blipFill>
        <p:spPr>
          <a:xfrm>
            <a:off x="675443" y="381000"/>
            <a:ext cx="7793114" cy="5821362"/>
          </a:xfrm>
          <a:prstGeom prst="rect">
            <a:avLst/>
          </a:prstGeom>
        </p:spPr>
      </p:pic>
    </p:spTree>
    <p:extLst>
      <p:ext uri="{BB962C8B-B14F-4D97-AF65-F5344CB8AC3E}">
        <p14:creationId xmlns:p14="http://schemas.microsoft.com/office/powerpoint/2010/main" val="37735777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2"/>
          <a:srcRect t="6764" b="9085"/>
          <a:stretch/>
        </p:blipFill>
        <p:spPr>
          <a:xfrm>
            <a:off x="609600" y="274638"/>
            <a:ext cx="7467600" cy="6284163"/>
          </a:xfrm>
          <a:prstGeom prst="rect">
            <a:avLst/>
          </a:prstGeom>
        </p:spPr>
      </p:pic>
    </p:spTree>
    <p:extLst>
      <p:ext uri="{BB962C8B-B14F-4D97-AF65-F5344CB8AC3E}">
        <p14:creationId xmlns:p14="http://schemas.microsoft.com/office/powerpoint/2010/main" val="8139021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rotWithShape="1">
          <a:blip r:embed="rId2"/>
          <a:srcRect b="9084"/>
          <a:stretch/>
        </p:blipFill>
        <p:spPr>
          <a:xfrm>
            <a:off x="2286000" y="381000"/>
            <a:ext cx="4572000" cy="6226214"/>
          </a:xfrm>
          <a:prstGeom prst="rect">
            <a:avLst/>
          </a:prstGeom>
        </p:spPr>
      </p:pic>
    </p:spTree>
    <p:extLst>
      <p:ext uri="{BB962C8B-B14F-4D97-AF65-F5344CB8AC3E}">
        <p14:creationId xmlns:p14="http://schemas.microsoft.com/office/powerpoint/2010/main" val="1801156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rmAutofit fontScale="90000"/>
          </a:bodyPr>
          <a:lstStyle/>
          <a:p>
            <a:pPr lvl="0">
              <a:lnSpc>
                <a:spcPct val="115000"/>
              </a:lnSpc>
              <a:spcBef>
                <a:spcPts val="0"/>
              </a:spcBef>
            </a:pPr>
            <a:r>
              <a:rPr lang="en-US" sz="1400" b="1" u="sng" dirty="0" smtClean="0">
                <a:ea typeface="Calibri"/>
                <a:cs typeface="Times New Roman"/>
              </a:rPr>
              <a:t/>
            </a:r>
            <a:br>
              <a:rPr lang="en-US" sz="1400" b="1" u="sng" dirty="0" smtClean="0">
                <a:ea typeface="Calibri"/>
                <a:cs typeface="Times New Roman"/>
              </a:rPr>
            </a:br>
            <a:r>
              <a:rPr lang="en-US" sz="1400" b="1" u="sng" dirty="0">
                <a:ea typeface="Calibri"/>
                <a:cs typeface="Times New Roman"/>
              </a:rPr>
              <a:t/>
            </a:r>
            <a:br>
              <a:rPr lang="en-US" sz="1400" b="1" u="sng" dirty="0">
                <a:ea typeface="Calibri"/>
                <a:cs typeface="Times New Roman"/>
              </a:rPr>
            </a:br>
            <a:r>
              <a:rPr lang="en-US" sz="1400" b="1" u="sng" dirty="0" smtClean="0">
                <a:ea typeface="Calibri"/>
                <a:cs typeface="Times New Roman"/>
              </a:rPr>
              <a:t/>
            </a:r>
            <a:br>
              <a:rPr lang="en-US" sz="1400" b="1" u="sng" dirty="0" smtClean="0">
                <a:ea typeface="Calibri"/>
                <a:cs typeface="Times New Roman"/>
              </a:rPr>
            </a:br>
            <a:r>
              <a:rPr lang="en-US" sz="1400" b="1" u="sng" dirty="0" smtClean="0">
                <a:ea typeface="Calibri"/>
                <a:cs typeface="Times New Roman"/>
              </a:rPr>
              <a:t/>
            </a:r>
            <a:br>
              <a:rPr lang="en-US" sz="1400" b="1" u="sng" dirty="0" smtClean="0">
                <a:ea typeface="Calibri"/>
                <a:cs typeface="Times New Roman"/>
              </a:rPr>
            </a:br>
            <a:r>
              <a:rPr lang="en-US" sz="1400" b="1" u="sng" dirty="0">
                <a:ea typeface="Calibri"/>
                <a:cs typeface="Times New Roman"/>
              </a:rPr>
              <a:t/>
            </a:r>
            <a:br>
              <a:rPr lang="en-US" sz="1400" b="1" u="sng" dirty="0">
                <a:ea typeface="Calibri"/>
                <a:cs typeface="Times New Roman"/>
              </a:rPr>
            </a:br>
            <a:r>
              <a:rPr lang="en-US" sz="1400" b="1" u="sng" dirty="0" smtClean="0">
                <a:ea typeface="Calibri"/>
                <a:cs typeface="Times New Roman"/>
              </a:rPr>
              <a:t/>
            </a:r>
            <a:br>
              <a:rPr lang="en-US" sz="1400" b="1" u="sng" dirty="0" smtClean="0">
                <a:ea typeface="Calibri"/>
                <a:cs typeface="Times New Roman"/>
              </a:rPr>
            </a:br>
            <a:r>
              <a:rPr lang="en-US" sz="1400" b="1" u="sng" dirty="0">
                <a:ea typeface="Calibri"/>
                <a:cs typeface="Times New Roman"/>
              </a:rPr>
              <a:t/>
            </a:r>
            <a:br>
              <a:rPr lang="en-US" sz="1400" b="1" u="sng" dirty="0">
                <a:ea typeface="Calibri"/>
                <a:cs typeface="Times New Roman"/>
              </a:rPr>
            </a:br>
            <a:r>
              <a:rPr lang="en-US" sz="1400" b="1" u="sng" dirty="0" smtClean="0">
                <a:ea typeface="Calibri"/>
                <a:cs typeface="Times New Roman"/>
              </a:rPr>
              <a:t/>
            </a:r>
            <a:br>
              <a:rPr lang="en-US" sz="1400" b="1" u="sng" dirty="0" smtClean="0">
                <a:ea typeface="Calibri"/>
                <a:cs typeface="Times New Roman"/>
              </a:rPr>
            </a:br>
            <a:r>
              <a:rPr lang="en-US" sz="1400" b="1" u="sng" dirty="0">
                <a:ea typeface="Calibri"/>
                <a:cs typeface="Times New Roman"/>
              </a:rPr>
              <a:t/>
            </a:r>
            <a:br>
              <a:rPr lang="en-US" sz="1400" b="1" u="sng" dirty="0">
                <a:ea typeface="Calibri"/>
                <a:cs typeface="Times New Roman"/>
              </a:rPr>
            </a:br>
            <a:r>
              <a:rPr lang="en-US" sz="1400" b="1" u="sng" dirty="0" smtClean="0">
                <a:ea typeface="Calibri"/>
                <a:cs typeface="Times New Roman"/>
              </a:rPr>
              <a:t/>
            </a:r>
            <a:br>
              <a:rPr lang="en-US" sz="1400" b="1" u="sng" dirty="0" smtClean="0">
                <a:ea typeface="Calibri"/>
                <a:cs typeface="Times New Roman"/>
              </a:rPr>
            </a:br>
            <a:r>
              <a:rPr lang="en-US" sz="1400" b="1" u="sng" dirty="0">
                <a:ea typeface="Calibri"/>
                <a:cs typeface="Times New Roman"/>
              </a:rPr>
              <a:t/>
            </a:r>
            <a:br>
              <a:rPr lang="en-US" sz="1400" b="1" u="sng" dirty="0">
                <a:ea typeface="Calibri"/>
                <a:cs typeface="Times New Roman"/>
              </a:rPr>
            </a:br>
            <a:r>
              <a:rPr lang="en-US" sz="1400" b="1" u="sng" dirty="0" smtClean="0">
                <a:ea typeface="Calibri"/>
                <a:cs typeface="Times New Roman"/>
              </a:rPr>
              <a:t/>
            </a:r>
            <a:br>
              <a:rPr lang="en-US" sz="1400" b="1" u="sng" dirty="0" smtClean="0">
                <a:ea typeface="Calibri"/>
                <a:cs typeface="Times New Roman"/>
              </a:rPr>
            </a:br>
            <a:r>
              <a:rPr lang="en-US" sz="1400" b="1" u="sng" dirty="0">
                <a:ea typeface="Calibri"/>
                <a:cs typeface="Times New Roman"/>
              </a:rPr>
              <a:t/>
            </a:r>
            <a:br>
              <a:rPr lang="en-US" sz="1400" b="1" u="sng" dirty="0">
                <a:ea typeface="Calibri"/>
                <a:cs typeface="Times New Roman"/>
              </a:rPr>
            </a:br>
            <a:r>
              <a:rPr lang="en-US" sz="1400" b="1" u="sng" dirty="0" smtClean="0">
                <a:ea typeface="Calibri"/>
                <a:cs typeface="Times New Roman"/>
              </a:rPr>
              <a:t/>
            </a:r>
            <a:br>
              <a:rPr lang="en-US" sz="1400" b="1" u="sng" dirty="0" smtClean="0">
                <a:ea typeface="Calibri"/>
                <a:cs typeface="Times New Roman"/>
              </a:rPr>
            </a:br>
            <a:r>
              <a:rPr lang="en-US" sz="1400" b="1" u="sng" dirty="0">
                <a:ea typeface="Calibri"/>
                <a:cs typeface="Times New Roman"/>
              </a:rPr>
              <a:t/>
            </a:r>
            <a:br>
              <a:rPr lang="en-US" sz="1400" b="1" u="sng" dirty="0">
                <a:ea typeface="Calibri"/>
                <a:cs typeface="Times New Roman"/>
              </a:rPr>
            </a:br>
            <a:r>
              <a:rPr lang="en-US" sz="1400" b="1" u="sng" dirty="0" smtClean="0">
                <a:ea typeface="Calibri"/>
                <a:cs typeface="Times New Roman"/>
              </a:rPr>
              <a:t/>
            </a:r>
            <a:br>
              <a:rPr lang="en-US" sz="1400" b="1" u="sng" dirty="0" smtClean="0">
                <a:ea typeface="Calibri"/>
                <a:cs typeface="Times New Roman"/>
              </a:rPr>
            </a:br>
            <a:r>
              <a:rPr lang="en-US" sz="1400" b="1" u="sng" dirty="0">
                <a:ea typeface="Calibri"/>
                <a:cs typeface="Times New Roman"/>
              </a:rPr>
              <a:t/>
            </a:r>
            <a:br>
              <a:rPr lang="en-US" sz="1400" b="1" u="sng" dirty="0">
                <a:ea typeface="Calibri"/>
                <a:cs typeface="Times New Roman"/>
              </a:rPr>
            </a:br>
            <a:r>
              <a:rPr lang="en-US" sz="1400" b="1" u="sng" dirty="0" smtClean="0">
                <a:ea typeface="Calibri"/>
                <a:cs typeface="Times New Roman"/>
              </a:rPr>
              <a:t/>
            </a:r>
            <a:br>
              <a:rPr lang="en-US" sz="1400" b="1" u="sng" dirty="0" smtClean="0">
                <a:ea typeface="Calibri"/>
                <a:cs typeface="Times New Roman"/>
              </a:rPr>
            </a:br>
            <a:r>
              <a:rPr lang="en-US" sz="1400" b="1" u="sng" dirty="0">
                <a:ea typeface="Calibri"/>
                <a:cs typeface="Times New Roman"/>
              </a:rPr>
              <a:t/>
            </a:r>
            <a:br>
              <a:rPr lang="en-US" sz="1400" b="1" u="sng" dirty="0">
                <a:ea typeface="Calibri"/>
                <a:cs typeface="Times New Roman"/>
              </a:rPr>
            </a:br>
            <a:r>
              <a:rPr lang="en-US" sz="1400" b="1" u="sng" dirty="0" smtClean="0">
                <a:ea typeface="Calibri"/>
                <a:cs typeface="Times New Roman"/>
              </a:rPr>
              <a:t/>
            </a:r>
            <a:br>
              <a:rPr lang="en-US" sz="1400" b="1" u="sng" dirty="0" smtClean="0">
                <a:ea typeface="Calibri"/>
                <a:cs typeface="Times New Roman"/>
              </a:rPr>
            </a:br>
            <a:r>
              <a:rPr lang="en-US" sz="1400" b="1" u="sng" dirty="0">
                <a:ea typeface="Calibri"/>
                <a:cs typeface="Times New Roman"/>
              </a:rPr>
              <a:t/>
            </a:r>
            <a:br>
              <a:rPr lang="en-US" sz="1400" b="1" u="sng" dirty="0">
                <a:ea typeface="Calibri"/>
                <a:cs typeface="Times New Roman"/>
              </a:rPr>
            </a:br>
            <a:r>
              <a:rPr lang="en-US" sz="1400" b="1" u="sng" dirty="0" smtClean="0">
                <a:ea typeface="Calibri"/>
                <a:cs typeface="Times New Roman"/>
              </a:rPr>
              <a:t/>
            </a:r>
            <a:br>
              <a:rPr lang="en-US" sz="1400" b="1" u="sng" dirty="0" smtClean="0">
                <a:ea typeface="Calibri"/>
                <a:cs typeface="Times New Roman"/>
              </a:rPr>
            </a:br>
            <a:r>
              <a:rPr lang="en-US" b="1" u="sng" dirty="0" smtClean="0">
                <a:ea typeface="Calibri"/>
                <a:cs typeface="Times New Roman"/>
              </a:rPr>
              <a:t>TEXT and </a:t>
            </a:r>
            <a:r>
              <a:rPr lang="en-US" b="1" u="sng" dirty="0">
                <a:solidFill>
                  <a:prstClr val="black"/>
                </a:solidFill>
                <a:ea typeface="Calibri"/>
                <a:cs typeface="Times New Roman"/>
              </a:rPr>
              <a:t>STUDY </a:t>
            </a:r>
            <a:r>
              <a:rPr lang="en-US" b="1" u="sng" dirty="0" smtClean="0">
                <a:solidFill>
                  <a:prstClr val="black"/>
                </a:solidFill>
                <a:ea typeface="Calibri"/>
                <a:cs typeface="Times New Roman"/>
              </a:rPr>
              <a:t>NOTES</a:t>
            </a:r>
            <a:r>
              <a:rPr lang="en-US" dirty="0">
                <a:ea typeface="Calibri"/>
                <a:cs typeface="Times New Roman"/>
              </a:rPr>
              <a:t/>
            </a:r>
            <a:br>
              <a:rPr lang="en-US" dirty="0">
                <a:ea typeface="Calibri"/>
                <a:cs typeface="Times New Roman"/>
              </a:rPr>
            </a:br>
            <a:r>
              <a:rPr lang="en-US" dirty="0">
                <a:latin typeface="Calibri" panose="020F0502020204030204" pitchFamily="34" charset="0"/>
                <a:ea typeface="Calibri" panose="020F0502020204030204" pitchFamily="34" charset="0"/>
                <a:cs typeface="Times New Roman" panose="02020603050405020304" pitchFamily="18" charset="0"/>
              </a:rPr>
              <a:t> (1)</a:t>
            </a:r>
            <a:r>
              <a:rPr lang="en-US" u="sng" dirty="0">
                <a:latin typeface="Calibri" panose="020F0502020204030204" pitchFamily="34" charset="0"/>
                <a:ea typeface="Calibri" panose="020F0502020204030204" pitchFamily="34" charset="0"/>
                <a:cs typeface="Times New Roman" panose="02020603050405020304" pitchFamily="18" charset="0"/>
              </a:rPr>
              <a:t>  James</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b="1" dirty="0">
                <a:latin typeface="Calibri" panose="020F0502020204030204" pitchFamily="34" charset="0"/>
                <a:ea typeface="Calibri" panose="020F0502020204030204" pitchFamily="34" charset="0"/>
                <a:cs typeface="Times New Roman" panose="02020603050405020304" pitchFamily="18" charset="0"/>
              </a:rPr>
              <a:t>a servant of God and of the Lord Jesus Christ</a:t>
            </a:r>
            <a:r>
              <a:rPr lang="en-US" dirty="0">
                <a:latin typeface="Calibri" panose="020F0502020204030204" pitchFamily="34" charset="0"/>
                <a:ea typeface="Calibri" panose="020F0502020204030204" pitchFamily="34" charset="0"/>
                <a:cs typeface="Times New Roman" panose="02020603050405020304" pitchFamily="18" charset="0"/>
              </a:rPr>
              <a:t>, </a:t>
            </a:r>
            <a:br>
              <a:rPr lang="en-US" dirty="0">
                <a:latin typeface="Calibri" panose="020F0502020204030204" pitchFamily="34" charset="0"/>
                <a:ea typeface="Calibri" panose="020F0502020204030204" pitchFamily="34" charset="0"/>
                <a:cs typeface="Times New Roman" panose="02020603050405020304" pitchFamily="18" charset="0"/>
              </a:rPr>
            </a:br>
            <a:r>
              <a:rPr lang="en-US" u="sng" dirty="0">
                <a:latin typeface="Calibri" panose="020F0502020204030204" pitchFamily="34" charset="0"/>
                <a:ea typeface="Calibri" panose="020F0502020204030204" pitchFamily="34" charset="0"/>
                <a:cs typeface="Times New Roman" panose="02020603050405020304" pitchFamily="18" charset="0"/>
              </a:rPr>
              <a:t>To the twelve tribes in the Dispersion:</a:t>
            </a:r>
            <a:r>
              <a:rPr lang="en-US" dirty="0">
                <a:latin typeface="Calibri" panose="020F0502020204030204" pitchFamily="34" charset="0"/>
                <a:ea typeface="Calibri" panose="020F0502020204030204" pitchFamily="34" charset="0"/>
                <a:cs typeface="Times New Roman" panose="02020603050405020304" pitchFamily="18" charset="0"/>
              </a:rPr>
              <a:t/>
            </a:r>
            <a:br>
              <a:rPr lang="en-US" dirty="0">
                <a:latin typeface="Calibri" panose="020F0502020204030204" pitchFamily="34" charset="0"/>
                <a:ea typeface="Calibri" panose="020F0502020204030204" pitchFamily="34" charset="0"/>
                <a:cs typeface="Times New Roman" panose="02020603050405020304" pitchFamily="18" charset="0"/>
              </a:rPr>
            </a:br>
            <a:r>
              <a:rPr lang="en-US" dirty="0">
                <a:latin typeface="Calibri" panose="020F0502020204030204" pitchFamily="34" charset="0"/>
                <a:ea typeface="Calibri" panose="020F0502020204030204" pitchFamily="34" charset="0"/>
                <a:cs typeface="Times New Roman" panose="02020603050405020304" pitchFamily="18" charset="0"/>
              </a:rPr>
              <a:t>Greetings.  </a:t>
            </a:r>
            <a:br>
              <a:rPr lang="en-US" dirty="0">
                <a:latin typeface="Calibri" panose="020F0502020204030204" pitchFamily="34" charset="0"/>
                <a:ea typeface="Calibri" panose="020F0502020204030204" pitchFamily="34" charset="0"/>
                <a:cs typeface="Times New Roman" panose="02020603050405020304" pitchFamily="18" charset="0"/>
              </a:rPr>
            </a:br>
            <a:r>
              <a:rPr lang="en-US" b="1" dirty="0">
                <a:latin typeface="Calibri" panose="020F0502020204030204" pitchFamily="34" charset="0"/>
                <a:ea typeface="Calibri" panose="020F0502020204030204" pitchFamily="34" charset="0"/>
                <a:cs typeface="Times New Roman" panose="02020603050405020304" pitchFamily="18" charset="0"/>
              </a:rPr>
              <a:t>(Dt 32:26;   </a:t>
            </a:r>
            <a:r>
              <a:rPr lang="en-US" b="1" dirty="0" err="1">
                <a:latin typeface="Calibri" panose="020F0502020204030204" pitchFamily="34" charset="0"/>
                <a:ea typeface="Calibri" panose="020F0502020204030204" pitchFamily="34" charset="0"/>
                <a:cs typeface="Times New Roman" panose="02020603050405020304" pitchFamily="18" charset="0"/>
              </a:rPr>
              <a:t>Jn</a:t>
            </a:r>
            <a:r>
              <a:rPr lang="en-US" b="1" dirty="0">
                <a:latin typeface="Calibri" panose="020F0502020204030204" pitchFamily="34" charset="0"/>
                <a:ea typeface="Calibri" panose="020F0502020204030204" pitchFamily="34" charset="0"/>
                <a:cs typeface="Times New Roman" panose="02020603050405020304" pitchFamily="18" charset="0"/>
              </a:rPr>
              <a:t> 7:35;  </a:t>
            </a:r>
            <a:r>
              <a:rPr lang="en-US" b="1" dirty="0" smtClean="0">
                <a:latin typeface="Calibri" panose="020F0502020204030204" pitchFamily="34" charset="0"/>
                <a:ea typeface="Calibri" panose="020F0502020204030204" pitchFamily="34" charset="0"/>
                <a:cs typeface="Times New Roman" panose="02020603050405020304" pitchFamily="18" charset="0"/>
              </a:rPr>
              <a:t/>
            </a:r>
            <a:br>
              <a:rPr lang="en-US" b="1" dirty="0" smtClean="0">
                <a:latin typeface="Calibri" panose="020F0502020204030204" pitchFamily="34" charset="0"/>
                <a:ea typeface="Calibri" panose="020F0502020204030204" pitchFamily="34" charset="0"/>
                <a:cs typeface="Times New Roman" panose="02020603050405020304" pitchFamily="18" charset="0"/>
              </a:rPr>
            </a:br>
            <a:r>
              <a:rPr lang="en-US" b="1" dirty="0" smtClean="0">
                <a:latin typeface="Calibri" panose="020F0502020204030204" pitchFamily="34" charset="0"/>
                <a:ea typeface="Calibri" panose="020F0502020204030204" pitchFamily="34" charset="0"/>
                <a:cs typeface="Times New Roman" panose="02020603050405020304" pitchFamily="18" charset="0"/>
              </a:rPr>
              <a:t> </a:t>
            </a:r>
            <a:r>
              <a:rPr lang="en-US" b="1" dirty="0">
                <a:latin typeface="Calibri" panose="020F0502020204030204" pitchFamily="34" charset="0"/>
                <a:ea typeface="Calibri" panose="020F0502020204030204" pitchFamily="34" charset="0"/>
                <a:cs typeface="Times New Roman" panose="02020603050405020304" pitchFamily="18" charset="0"/>
              </a:rPr>
              <a:t>Ac 2:18:  4:29;  15:13,23;  26:7;   </a:t>
            </a:r>
            <a:r>
              <a:rPr lang="en-US" dirty="0">
                <a:latin typeface="Calibri" panose="020F0502020204030204" pitchFamily="34" charset="0"/>
                <a:ea typeface="Calibri" panose="020F0502020204030204" pitchFamily="34" charset="0"/>
                <a:cs typeface="Times New Roman" panose="02020603050405020304" pitchFamily="18" charset="0"/>
              </a:rPr>
              <a:t/>
            </a:r>
            <a:br>
              <a:rPr lang="en-US" dirty="0">
                <a:latin typeface="Calibri" panose="020F0502020204030204" pitchFamily="34" charset="0"/>
                <a:ea typeface="Calibri" panose="020F0502020204030204" pitchFamily="34" charset="0"/>
                <a:cs typeface="Times New Roman" panose="02020603050405020304" pitchFamily="18" charset="0"/>
              </a:rPr>
            </a:br>
            <a:r>
              <a:rPr lang="en-US" b="1" dirty="0">
                <a:latin typeface="Calibri" panose="020F0502020204030204" pitchFamily="34" charset="0"/>
                <a:ea typeface="Calibri" panose="020F0502020204030204" pitchFamily="34" charset="0"/>
                <a:cs typeface="Times New Roman" panose="02020603050405020304" pitchFamily="18" charset="0"/>
              </a:rPr>
              <a:t>Rom 1:1;  Titus 1:1;  1 Pet 1:1) </a:t>
            </a:r>
            <a:r>
              <a:rPr lang="en-US" sz="1100" dirty="0">
                <a:ea typeface="Calibri"/>
                <a:cs typeface="Times New Roman"/>
              </a:rPr>
              <a:t/>
            </a:r>
            <a:br>
              <a:rPr lang="en-US" sz="1100" dirty="0">
                <a:ea typeface="Calibri"/>
                <a:cs typeface="Times New Roman"/>
              </a:rPr>
            </a:br>
            <a:endParaRPr lang="en-US" sz="1400" dirty="0"/>
          </a:p>
        </p:txBody>
      </p:sp>
    </p:spTree>
    <p:extLst>
      <p:ext uri="{BB962C8B-B14F-4D97-AF65-F5344CB8AC3E}">
        <p14:creationId xmlns:p14="http://schemas.microsoft.com/office/powerpoint/2010/main" val="8074705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04800"/>
            <a:ext cx="8534400" cy="6020238"/>
          </a:xfrm>
          <a:prstGeom prst="rect">
            <a:avLst/>
          </a:prstGeom>
          <a:noFill/>
        </p:spPr>
        <p:txBody>
          <a:bodyPr wrap="square" rtlCol="0">
            <a:spAutoFit/>
          </a:bodyPr>
          <a:lstStyle/>
          <a:p>
            <a:pPr algn="ctr">
              <a:lnSpc>
                <a:spcPct val="107000"/>
              </a:lnSpc>
            </a:pPr>
            <a:r>
              <a:rPr lang="en-US" sz="3600" dirty="0">
                <a:latin typeface="Calibri" panose="020F0502020204030204" pitchFamily="34" charset="0"/>
                <a:ea typeface="Calibri" panose="020F0502020204030204" pitchFamily="34" charset="0"/>
                <a:cs typeface="Times New Roman" panose="02020603050405020304" pitchFamily="18" charset="0"/>
              </a:rPr>
              <a:t>(2) Count it all joy, </a:t>
            </a:r>
            <a:r>
              <a:rPr lang="en-US" sz="3600" u="sng" dirty="0">
                <a:latin typeface="Calibri" panose="020F0502020204030204" pitchFamily="34" charset="0"/>
                <a:ea typeface="Calibri" panose="020F0502020204030204" pitchFamily="34" charset="0"/>
                <a:cs typeface="Times New Roman" panose="02020603050405020304" pitchFamily="18" charset="0"/>
              </a:rPr>
              <a:t>my brothers,</a:t>
            </a:r>
            <a:r>
              <a:rPr lang="en-US" sz="3600" dirty="0">
                <a:latin typeface="Calibri" panose="020F0502020204030204" pitchFamily="34" charset="0"/>
                <a:ea typeface="Calibri" panose="020F0502020204030204" pitchFamily="34" charset="0"/>
                <a:cs typeface="Times New Roman" panose="02020603050405020304" pitchFamily="18" charset="0"/>
              </a:rPr>
              <a:t> when </a:t>
            </a:r>
            <a:r>
              <a:rPr lang="en-US" sz="3600" u="sng" dirty="0">
                <a:latin typeface="Calibri" panose="020F0502020204030204" pitchFamily="34" charset="0"/>
                <a:ea typeface="Calibri" panose="020F0502020204030204" pitchFamily="34" charset="0"/>
                <a:cs typeface="Times New Roman" panose="02020603050405020304" pitchFamily="18" charset="0"/>
              </a:rPr>
              <a:t>you meet</a:t>
            </a:r>
            <a:r>
              <a:rPr lang="en-US" sz="3600" dirty="0">
                <a:latin typeface="Calibri" panose="020F0502020204030204" pitchFamily="34" charset="0"/>
                <a:ea typeface="Calibri" panose="020F0502020204030204" pitchFamily="34" charset="0"/>
                <a:cs typeface="Times New Roman" panose="02020603050405020304" pitchFamily="18" charset="0"/>
              </a:rPr>
              <a:t> trials of various kinds, </a:t>
            </a:r>
          </a:p>
          <a:p>
            <a:pPr algn="ctr">
              <a:lnSpc>
                <a:spcPct val="107000"/>
              </a:lnSpc>
            </a:pPr>
            <a:r>
              <a:rPr lang="en-US" sz="3600" dirty="0">
                <a:latin typeface="Calibri" panose="020F0502020204030204" pitchFamily="34" charset="0"/>
                <a:ea typeface="Calibri" panose="020F0502020204030204" pitchFamily="34" charset="0"/>
                <a:cs typeface="Times New Roman" panose="02020603050405020304" pitchFamily="18" charset="0"/>
              </a:rPr>
              <a:t>(3) for </a:t>
            </a:r>
            <a:r>
              <a:rPr lang="en-US" sz="3600" u="sng" dirty="0">
                <a:latin typeface="Calibri" panose="020F0502020204030204" pitchFamily="34" charset="0"/>
                <a:ea typeface="Calibri" panose="020F0502020204030204" pitchFamily="34" charset="0"/>
                <a:cs typeface="Times New Roman" panose="02020603050405020304" pitchFamily="18" charset="0"/>
              </a:rPr>
              <a:t>you</a:t>
            </a:r>
            <a:r>
              <a:rPr lang="en-US" sz="3600" dirty="0">
                <a:latin typeface="Calibri" panose="020F0502020204030204" pitchFamily="34" charset="0"/>
                <a:ea typeface="Calibri" panose="020F0502020204030204" pitchFamily="34" charset="0"/>
                <a:cs typeface="Times New Roman" panose="02020603050405020304" pitchFamily="18" charset="0"/>
              </a:rPr>
              <a:t> know that the testing of </a:t>
            </a:r>
            <a:r>
              <a:rPr lang="en-US" sz="3600" u="sng" dirty="0">
                <a:latin typeface="Calibri" panose="020F0502020204030204" pitchFamily="34" charset="0"/>
                <a:ea typeface="Calibri" panose="020F0502020204030204" pitchFamily="34" charset="0"/>
                <a:cs typeface="Times New Roman" panose="02020603050405020304" pitchFamily="18" charset="0"/>
              </a:rPr>
              <a:t>your faith</a:t>
            </a:r>
            <a:r>
              <a:rPr lang="en-US" sz="3600" dirty="0">
                <a:latin typeface="Calibri" panose="020F0502020204030204" pitchFamily="34" charset="0"/>
                <a:ea typeface="Calibri" panose="020F0502020204030204" pitchFamily="34" charset="0"/>
                <a:cs typeface="Times New Roman" panose="02020603050405020304" pitchFamily="18" charset="0"/>
              </a:rPr>
              <a:t> produces steadfastness.</a:t>
            </a:r>
          </a:p>
          <a:p>
            <a:pPr algn="ctr">
              <a:lnSpc>
                <a:spcPct val="107000"/>
              </a:lnSpc>
            </a:pPr>
            <a:r>
              <a:rPr lang="en-US" sz="3600" dirty="0">
                <a:latin typeface="Calibri" panose="020F0502020204030204" pitchFamily="34" charset="0"/>
                <a:ea typeface="Calibri" panose="020F0502020204030204" pitchFamily="34" charset="0"/>
                <a:cs typeface="Times New Roman" panose="02020603050405020304" pitchFamily="18" charset="0"/>
              </a:rPr>
              <a:t>(4) And let steadfastness have its full effect, that </a:t>
            </a:r>
            <a:r>
              <a:rPr lang="en-US" sz="3600" u="sng" dirty="0">
                <a:latin typeface="Calibri" panose="020F0502020204030204" pitchFamily="34" charset="0"/>
                <a:ea typeface="Calibri" panose="020F0502020204030204" pitchFamily="34" charset="0"/>
                <a:cs typeface="Times New Roman" panose="02020603050405020304" pitchFamily="18" charset="0"/>
              </a:rPr>
              <a:t>you may be </a:t>
            </a:r>
            <a:r>
              <a:rPr lang="en-US" sz="3600" dirty="0">
                <a:latin typeface="Calibri" panose="020F0502020204030204" pitchFamily="34" charset="0"/>
                <a:ea typeface="Calibri" panose="020F0502020204030204" pitchFamily="34" charset="0"/>
                <a:cs typeface="Times New Roman" panose="02020603050405020304" pitchFamily="18" charset="0"/>
              </a:rPr>
              <a:t>perfect and complete, lacking in nothing</a:t>
            </a:r>
            <a:r>
              <a:rPr lang="en-US" sz="3600" dirty="0" smtClean="0">
                <a:latin typeface="Calibri" panose="020F0502020204030204" pitchFamily="34" charset="0"/>
                <a:ea typeface="Calibri" panose="020F0502020204030204" pitchFamily="34" charset="0"/>
                <a:cs typeface="Times New Roman" panose="02020603050405020304" pitchFamily="18" charset="0"/>
              </a:rPr>
              <a:t>.</a:t>
            </a:r>
            <a:r>
              <a:rPr lang="en-US" sz="3600" dirty="0">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pPr>
            <a:r>
              <a:rPr lang="en-US" sz="3600" b="1" dirty="0">
                <a:latin typeface="Calibri" panose="020F0502020204030204" pitchFamily="34" charset="0"/>
                <a:ea typeface="Calibri" panose="020F0502020204030204" pitchFamily="34" charset="0"/>
                <a:cs typeface="Times New Roman" panose="02020603050405020304" pitchFamily="18" charset="0"/>
              </a:rPr>
              <a:t>(Mt 5:11,12;    Lk 8:13-15;  22:28;   Rom 5:3;   1 </a:t>
            </a:r>
            <a:r>
              <a:rPr lang="en-US" sz="3600" b="1" dirty="0" err="1">
                <a:latin typeface="Calibri" panose="020F0502020204030204" pitchFamily="34" charset="0"/>
                <a:ea typeface="Calibri" panose="020F0502020204030204" pitchFamily="34" charset="0"/>
                <a:cs typeface="Times New Roman" panose="02020603050405020304" pitchFamily="18" charset="0"/>
              </a:rPr>
              <a:t>Cor</a:t>
            </a:r>
            <a:r>
              <a:rPr lang="en-US" sz="3600" b="1" dirty="0">
                <a:latin typeface="Calibri" panose="020F0502020204030204" pitchFamily="34" charset="0"/>
                <a:ea typeface="Calibri" panose="020F0502020204030204" pitchFamily="34" charset="0"/>
                <a:cs typeface="Times New Roman" panose="02020603050405020304" pitchFamily="18" charset="0"/>
              </a:rPr>
              <a:t> 2:6;   </a:t>
            </a:r>
            <a:r>
              <a:rPr lang="en-US" sz="3600" b="1" dirty="0" err="1">
                <a:latin typeface="Calibri" panose="020F0502020204030204" pitchFamily="34" charset="0"/>
                <a:ea typeface="Calibri" panose="020F0502020204030204" pitchFamily="34" charset="0"/>
                <a:cs typeface="Times New Roman" panose="02020603050405020304" pitchFamily="18" charset="0"/>
              </a:rPr>
              <a:t>Heb</a:t>
            </a:r>
            <a:r>
              <a:rPr lang="en-US" sz="3600" b="1" dirty="0">
                <a:latin typeface="Calibri" panose="020F0502020204030204" pitchFamily="34" charset="0"/>
                <a:ea typeface="Calibri" panose="020F0502020204030204" pitchFamily="34" charset="0"/>
                <a:cs typeface="Times New Roman" panose="02020603050405020304" pitchFamily="18" charset="0"/>
              </a:rPr>
              <a:t> 10:34-36;  12:11;  </a:t>
            </a:r>
            <a:endParaRPr lang="en-US" sz="3600" b="1" dirty="0" smtClean="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3600" b="1" dirty="0" smtClean="0">
                <a:latin typeface="Calibri" panose="020F0502020204030204" pitchFamily="34" charset="0"/>
                <a:ea typeface="Calibri" panose="020F0502020204030204" pitchFamily="34" charset="0"/>
                <a:cs typeface="Times New Roman" panose="02020603050405020304" pitchFamily="18" charset="0"/>
              </a:rPr>
              <a:t> </a:t>
            </a:r>
            <a:r>
              <a:rPr lang="en-US" sz="3600" b="1" dirty="0">
                <a:latin typeface="Calibri" panose="020F0502020204030204" pitchFamily="34" charset="0"/>
                <a:ea typeface="Calibri" panose="020F0502020204030204" pitchFamily="34" charset="0"/>
                <a:cs typeface="Times New Roman" panose="02020603050405020304" pitchFamily="18" charset="0"/>
              </a:rPr>
              <a:t>1 Pet 1:6-9)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908838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 y="76200"/>
            <a:ext cx="8763000" cy="6546664"/>
          </a:xfrm>
          <a:prstGeom prst="rect">
            <a:avLst/>
          </a:prstGeom>
          <a:noFill/>
        </p:spPr>
        <p:txBody>
          <a:bodyPr wrap="square" rtlCol="0">
            <a:spAutoFit/>
          </a:bodyPr>
          <a:lstStyle/>
          <a:p>
            <a:pPr algn="ctr">
              <a:lnSpc>
                <a:spcPct val="107000"/>
              </a:lnSpc>
            </a:pPr>
            <a:r>
              <a:rPr lang="en-US" sz="2800" dirty="0">
                <a:latin typeface="Calibri" panose="020F0502020204030204" pitchFamily="34" charset="0"/>
                <a:ea typeface="Calibri" panose="020F0502020204030204" pitchFamily="34" charset="0"/>
                <a:cs typeface="Times New Roman" panose="02020603050405020304" pitchFamily="18" charset="0"/>
              </a:rPr>
              <a:t>(5)  If </a:t>
            </a:r>
            <a:r>
              <a:rPr lang="en-US" sz="2800" u="sng" dirty="0">
                <a:latin typeface="Calibri" panose="020F0502020204030204" pitchFamily="34" charset="0"/>
                <a:ea typeface="Calibri" panose="020F0502020204030204" pitchFamily="34" charset="0"/>
                <a:cs typeface="Times New Roman" panose="02020603050405020304" pitchFamily="18" charset="0"/>
              </a:rPr>
              <a:t>any of you</a:t>
            </a:r>
            <a:r>
              <a:rPr lang="en-US" sz="2800" dirty="0">
                <a:latin typeface="Calibri" panose="020F0502020204030204" pitchFamily="34" charset="0"/>
                <a:ea typeface="Calibri" panose="020F0502020204030204" pitchFamily="34" charset="0"/>
                <a:cs typeface="Times New Roman" panose="02020603050405020304" pitchFamily="18" charset="0"/>
              </a:rPr>
              <a:t> lacks wisdom, </a:t>
            </a:r>
          </a:p>
          <a:p>
            <a:pPr algn="ctr">
              <a:lnSpc>
                <a:spcPct val="107000"/>
              </a:lnSpc>
            </a:pPr>
            <a:r>
              <a:rPr lang="en-US" sz="2800" dirty="0">
                <a:latin typeface="Calibri" panose="020F0502020204030204" pitchFamily="34" charset="0"/>
                <a:ea typeface="Calibri" panose="020F0502020204030204" pitchFamily="34" charset="0"/>
                <a:cs typeface="Times New Roman" panose="02020603050405020304" pitchFamily="18" charset="0"/>
              </a:rPr>
              <a:t>let him ask </a:t>
            </a:r>
            <a:r>
              <a:rPr lang="en-US" sz="2800" b="1" dirty="0">
                <a:latin typeface="Calibri" panose="020F0502020204030204" pitchFamily="34" charset="0"/>
                <a:ea typeface="Calibri" panose="020F0502020204030204" pitchFamily="34" charset="0"/>
                <a:cs typeface="Times New Roman" panose="02020603050405020304" pitchFamily="18" charset="0"/>
              </a:rPr>
              <a:t>God, </a:t>
            </a:r>
            <a:r>
              <a:rPr lang="en-US" sz="2800" dirty="0">
                <a:latin typeface="Calibri" panose="020F0502020204030204" pitchFamily="34" charset="0"/>
                <a:ea typeface="Calibri" panose="020F0502020204030204" pitchFamily="34" charset="0"/>
                <a:cs typeface="Times New Roman" panose="02020603050405020304" pitchFamily="18" charset="0"/>
              </a:rPr>
              <a:t>who gives generously to all without reproach, and it will be given him. </a:t>
            </a:r>
          </a:p>
          <a:p>
            <a:pPr algn="ctr">
              <a:lnSpc>
                <a:spcPct val="107000"/>
              </a:lnSpc>
            </a:pPr>
            <a:r>
              <a:rPr lang="en-US" sz="2800" dirty="0">
                <a:latin typeface="Calibri" panose="020F0502020204030204" pitchFamily="34" charset="0"/>
                <a:ea typeface="Calibri" panose="020F0502020204030204" pitchFamily="34" charset="0"/>
                <a:cs typeface="Times New Roman" panose="02020603050405020304" pitchFamily="18" charset="0"/>
              </a:rPr>
              <a:t>(6) But let</a:t>
            </a:r>
            <a:r>
              <a:rPr lang="en-US" sz="2800" u="sng" dirty="0">
                <a:latin typeface="Calibri" panose="020F0502020204030204" pitchFamily="34" charset="0"/>
                <a:ea typeface="Calibri" panose="020F0502020204030204" pitchFamily="34" charset="0"/>
                <a:cs typeface="Times New Roman" panose="02020603050405020304" pitchFamily="18" charset="0"/>
              </a:rPr>
              <a:t> him</a:t>
            </a:r>
            <a:r>
              <a:rPr lang="en-US" sz="2800" dirty="0">
                <a:latin typeface="Calibri" panose="020F0502020204030204" pitchFamily="34" charset="0"/>
                <a:ea typeface="Calibri" panose="020F0502020204030204" pitchFamily="34" charset="0"/>
                <a:cs typeface="Times New Roman" panose="02020603050405020304" pitchFamily="18" charset="0"/>
              </a:rPr>
              <a:t> ask in faith, with no doubting, </a:t>
            </a:r>
          </a:p>
          <a:p>
            <a:pPr algn="ctr">
              <a:lnSpc>
                <a:spcPct val="107000"/>
              </a:lnSpc>
            </a:pPr>
            <a:r>
              <a:rPr lang="en-US" sz="2800" dirty="0">
                <a:latin typeface="Calibri" panose="020F0502020204030204" pitchFamily="34" charset="0"/>
                <a:ea typeface="Calibri" panose="020F0502020204030204" pitchFamily="34" charset="0"/>
                <a:cs typeface="Times New Roman" panose="02020603050405020304" pitchFamily="18" charset="0"/>
              </a:rPr>
              <a:t>for</a:t>
            </a:r>
            <a:r>
              <a:rPr lang="en-US" sz="2800" u="sng" dirty="0">
                <a:latin typeface="Calibri" panose="020F0502020204030204" pitchFamily="34" charset="0"/>
                <a:ea typeface="Calibri" panose="020F0502020204030204" pitchFamily="34" charset="0"/>
                <a:cs typeface="Times New Roman" panose="02020603050405020304" pitchFamily="18" charset="0"/>
              </a:rPr>
              <a:t> the one who doubts </a:t>
            </a:r>
            <a:r>
              <a:rPr lang="en-US" sz="2800" dirty="0">
                <a:latin typeface="Calibri" panose="020F0502020204030204" pitchFamily="34" charset="0"/>
                <a:ea typeface="Calibri" panose="020F0502020204030204" pitchFamily="34" charset="0"/>
                <a:cs typeface="Times New Roman" panose="02020603050405020304" pitchFamily="18" charset="0"/>
              </a:rPr>
              <a:t>is like a wave of the sea that is driven and tossed by the wind. </a:t>
            </a:r>
          </a:p>
          <a:p>
            <a:pPr algn="ctr">
              <a:lnSpc>
                <a:spcPct val="107000"/>
              </a:lnSpc>
            </a:pPr>
            <a:r>
              <a:rPr lang="en-US" sz="2800" dirty="0">
                <a:latin typeface="Calibri" panose="020F0502020204030204" pitchFamily="34" charset="0"/>
                <a:ea typeface="Calibri" panose="020F0502020204030204" pitchFamily="34" charset="0"/>
                <a:cs typeface="Times New Roman" panose="02020603050405020304" pitchFamily="18" charset="0"/>
              </a:rPr>
              <a:t>(7) For </a:t>
            </a:r>
            <a:r>
              <a:rPr lang="en-US" sz="2800" u="sng" dirty="0">
                <a:latin typeface="Calibri" panose="020F0502020204030204" pitchFamily="34" charset="0"/>
                <a:ea typeface="Calibri" panose="020F0502020204030204" pitchFamily="34" charset="0"/>
                <a:cs typeface="Times New Roman" panose="02020603050405020304" pitchFamily="18" charset="0"/>
              </a:rPr>
              <a:t>that person</a:t>
            </a:r>
            <a:r>
              <a:rPr lang="en-US" sz="2800" dirty="0">
                <a:latin typeface="Calibri" panose="020F0502020204030204" pitchFamily="34" charset="0"/>
                <a:ea typeface="Calibri" panose="020F0502020204030204" pitchFamily="34" charset="0"/>
                <a:cs typeface="Times New Roman" panose="02020603050405020304" pitchFamily="18" charset="0"/>
              </a:rPr>
              <a:t> must not suppose that he will receive anything from </a:t>
            </a:r>
            <a:r>
              <a:rPr lang="en-US" sz="2800" b="1" dirty="0">
                <a:latin typeface="Calibri" panose="020F0502020204030204" pitchFamily="34" charset="0"/>
                <a:ea typeface="Calibri" panose="020F0502020204030204" pitchFamily="34" charset="0"/>
                <a:cs typeface="Times New Roman" panose="02020603050405020304" pitchFamily="18" charset="0"/>
              </a:rPr>
              <a:t>the Lord;</a:t>
            </a:r>
            <a:r>
              <a:rPr lang="en-US" sz="2800" dirty="0">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pPr>
            <a:r>
              <a:rPr lang="en-US" sz="2800" dirty="0">
                <a:latin typeface="Calibri" panose="020F0502020204030204" pitchFamily="34" charset="0"/>
                <a:ea typeface="Calibri" panose="020F0502020204030204" pitchFamily="34" charset="0"/>
                <a:cs typeface="Times New Roman" panose="02020603050405020304" pitchFamily="18" charset="0"/>
              </a:rPr>
              <a:t>(8) </a:t>
            </a:r>
            <a:r>
              <a:rPr lang="en-US" sz="2800" u="sng" dirty="0">
                <a:latin typeface="Calibri" panose="020F0502020204030204" pitchFamily="34" charset="0"/>
                <a:ea typeface="Calibri" panose="020F0502020204030204" pitchFamily="34" charset="0"/>
                <a:cs typeface="Times New Roman" panose="02020603050405020304" pitchFamily="18" charset="0"/>
              </a:rPr>
              <a:t>he is a double-minded man</a:t>
            </a:r>
            <a:r>
              <a:rPr lang="en-US" sz="2800" dirty="0">
                <a:latin typeface="Calibri" panose="020F0502020204030204" pitchFamily="34" charset="0"/>
                <a:ea typeface="Calibri" panose="020F0502020204030204" pitchFamily="34" charset="0"/>
                <a:cs typeface="Times New Roman" panose="02020603050405020304" pitchFamily="18" charset="0"/>
              </a:rPr>
              <a:t>, unstable in all his ways. </a:t>
            </a:r>
          </a:p>
          <a:p>
            <a:pPr algn="ctr">
              <a:lnSpc>
                <a:spcPct val="107000"/>
              </a:lnSpc>
            </a:pPr>
            <a:r>
              <a:rPr lang="en-US" sz="2800" b="1" dirty="0">
                <a:latin typeface="Calibri" panose="020F0502020204030204" pitchFamily="34" charset="0"/>
                <a:ea typeface="Calibri" panose="020F0502020204030204" pitchFamily="34" charset="0"/>
                <a:cs typeface="Times New Roman" panose="02020603050405020304" pitchFamily="18" charset="0"/>
              </a:rPr>
              <a:t>(1 Ki 3:9-12;   Ps 51:6;  119:113;   </a:t>
            </a:r>
            <a:endParaRPr lang="en-US" sz="2800" b="1" dirty="0" smtClean="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2800" b="1" dirty="0" err="1" smtClean="0">
                <a:latin typeface="Calibri" panose="020F0502020204030204" pitchFamily="34" charset="0"/>
                <a:ea typeface="Calibri" panose="020F0502020204030204" pitchFamily="34" charset="0"/>
                <a:cs typeface="Times New Roman" panose="02020603050405020304" pitchFamily="18" charset="0"/>
              </a:rPr>
              <a:t>Prov</a:t>
            </a:r>
            <a:r>
              <a:rPr lang="en-US" sz="2800" b="1" dirty="0" smtClean="0">
                <a:latin typeface="Calibri" panose="020F0502020204030204" pitchFamily="34" charset="0"/>
                <a:ea typeface="Calibri" panose="020F0502020204030204" pitchFamily="34" charset="0"/>
                <a:cs typeface="Times New Roman" panose="02020603050405020304" pitchFamily="18" charset="0"/>
              </a:rPr>
              <a:t> </a:t>
            </a:r>
            <a:r>
              <a:rPr lang="en-US" sz="2800" b="1" dirty="0">
                <a:latin typeface="Calibri" panose="020F0502020204030204" pitchFamily="34" charset="0"/>
                <a:ea typeface="Calibri" panose="020F0502020204030204" pitchFamily="34" charset="0"/>
                <a:cs typeface="Times New Roman" panose="02020603050405020304" pitchFamily="18" charset="0"/>
              </a:rPr>
              <a:t>1:2-4;   2:3-6,10-15;  4:5-9;   9:10-12;   </a:t>
            </a:r>
            <a:endParaRPr lang="en-US" sz="2800" b="1" dirty="0" smtClean="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2800" b="1" dirty="0" smtClean="0">
                <a:latin typeface="Calibri" panose="020F0502020204030204" pitchFamily="34" charset="0"/>
                <a:ea typeface="Calibri" panose="020F0502020204030204" pitchFamily="34" charset="0"/>
                <a:cs typeface="Times New Roman" panose="02020603050405020304" pitchFamily="18" charset="0"/>
              </a:rPr>
              <a:t>Dan </a:t>
            </a:r>
            <a:r>
              <a:rPr lang="en-US" sz="2800" b="1" dirty="0">
                <a:latin typeface="Calibri" panose="020F0502020204030204" pitchFamily="34" charset="0"/>
                <a:ea typeface="Calibri" panose="020F0502020204030204" pitchFamily="34" charset="0"/>
                <a:cs typeface="Times New Roman" panose="02020603050405020304" pitchFamily="18" charset="0"/>
              </a:rPr>
              <a:t>1:17; 2:21; </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2800" b="1" dirty="0">
                <a:latin typeface="Calibri" panose="020F0502020204030204" pitchFamily="34" charset="0"/>
                <a:ea typeface="Calibri" panose="020F0502020204030204" pitchFamily="34" charset="0"/>
                <a:cs typeface="Times New Roman" panose="02020603050405020304" pitchFamily="18" charset="0"/>
              </a:rPr>
              <a:t>Mt 7:7;  21:21;   Mk 11:24;   Lk 11:9-13; 16:13;   </a:t>
            </a:r>
            <a:endParaRPr lang="en-US" sz="2800" b="1" dirty="0" smtClean="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2800" b="1" dirty="0" smtClean="0">
                <a:latin typeface="Calibri" panose="020F0502020204030204" pitchFamily="34" charset="0"/>
                <a:ea typeface="Calibri" panose="020F0502020204030204" pitchFamily="34" charset="0"/>
                <a:cs typeface="Times New Roman" panose="02020603050405020304" pitchFamily="18" charset="0"/>
              </a:rPr>
              <a:t>   </a:t>
            </a:r>
            <a:r>
              <a:rPr lang="en-US" sz="2800" b="1" dirty="0" err="1">
                <a:latin typeface="Calibri" panose="020F0502020204030204" pitchFamily="34" charset="0"/>
                <a:ea typeface="Calibri" panose="020F0502020204030204" pitchFamily="34" charset="0"/>
                <a:cs typeface="Times New Roman" panose="02020603050405020304" pitchFamily="18" charset="0"/>
              </a:rPr>
              <a:t>Eph</a:t>
            </a:r>
            <a:r>
              <a:rPr lang="en-US" sz="2800" b="1" dirty="0">
                <a:latin typeface="Calibri" panose="020F0502020204030204" pitchFamily="34" charset="0"/>
                <a:ea typeface="Calibri" panose="020F0502020204030204" pitchFamily="34" charset="0"/>
                <a:cs typeface="Times New Roman" panose="02020603050405020304" pitchFamily="18" charset="0"/>
              </a:rPr>
              <a:t> 4:14;   1 Pet 2:14;   </a:t>
            </a:r>
            <a:r>
              <a:rPr lang="en-US" sz="2800" b="1" dirty="0" smtClean="0">
                <a:latin typeface="Calibri" panose="020F0502020204030204" pitchFamily="34" charset="0"/>
                <a:ea typeface="Calibri" panose="020F0502020204030204" pitchFamily="34" charset="0"/>
                <a:cs typeface="Times New Roman" panose="02020603050405020304" pitchFamily="18" charset="0"/>
              </a:rPr>
              <a:t>3:16)</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886991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381000"/>
            <a:ext cx="8610600" cy="5665846"/>
          </a:xfrm>
          <a:prstGeom prst="rect">
            <a:avLst/>
          </a:prstGeom>
          <a:noFill/>
        </p:spPr>
        <p:txBody>
          <a:bodyPr wrap="square" rtlCol="0">
            <a:spAutoFit/>
          </a:bodyPr>
          <a:lstStyle/>
          <a:p>
            <a:pPr algn="ctr">
              <a:lnSpc>
                <a:spcPct val="107000"/>
              </a:lnSpc>
            </a:pPr>
            <a:r>
              <a:rPr lang="en-US" sz="3400" dirty="0">
                <a:latin typeface="Calibri" panose="020F0502020204030204" pitchFamily="34" charset="0"/>
                <a:ea typeface="Calibri" panose="020F0502020204030204" pitchFamily="34" charset="0"/>
                <a:cs typeface="Times New Roman" panose="02020603050405020304" pitchFamily="18" charset="0"/>
              </a:rPr>
              <a:t>(9) Let </a:t>
            </a:r>
            <a:r>
              <a:rPr lang="en-US" sz="3400" u="sng" dirty="0">
                <a:latin typeface="Calibri" panose="020F0502020204030204" pitchFamily="34" charset="0"/>
                <a:ea typeface="Calibri" panose="020F0502020204030204" pitchFamily="34" charset="0"/>
                <a:cs typeface="Times New Roman" panose="02020603050405020304" pitchFamily="18" charset="0"/>
              </a:rPr>
              <a:t>the lowly brother</a:t>
            </a:r>
            <a:r>
              <a:rPr lang="en-US" sz="3400" dirty="0">
                <a:latin typeface="Calibri" panose="020F0502020204030204" pitchFamily="34" charset="0"/>
                <a:ea typeface="Calibri" panose="020F0502020204030204" pitchFamily="34" charset="0"/>
                <a:cs typeface="Times New Roman" panose="02020603050405020304" pitchFamily="18" charset="0"/>
              </a:rPr>
              <a:t> boast in his exaltation, </a:t>
            </a:r>
          </a:p>
          <a:p>
            <a:pPr algn="ctr">
              <a:lnSpc>
                <a:spcPct val="107000"/>
              </a:lnSpc>
            </a:pPr>
            <a:r>
              <a:rPr lang="en-US" sz="3400" dirty="0">
                <a:latin typeface="Calibri" panose="020F0502020204030204" pitchFamily="34" charset="0"/>
                <a:ea typeface="Calibri" panose="020F0502020204030204" pitchFamily="34" charset="0"/>
                <a:cs typeface="Times New Roman" panose="02020603050405020304" pitchFamily="18" charset="0"/>
              </a:rPr>
              <a:t>(10) and </a:t>
            </a:r>
            <a:r>
              <a:rPr lang="en-US" sz="3400" u="sng" dirty="0">
                <a:latin typeface="Calibri" panose="020F0502020204030204" pitchFamily="34" charset="0"/>
                <a:ea typeface="Calibri" panose="020F0502020204030204" pitchFamily="34" charset="0"/>
                <a:cs typeface="Times New Roman" panose="02020603050405020304" pitchFamily="18" charset="0"/>
              </a:rPr>
              <a:t>the rich in </a:t>
            </a:r>
            <a:r>
              <a:rPr lang="en-US" sz="3400" dirty="0">
                <a:latin typeface="Calibri" panose="020F0502020204030204" pitchFamily="34" charset="0"/>
                <a:ea typeface="Calibri" panose="020F0502020204030204" pitchFamily="34" charset="0"/>
                <a:cs typeface="Times New Roman" panose="02020603050405020304" pitchFamily="18" charset="0"/>
              </a:rPr>
              <a:t>his humiliation, because like a flower of the grass </a:t>
            </a:r>
            <a:r>
              <a:rPr lang="en-US" sz="3400" u="sng" dirty="0">
                <a:latin typeface="Calibri" panose="020F0502020204030204" pitchFamily="34" charset="0"/>
                <a:ea typeface="Calibri" panose="020F0502020204030204" pitchFamily="34" charset="0"/>
                <a:cs typeface="Times New Roman" panose="02020603050405020304" pitchFamily="18" charset="0"/>
              </a:rPr>
              <a:t>he will pass away.</a:t>
            </a:r>
            <a:r>
              <a:rPr lang="en-US" sz="3400" dirty="0">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pPr>
            <a:r>
              <a:rPr lang="en-US" sz="3400" dirty="0">
                <a:latin typeface="Calibri" panose="020F0502020204030204" pitchFamily="34" charset="0"/>
                <a:ea typeface="Calibri" panose="020F0502020204030204" pitchFamily="34" charset="0"/>
                <a:cs typeface="Times New Roman" panose="02020603050405020304" pitchFamily="18" charset="0"/>
              </a:rPr>
              <a:t>(11) For the sun rises with its scorching heat and withers the grass; its flower falls, and its beauty perishes. </a:t>
            </a:r>
            <a:r>
              <a:rPr lang="en-US" sz="3400" dirty="0" smtClean="0">
                <a:latin typeface="Calibri" panose="020F0502020204030204" pitchFamily="34" charset="0"/>
                <a:ea typeface="Calibri" panose="020F0502020204030204" pitchFamily="34" charset="0"/>
                <a:cs typeface="Times New Roman" panose="02020603050405020304" pitchFamily="18" charset="0"/>
              </a:rPr>
              <a:t>So </a:t>
            </a:r>
            <a:r>
              <a:rPr lang="en-US" sz="3400" dirty="0">
                <a:latin typeface="Calibri" panose="020F0502020204030204" pitchFamily="34" charset="0"/>
                <a:ea typeface="Calibri" panose="020F0502020204030204" pitchFamily="34" charset="0"/>
                <a:cs typeface="Times New Roman" panose="02020603050405020304" pitchFamily="18" charset="0"/>
              </a:rPr>
              <a:t>also will </a:t>
            </a:r>
            <a:r>
              <a:rPr lang="en-US" sz="3400" u="sng" dirty="0">
                <a:latin typeface="Calibri" panose="020F0502020204030204" pitchFamily="34" charset="0"/>
                <a:ea typeface="Calibri" panose="020F0502020204030204" pitchFamily="34" charset="0"/>
                <a:cs typeface="Times New Roman" panose="02020603050405020304" pitchFamily="18" charset="0"/>
              </a:rPr>
              <a:t>the rich man</a:t>
            </a:r>
            <a:r>
              <a:rPr lang="en-US" sz="3400" dirty="0">
                <a:latin typeface="Calibri" panose="020F0502020204030204" pitchFamily="34" charset="0"/>
                <a:ea typeface="Calibri" panose="020F0502020204030204" pitchFamily="34" charset="0"/>
                <a:cs typeface="Times New Roman" panose="02020603050405020304" pitchFamily="18" charset="0"/>
              </a:rPr>
              <a:t> fade away in the midst of </a:t>
            </a:r>
            <a:r>
              <a:rPr lang="en-US" sz="3400" u="sng" dirty="0">
                <a:latin typeface="Calibri" panose="020F0502020204030204" pitchFamily="34" charset="0"/>
                <a:ea typeface="Calibri" panose="020F0502020204030204" pitchFamily="34" charset="0"/>
                <a:cs typeface="Times New Roman" panose="02020603050405020304" pitchFamily="18" charset="0"/>
              </a:rPr>
              <a:t>his pursuits.</a:t>
            </a:r>
            <a:r>
              <a:rPr lang="en-US" sz="3400" dirty="0">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pPr>
            <a:r>
              <a:rPr lang="en-US" sz="3400" b="1" dirty="0">
                <a:latin typeface="Calibri" panose="020F0502020204030204" pitchFamily="34" charset="0"/>
                <a:ea typeface="Calibri" panose="020F0502020204030204" pitchFamily="34" charset="0"/>
                <a:cs typeface="Times New Roman" panose="02020603050405020304" pitchFamily="18" charset="0"/>
              </a:rPr>
              <a:t>(Job 14:2;   Ps 102:4,11;  103:15,16;  Is 40:6-8; </a:t>
            </a:r>
            <a:endParaRPr lang="en-US" sz="34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3400" b="1" dirty="0">
                <a:latin typeface="Calibri" panose="020F0502020204030204" pitchFamily="34" charset="0"/>
                <a:ea typeface="Calibri" panose="020F0502020204030204" pitchFamily="34" charset="0"/>
                <a:cs typeface="Times New Roman" panose="02020603050405020304" pitchFamily="18" charset="0"/>
              </a:rPr>
              <a:t> Mt 19:23-26;   20:12;  23:12;   Lk 1:46-55;  </a:t>
            </a:r>
            <a:endParaRPr lang="en-US" sz="3400" b="1" dirty="0" smtClean="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3400" b="1" dirty="0" smtClean="0">
                <a:latin typeface="Calibri" panose="020F0502020204030204" pitchFamily="34" charset="0"/>
                <a:ea typeface="Calibri" panose="020F0502020204030204" pitchFamily="34" charset="0"/>
                <a:cs typeface="Times New Roman" panose="02020603050405020304" pitchFamily="18" charset="0"/>
              </a:rPr>
              <a:t> </a:t>
            </a:r>
            <a:r>
              <a:rPr lang="en-US" sz="3400" b="1" dirty="0">
                <a:latin typeface="Calibri" panose="020F0502020204030204" pitchFamily="34" charset="0"/>
                <a:ea typeface="Calibri" panose="020F0502020204030204" pitchFamily="34" charset="0"/>
                <a:cs typeface="Times New Roman" panose="02020603050405020304" pitchFamily="18" charset="0"/>
              </a:rPr>
              <a:t>1 </a:t>
            </a:r>
            <a:r>
              <a:rPr lang="en-US" sz="3400" b="1" dirty="0" err="1">
                <a:latin typeface="Calibri" panose="020F0502020204030204" pitchFamily="34" charset="0"/>
                <a:ea typeface="Calibri" panose="020F0502020204030204" pitchFamily="34" charset="0"/>
                <a:cs typeface="Times New Roman" panose="02020603050405020304" pitchFamily="18" charset="0"/>
              </a:rPr>
              <a:t>Cor</a:t>
            </a:r>
            <a:r>
              <a:rPr lang="en-US" sz="3400" b="1" dirty="0">
                <a:latin typeface="Calibri" panose="020F0502020204030204" pitchFamily="34" charset="0"/>
                <a:ea typeface="Calibri" panose="020F0502020204030204" pitchFamily="34" charset="0"/>
                <a:cs typeface="Times New Roman" panose="02020603050405020304" pitchFamily="18" charset="0"/>
              </a:rPr>
              <a:t> 7:31;   1 Pet 1:24)  </a:t>
            </a:r>
            <a:endParaRPr lang="en-US" sz="3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185449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600" y="304800"/>
            <a:ext cx="8763000" cy="6020238"/>
          </a:xfrm>
          <a:prstGeom prst="rect">
            <a:avLst/>
          </a:prstGeom>
          <a:noFill/>
        </p:spPr>
        <p:txBody>
          <a:bodyPr wrap="square" rtlCol="0">
            <a:spAutoFit/>
          </a:bodyPr>
          <a:lstStyle/>
          <a:p>
            <a:pPr algn="ctr">
              <a:lnSpc>
                <a:spcPct val="107000"/>
              </a:lnSpc>
            </a:pPr>
            <a:r>
              <a:rPr lang="en-US" sz="3600" dirty="0">
                <a:latin typeface="Calibri" panose="020F0502020204030204" pitchFamily="34" charset="0"/>
                <a:ea typeface="Calibri" panose="020F0502020204030204" pitchFamily="34" charset="0"/>
                <a:cs typeface="Times New Roman" panose="02020603050405020304" pitchFamily="18" charset="0"/>
              </a:rPr>
              <a:t>(12) Blessed is </a:t>
            </a:r>
            <a:r>
              <a:rPr lang="en-US" sz="3600" u="sng" dirty="0">
                <a:latin typeface="Calibri" panose="020F0502020204030204" pitchFamily="34" charset="0"/>
                <a:ea typeface="Calibri" panose="020F0502020204030204" pitchFamily="34" charset="0"/>
                <a:cs typeface="Times New Roman" panose="02020603050405020304" pitchFamily="18" charset="0"/>
              </a:rPr>
              <a:t>the man</a:t>
            </a:r>
            <a:r>
              <a:rPr lang="en-US" sz="3600" dirty="0">
                <a:latin typeface="Calibri" panose="020F0502020204030204" pitchFamily="34" charset="0"/>
                <a:ea typeface="Calibri" panose="020F0502020204030204" pitchFamily="34" charset="0"/>
                <a:cs typeface="Times New Roman" panose="02020603050405020304" pitchFamily="18" charset="0"/>
              </a:rPr>
              <a:t> who remains steadfast under trial, for when </a:t>
            </a:r>
            <a:r>
              <a:rPr lang="en-US" sz="3600" u="sng" dirty="0">
                <a:latin typeface="Calibri" panose="020F0502020204030204" pitchFamily="34" charset="0"/>
                <a:ea typeface="Calibri" panose="020F0502020204030204" pitchFamily="34" charset="0"/>
                <a:cs typeface="Times New Roman" panose="02020603050405020304" pitchFamily="18" charset="0"/>
              </a:rPr>
              <a:t>he has stood the test he will receive</a:t>
            </a:r>
            <a:r>
              <a:rPr lang="en-US" sz="3600" b="1" dirty="0">
                <a:latin typeface="Calibri" panose="020F0502020204030204" pitchFamily="34" charset="0"/>
                <a:ea typeface="Calibri" panose="020F0502020204030204" pitchFamily="34" charset="0"/>
                <a:cs typeface="Times New Roman" panose="02020603050405020304" pitchFamily="18" charset="0"/>
              </a:rPr>
              <a:t> </a:t>
            </a:r>
            <a:endParaRPr lang="en-US" sz="36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3600" b="1" dirty="0">
                <a:latin typeface="Calibri" panose="020F0502020204030204" pitchFamily="34" charset="0"/>
                <a:ea typeface="Calibri" panose="020F0502020204030204" pitchFamily="34" charset="0"/>
                <a:cs typeface="Times New Roman" panose="02020603050405020304" pitchFamily="18" charset="0"/>
              </a:rPr>
              <a:t>the crown of life</a:t>
            </a:r>
            <a:r>
              <a:rPr lang="en-US" sz="3600" dirty="0">
                <a:latin typeface="Calibri" panose="020F0502020204030204" pitchFamily="34" charset="0"/>
                <a:ea typeface="Calibri" panose="020F0502020204030204" pitchFamily="34" charset="0"/>
                <a:cs typeface="Times New Roman" panose="02020603050405020304" pitchFamily="18" charset="0"/>
              </a:rPr>
              <a:t>, which </a:t>
            </a:r>
            <a:r>
              <a:rPr lang="en-US" sz="3600" b="1" dirty="0">
                <a:latin typeface="Calibri" panose="020F0502020204030204" pitchFamily="34" charset="0"/>
                <a:ea typeface="Calibri" panose="020F0502020204030204" pitchFamily="34" charset="0"/>
                <a:cs typeface="Times New Roman" panose="02020603050405020304" pitchFamily="18" charset="0"/>
              </a:rPr>
              <a:t>God </a:t>
            </a:r>
            <a:r>
              <a:rPr lang="en-US" sz="3600" dirty="0">
                <a:latin typeface="Calibri" panose="020F0502020204030204" pitchFamily="34" charset="0"/>
                <a:ea typeface="Calibri" panose="020F0502020204030204" pitchFamily="34" charset="0"/>
                <a:cs typeface="Times New Roman" panose="02020603050405020304" pitchFamily="18" charset="0"/>
              </a:rPr>
              <a:t>has promised to </a:t>
            </a:r>
            <a:r>
              <a:rPr lang="en-US" sz="3600" u="sng" dirty="0">
                <a:latin typeface="Calibri" panose="020F0502020204030204" pitchFamily="34" charset="0"/>
                <a:ea typeface="Calibri" panose="020F0502020204030204" pitchFamily="34" charset="0"/>
                <a:cs typeface="Times New Roman" panose="02020603050405020304" pitchFamily="18" charset="0"/>
              </a:rPr>
              <a:t>those who love him.</a:t>
            </a:r>
            <a:endParaRPr lang="en-US" sz="36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3600" b="1" dirty="0">
                <a:latin typeface="Calibri" panose="020F0502020204030204" pitchFamily="34" charset="0"/>
                <a:ea typeface="Calibri" panose="020F0502020204030204" pitchFamily="34" charset="0"/>
                <a:cs typeface="Times New Roman" panose="02020603050405020304" pitchFamily="18" charset="0"/>
              </a:rPr>
              <a:t>(Gen 22:1;   Ex 20:6;   Ps 1:1;   </a:t>
            </a:r>
            <a:endParaRPr lang="en-US" sz="3600" b="1" dirty="0" smtClean="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3600" b="1" dirty="0" err="1" smtClean="0">
                <a:latin typeface="Calibri" panose="020F0502020204030204" pitchFamily="34" charset="0"/>
                <a:ea typeface="Calibri" panose="020F0502020204030204" pitchFamily="34" charset="0"/>
                <a:cs typeface="Times New Roman" panose="02020603050405020304" pitchFamily="18" charset="0"/>
              </a:rPr>
              <a:t>Jer</a:t>
            </a:r>
            <a:r>
              <a:rPr lang="en-US" sz="3600" b="1" dirty="0" smtClean="0">
                <a:latin typeface="Calibri" panose="020F0502020204030204" pitchFamily="34" charset="0"/>
                <a:ea typeface="Calibri" panose="020F0502020204030204" pitchFamily="34" charset="0"/>
                <a:cs typeface="Times New Roman" panose="02020603050405020304" pitchFamily="18" charset="0"/>
              </a:rPr>
              <a:t> </a:t>
            </a:r>
            <a:r>
              <a:rPr lang="en-US" sz="3600" b="1" dirty="0">
                <a:latin typeface="Calibri" panose="020F0502020204030204" pitchFamily="34" charset="0"/>
                <a:ea typeface="Calibri" panose="020F0502020204030204" pitchFamily="34" charset="0"/>
                <a:cs typeface="Times New Roman" panose="02020603050405020304" pitchFamily="18" charset="0"/>
              </a:rPr>
              <a:t>17:7-8;   Dan 12:12;   Mt 5:3-12;  10:22; </a:t>
            </a:r>
            <a:endParaRPr lang="en-US" sz="36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3600" b="1" dirty="0">
                <a:latin typeface="Calibri" panose="020F0502020204030204" pitchFamily="34" charset="0"/>
                <a:ea typeface="Calibri" panose="020F0502020204030204" pitchFamily="34" charset="0"/>
                <a:cs typeface="Times New Roman" panose="02020603050405020304" pitchFamily="18" charset="0"/>
              </a:rPr>
              <a:t>1 </a:t>
            </a:r>
            <a:r>
              <a:rPr lang="en-US" sz="3600" b="1" dirty="0" err="1">
                <a:latin typeface="Calibri" panose="020F0502020204030204" pitchFamily="34" charset="0"/>
                <a:ea typeface="Calibri" panose="020F0502020204030204" pitchFamily="34" charset="0"/>
                <a:cs typeface="Times New Roman" panose="02020603050405020304" pitchFamily="18" charset="0"/>
              </a:rPr>
              <a:t>Cor</a:t>
            </a:r>
            <a:r>
              <a:rPr lang="en-US" sz="3600" b="1" dirty="0">
                <a:latin typeface="Calibri" panose="020F0502020204030204" pitchFamily="34" charset="0"/>
                <a:ea typeface="Calibri" panose="020F0502020204030204" pitchFamily="34" charset="0"/>
                <a:cs typeface="Times New Roman" panose="02020603050405020304" pitchFamily="18" charset="0"/>
              </a:rPr>
              <a:t> 2:9;  8:3;  9:25;     2 Tim 4:8;   </a:t>
            </a:r>
            <a:endParaRPr lang="en-US" sz="3600" b="1" dirty="0" smtClean="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3600" b="1" dirty="0" smtClean="0">
                <a:latin typeface="Calibri" panose="020F0502020204030204" pitchFamily="34" charset="0"/>
                <a:ea typeface="Calibri" panose="020F0502020204030204" pitchFamily="34" charset="0"/>
                <a:cs typeface="Times New Roman" panose="02020603050405020304" pitchFamily="18" charset="0"/>
              </a:rPr>
              <a:t> </a:t>
            </a:r>
            <a:r>
              <a:rPr lang="en-US" sz="3600" b="1" dirty="0">
                <a:latin typeface="Calibri" panose="020F0502020204030204" pitchFamily="34" charset="0"/>
                <a:ea typeface="Calibri" panose="020F0502020204030204" pitchFamily="34" charset="0"/>
                <a:cs typeface="Times New Roman" panose="02020603050405020304" pitchFamily="18" charset="0"/>
              </a:rPr>
              <a:t>1 Pet 3:14;  5:4;  </a:t>
            </a:r>
            <a:endParaRPr lang="en-US" sz="3600" b="1" dirty="0" smtClean="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3600" b="1" dirty="0" smtClean="0">
                <a:latin typeface="Calibri" panose="020F0502020204030204" pitchFamily="34" charset="0"/>
                <a:ea typeface="Calibri" panose="020F0502020204030204" pitchFamily="34" charset="0"/>
                <a:cs typeface="Times New Roman" panose="02020603050405020304" pitchFamily="18" charset="0"/>
              </a:rPr>
              <a:t>  </a:t>
            </a:r>
            <a:r>
              <a:rPr lang="en-US" sz="3600" b="1" dirty="0">
                <a:latin typeface="Calibri" panose="020F0502020204030204" pitchFamily="34" charset="0"/>
                <a:ea typeface="Calibri" panose="020F0502020204030204" pitchFamily="34" charset="0"/>
                <a:cs typeface="Times New Roman" panose="02020603050405020304" pitchFamily="18" charset="0"/>
              </a:rPr>
              <a:t>Rev 1:3;  2:10;  3:11,19)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82640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4800" y="152400"/>
            <a:ext cx="8610600" cy="6549357"/>
          </a:xfrm>
          <a:prstGeom prst="rect">
            <a:avLst/>
          </a:prstGeom>
          <a:noFill/>
        </p:spPr>
        <p:txBody>
          <a:bodyPr wrap="square" rtlCol="0">
            <a:spAutoFit/>
          </a:bodyPr>
          <a:lstStyle/>
          <a:p>
            <a:pPr indent="228600" algn="ctr">
              <a:lnSpc>
                <a:spcPct val="107000"/>
              </a:lnSpc>
            </a:pPr>
            <a:r>
              <a:rPr lang="en-US" sz="2100" b="1" dirty="0">
                <a:latin typeface="Calibri" panose="020F0502020204030204" pitchFamily="34" charset="0"/>
                <a:ea typeface="Calibri" panose="020F0502020204030204" pitchFamily="34" charset="0"/>
                <a:cs typeface="Calibri" panose="020F0502020204030204" pitchFamily="34" charset="0"/>
              </a:rPr>
              <a:t>LUTHER’S WORKS - VOLUME 4 -  Page </a:t>
            </a:r>
            <a:r>
              <a:rPr lang="en-US" sz="2100" b="1" dirty="0" smtClean="0">
                <a:latin typeface="Calibri" panose="020F0502020204030204" pitchFamily="34" charset="0"/>
                <a:ea typeface="Calibri" panose="020F0502020204030204" pitchFamily="34" charset="0"/>
                <a:cs typeface="Calibri" panose="020F0502020204030204" pitchFamily="34" charset="0"/>
              </a:rPr>
              <a:t>132</a:t>
            </a:r>
            <a:endParaRPr lang="en-US" sz="2100" dirty="0">
              <a:latin typeface="Calibri" panose="020F0502020204030204" pitchFamily="34" charset="0"/>
              <a:ea typeface="Calibri" panose="020F0502020204030204" pitchFamily="34" charset="0"/>
              <a:cs typeface="Times New Roman" panose="02020603050405020304" pitchFamily="18" charset="0"/>
            </a:endParaRPr>
          </a:p>
          <a:p>
            <a:pPr indent="228600" algn="just">
              <a:lnSpc>
                <a:spcPct val="107000"/>
              </a:lnSpc>
            </a:pPr>
            <a:r>
              <a:rPr lang="en-US" sz="2100" dirty="0">
                <a:latin typeface="Calibri" panose="020F0502020204030204" pitchFamily="34" charset="0"/>
                <a:ea typeface="Calibri" panose="020F0502020204030204" pitchFamily="34" charset="0"/>
                <a:cs typeface="Calibri" panose="020F0502020204030204" pitchFamily="34" charset="0"/>
              </a:rPr>
              <a:t>Thus </a:t>
            </a:r>
            <a:r>
              <a:rPr lang="en-US" sz="2100" b="1" dirty="0">
                <a:latin typeface="Calibri" panose="020F0502020204030204" pitchFamily="34" charset="0"/>
                <a:ea typeface="Calibri" panose="020F0502020204030204" pitchFamily="34" charset="0"/>
                <a:cs typeface="Calibri" panose="020F0502020204030204" pitchFamily="34" charset="0"/>
              </a:rPr>
              <a:t>God’s testing is a fatherly one</a:t>
            </a:r>
            <a:r>
              <a:rPr lang="en-US" sz="2100" dirty="0">
                <a:latin typeface="Calibri" panose="020F0502020204030204" pitchFamily="34" charset="0"/>
                <a:ea typeface="Calibri" panose="020F0502020204030204" pitchFamily="34" charset="0"/>
                <a:cs typeface="Calibri" panose="020F0502020204030204" pitchFamily="34" charset="0"/>
              </a:rPr>
              <a:t>, for James says in his letter (1:13): “</a:t>
            </a:r>
            <a:r>
              <a:rPr lang="en-US" sz="2100" b="1" dirty="0">
                <a:latin typeface="Calibri" panose="020F0502020204030204" pitchFamily="34" charset="0"/>
                <a:ea typeface="Calibri" panose="020F0502020204030204" pitchFamily="34" charset="0"/>
                <a:cs typeface="Calibri" panose="020F0502020204030204" pitchFamily="34" charset="0"/>
              </a:rPr>
              <a:t>God is</a:t>
            </a:r>
            <a:r>
              <a:rPr lang="en-US" sz="2100" dirty="0">
                <a:latin typeface="Calibri" panose="020F0502020204030204" pitchFamily="34" charset="0"/>
                <a:ea typeface="Calibri" panose="020F0502020204030204" pitchFamily="34" charset="0"/>
                <a:cs typeface="Calibri" panose="020F0502020204030204" pitchFamily="34" charset="0"/>
              </a:rPr>
              <a:t> not a tempter for evil”; that is, He does not test in order that we may fear and hate Him like a tyrant but to the end that He may exercise and stir up faith and love in us.</a:t>
            </a:r>
            <a:endParaRPr lang="en-US" sz="2100" dirty="0">
              <a:latin typeface="Calibri" panose="020F0502020204030204" pitchFamily="34" charset="0"/>
              <a:ea typeface="Calibri" panose="020F0502020204030204" pitchFamily="34" charset="0"/>
              <a:cs typeface="Times New Roman" panose="02020603050405020304" pitchFamily="18" charset="0"/>
            </a:endParaRPr>
          </a:p>
          <a:p>
            <a:pPr indent="228600" algn="just">
              <a:lnSpc>
                <a:spcPct val="107000"/>
              </a:lnSpc>
            </a:pPr>
            <a:r>
              <a:rPr lang="en-US" sz="2100" dirty="0">
                <a:latin typeface="Calibri" panose="020F0502020204030204" pitchFamily="34" charset="0"/>
                <a:ea typeface="Calibri" panose="020F0502020204030204" pitchFamily="34" charset="0"/>
                <a:cs typeface="Calibri" panose="020F0502020204030204" pitchFamily="34" charset="0"/>
              </a:rPr>
              <a:t> </a:t>
            </a:r>
            <a:endParaRPr lang="en-US" sz="2100" dirty="0">
              <a:latin typeface="Calibri" panose="020F0502020204030204" pitchFamily="34" charset="0"/>
              <a:ea typeface="Calibri" panose="020F0502020204030204" pitchFamily="34" charset="0"/>
              <a:cs typeface="Times New Roman" panose="02020603050405020304" pitchFamily="18" charset="0"/>
            </a:endParaRPr>
          </a:p>
          <a:p>
            <a:pPr indent="228600" algn="just">
              <a:lnSpc>
                <a:spcPct val="107000"/>
              </a:lnSpc>
            </a:pPr>
            <a:r>
              <a:rPr lang="en-US" sz="2100" dirty="0">
                <a:latin typeface="Calibri" panose="020F0502020204030204" pitchFamily="34" charset="0"/>
                <a:ea typeface="Calibri" panose="020F0502020204030204" pitchFamily="34" charset="0"/>
                <a:cs typeface="Calibri" panose="020F0502020204030204" pitchFamily="34" charset="0"/>
              </a:rPr>
              <a:t>Satan, however, tempts for evil, in order to draw you away from </a:t>
            </a:r>
            <a:r>
              <a:rPr lang="en-US" sz="2100" b="1" dirty="0">
                <a:latin typeface="Calibri" panose="020F0502020204030204" pitchFamily="34" charset="0"/>
                <a:ea typeface="Calibri" panose="020F0502020204030204" pitchFamily="34" charset="0"/>
                <a:cs typeface="Calibri" panose="020F0502020204030204" pitchFamily="34" charset="0"/>
              </a:rPr>
              <a:t>God </a:t>
            </a:r>
            <a:r>
              <a:rPr lang="en-US" sz="2100" dirty="0">
                <a:latin typeface="Calibri" panose="020F0502020204030204" pitchFamily="34" charset="0"/>
                <a:ea typeface="Calibri" panose="020F0502020204030204" pitchFamily="34" charset="0"/>
                <a:cs typeface="Calibri" panose="020F0502020204030204" pitchFamily="34" charset="0"/>
              </a:rPr>
              <a:t>and to make you distrust and blaspheme </a:t>
            </a:r>
            <a:r>
              <a:rPr lang="en-US" sz="2100" b="1" dirty="0">
                <a:latin typeface="Calibri" panose="020F0502020204030204" pitchFamily="34" charset="0"/>
                <a:ea typeface="Calibri" panose="020F0502020204030204" pitchFamily="34" charset="0"/>
                <a:cs typeface="Calibri" panose="020F0502020204030204" pitchFamily="34" charset="0"/>
              </a:rPr>
              <a:t>God. God</a:t>
            </a:r>
            <a:r>
              <a:rPr lang="en-US" sz="2100" dirty="0">
                <a:latin typeface="Calibri" panose="020F0502020204030204" pitchFamily="34" charset="0"/>
                <a:ea typeface="Calibri" panose="020F0502020204030204" pitchFamily="34" charset="0"/>
                <a:cs typeface="Calibri" panose="020F0502020204030204" pitchFamily="34" charset="0"/>
              </a:rPr>
              <a:t> sports with the children He loves and, as it seems to the flesh, shows Himself angry and dreadful. Hence there arise the well-known laments “I am driven far from Thy sight” (Ps. 31:22) and “Hide not Thy face from me” (Ps. 27:9). But these are merely instances of sporting.</a:t>
            </a:r>
            <a:r>
              <a:rPr lang="en-US" sz="2100" b="1" dirty="0">
                <a:latin typeface="Calibri" panose="020F0502020204030204" pitchFamily="34" charset="0"/>
                <a:ea typeface="Calibri" panose="020F0502020204030204" pitchFamily="34" charset="0"/>
                <a:cs typeface="Calibri" panose="020F0502020204030204" pitchFamily="34" charset="0"/>
              </a:rPr>
              <a:t> God </a:t>
            </a:r>
            <a:r>
              <a:rPr lang="en-US" sz="2100" dirty="0">
                <a:latin typeface="Calibri" panose="020F0502020204030204" pitchFamily="34" charset="0"/>
                <a:ea typeface="Calibri" panose="020F0502020204030204" pitchFamily="34" charset="0"/>
                <a:cs typeface="Calibri" panose="020F0502020204030204" pitchFamily="34" charset="0"/>
              </a:rPr>
              <a:t>will not deceive or cheat you. Just hold fast to His infallible and unchanging promise. </a:t>
            </a:r>
            <a:endParaRPr lang="en-US" sz="2100" dirty="0">
              <a:latin typeface="Calibri" panose="020F0502020204030204" pitchFamily="34" charset="0"/>
              <a:ea typeface="Calibri" panose="020F0502020204030204" pitchFamily="34" charset="0"/>
              <a:cs typeface="Times New Roman" panose="02020603050405020304" pitchFamily="18" charset="0"/>
            </a:endParaRPr>
          </a:p>
          <a:p>
            <a:pPr indent="228600" algn="just">
              <a:lnSpc>
                <a:spcPct val="107000"/>
              </a:lnSpc>
            </a:pPr>
            <a:r>
              <a:rPr lang="en-US" sz="2100" dirty="0">
                <a:latin typeface="Calibri" panose="020F0502020204030204" pitchFamily="34" charset="0"/>
                <a:ea typeface="Calibri" panose="020F0502020204030204" pitchFamily="34" charset="0"/>
                <a:cs typeface="Calibri" panose="020F0502020204030204" pitchFamily="34" charset="0"/>
              </a:rPr>
              <a:t> </a:t>
            </a:r>
            <a:endParaRPr lang="en-US" sz="2100" dirty="0">
              <a:latin typeface="Calibri" panose="020F0502020204030204" pitchFamily="34" charset="0"/>
              <a:ea typeface="Calibri" panose="020F0502020204030204" pitchFamily="34" charset="0"/>
              <a:cs typeface="Times New Roman" panose="02020603050405020304" pitchFamily="18" charset="0"/>
            </a:endParaRPr>
          </a:p>
          <a:p>
            <a:r>
              <a:rPr lang="en-US" sz="2100" dirty="0">
                <a:latin typeface="Calibri" panose="020F0502020204030204" pitchFamily="34" charset="0"/>
                <a:ea typeface="Calibri" panose="020F0502020204030204" pitchFamily="34" charset="0"/>
              </a:rPr>
              <a:t>Even though you should lose honors, riches, and life itself, you should nevertheless not maintain that </a:t>
            </a:r>
            <a:r>
              <a:rPr lang="en-US" sz="2100" b="1" dirty="0">
                <a:latin typeface="Calibri" panose="020F0502020204030204" pitchFamily="34" charset="0"/>
                <a:ea typeface="Calibri" panose="020F0502020204030204" pitchFamily="34" charset="0"/>
              </a:rPr>
              <a:t>God </a:t>
            </a:r>
            <a:r>
              <a:rPr lang="en-US" sz="2100" dirty="0">
                <a:latin typeface="Calibri" panose="020F0502020204030204" pitchFamily="34" charset="0"/>
                <a:ea typeface="Calibri" panose="020F0502020204030204" pitchFamily="34" charset="0"/>
              </a:rPr>
              <a:t>is angry with you and therefore has cast you aside; but you should expect other far more excellent gifts, </a:t>
            </a:r>
            <a:r>
              <a:rPr lang="en-US" sz="2100" dirty="0" smtClean="0">
                <a:latin typeface="Calibri" panose="020F0502020204030204" pitchFamily="34" charset="0"/>
                <a:ea typeface="Calibri" panose="020F0502020204030204" pitchFamily="34" charset="0"/>
              </a:rPr>
              <a:t>honor</a:t>
            </a:r>
            <a:r>
              <a:rPr lang="en-US" sz="2100" dirty="0">
                <a:latin typeface="Calibri" panose="020F0502020204030204" pitchFamily="34" charset="0"/>
                <a:ea typeface="Calibri" panose="020F0502020204030204" pitchFamily="34" charset="0"/>
              </a:rPr>
              <a:t>, and a better life from Him, as Job 13:15 states: “Even though He kills me, I will hope in Him.”</a:t>
            </a:r>
            <a:endParaRPr lang="en-US" sz="2100" dirty="0"/>
          </a:p>
        </p:txBody>
      </p:sp>
    </p:spTree>
    <p:extLst>
      <p:ext uri="{BB962C8B-B14F-4D97-AF65-F5344CB8AC3E}">
        <p14:creationId xmlns:p14="http://schemas.microsoft.com/office/powerpoint/2010/main" val="17719544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4800" y="304800"/>
            <a:ext cx="8610600" cy="6349430"/>
          </a:xfrm>
          <a:prstGeom prst="rect">
            <a:avLst/>
          </a:prstGeom>
          <a:noFill/>
        </p:spPr>
        <p:txBody>
          <a:bodyPr wrap="square" rtlCol="0">
            <a:spAutoFit/>
          </a:bodyPr>
          <a:lstStyle/>
          <a:p>
            <a:pPr indent="228600" algn="just">
              <a:lnSpc>
                <a:spcPct val="107000"/>
              </a:lnSpc>
            </a:pPr>
            <a:r>
              <a:rPr lang="en-US" sz="2000" dirty="0">
                <a:latin typeface="Calibri" panose="020F0502020204030204" pitchFamily="34" charset="0"/>
                <a:ea typeface="Calibri" panose="020F0502020204030204" pitchFamily="34" charset="0"/>
                <a:cs typeface="Calibri" panose="020F0502020204030204" pitchFamily="34" charset="0"/>
              </a:rPr>
              <a:t>As for the rest, the fathers have interpreted the verb “I know” in this passage as “I have caused you to come to know,” that is, to realize that you are one who fears </a:t>
            </a:r>
            <a:r>
              <a:rPr lang="en-US" sz="2000" b="1" dirty="0">
                <a:latin typeface="Calibri" panose="020F0502020204030204" pitchFamily="34" charset="0"/>
                <a:ea typeface="Calibri" panose="020F0502020204030204" pitchFamily="34" charset="0"/>
                <a:cs typeface="Calibri" panose="020F0502020204030204" pitchFamily="34" charset="0"/>
              </a:rPr>
              <a:t>God,</a:t>
            </a:r>
            <a:r>
              <a:rPr lang="en-US" sz="2000" dirty="0">
                <a:latin typeface="Calibri" panose="020F0502020204030204" pitchFamily="34" charset="0"/>
                <a:ea typeface="Calibri" panose="020F0502020204030204" pitchFamily="34" charset="0"/>
                <a:cs typeface="Calibri" panose="020F0502020204030204" pitchFamily="34" charset="0"/>
              </a:rPr>
              <a:t> just as Peter admonishes us to make our call and election sure and firm by doing good works (2 Peter 1:10). </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indent="228600" algn="just">
              <a:lnSpc>
                <a:spcPct val="107000"/>
              </a:lnSpc>
            </a:pPr>
            <a:r>
              <a:rPr lang="en-US" sz="2000" dirty="0">
                <a:latin typeface="Calibri" panose="020F0502020204030204" pitchFamily="34" charset="0"/>
                <a:ea typeface="Calibri" panose="020F0502020204030204" pitchFamily="34" charset="0"/>
                <a:cs typeface="Calibri" panose="020F0502020204030204" pitchFamily="34" charset="0"/>
              </a:rPr>
              <a:t> </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indent="228600" algn="just">
              <a:lnSpc>
                <a:spcPct val="107000"/>
              </a:lnSpc>
            </a:pPr>
            <a:r>
              <a:rPr lang="en-US" sz="2000" dirty="0">
                <a:latin typeface="Calibri" panose="020F0502020204030204" pitchFamily="34" charset="0"/>
                <a:ea typeface="Calibri" panose="020F0502020204030204" pitchFamily="34" charset="0"/>
                <a:cs typeface="Calibri" panose="020F0502020204030204" pitchFamily="34" charset="0"/>
              </a:rPr>
              <a:t>If someone has overcome a trial in this manner, he is made more certain of </a:t>
            </a:r>
            <a:r>
              <a:rPr lang="en-US" sz="2000" b="1" dirty="0">
                <a:latin typeface="Calibri" panose="020F0502020204030204" pitchFamily="34" charset="0"/>
                <a:ea typeface="Calibri" panose="020F0502020204030204" pitchFamily="34" charset="0"/>
                <a:cs typeface="Calibri" panose="020F0502020204030204" pitchFamily="34" charset="0"/>
              </a:rPr>
              <a:t>God’s help </a:t>
            </a:r>
            <a:r>
              <a:rPr lang="en-US" sz="2000" dirty="0">
                <a:latin typeface="Calibri" panose="020F0502020204030204" pitchFamily="34" charset="0"/>
                <a:ea typeface="Calibri" panose="020F0502020204030204" pitchFamily="34" charset="0"/>
                <a:cs typeface="Calibri" panose="020F0502020204030204" pitchFamily="34" charset="0"/>
              </a:rPr>
              <a:t>and can say: “This is sure proof that I have been helped by </a:t>
            </a:r>
            <a:r>
              <a:rPr lang="en-US" sz="2000" b="1" dirty="0">
                <a:latin typeface="Calibri" panose="020F0502020204030204" pitchFamily="34" charset="0"/>
                <a:ea typeface="Calibri" panose="020F0502020204030204" pitchFamily="34" charset="0"/>
                <a:cs typeface="Calibri" panose="020F0502020204030204" pitchFamily="34" charset="0"/>
              </a:rPr>
              <a:t>God,</a:t>
            </a:r>
            <a:r>
              <a:rPr lang="en-US" sz="2000" dirty="0">
                <a:latin typeface="Calibri" panose="020F0502020204030204" pitchFamily="34" charset="0"/>
                <a:ea typeface="Calibri" panose="020F0502020204030204" pitchFamily="34" charset="0"/>
                <a:cs typeface="Calibri" panose="020F0502020204030204" pitchFamily="34" charset="0"/>
              </a:rPr>
              <a:t> because by my own powers I would not have been able to achieve this.” Thus </a:t>
            </a:r>
            <a:r>
              <a:rPr lang="en-US" sz="2000" b="1" dirty="0">
                <a:latin typeface="Calibri" panose="020F0502020204030204" pitchFamily="34" charset="0"/>
                <a:ea typeface="Calibri" panose="020F0502020204030204" pitchFamily="34" charset="0"/>
                <a:cs typeface="Calibri" panose="020F0502020204030204" pitchFamily="34" charset="0"/>
              </a:rPr>
              <a:t>the fruits of the Spirit</a:t>
            </a:r>
            <a:r>
              <a:rPr lang="en-US" sz="2000" dirty="0">
                <a:latin typeface="Calibri" panose="020F0502020204030204" pitchFamily="34" charset="0"/>
                <a:ea typeface="Calibri" panose="020F0502020204030204" pitchFamily="34" charset="0"/>
                <a:cs typeface="Calibri" panose="020F0502020204030204" pitchFamily="34" charset="0"/>
              </a:rPr>
              <a:t> are called evidences of faith which assure us of our election and call.</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indent="228600" algn="just">
              <a:lnSpc>
                <a:spcPct val="107000"/>
              </a:lnSpc>
            </a:pPr>
            <a:r>
              <a:rPr lang="en-US" sz="2000" dirty="0">
                <a:latin typeface="Calibri" panose="020F0502020204030204" pitchFamily="34" charset="0"/>
                <a:ea typeface="Calibri" panose="020F0502020204030204" pitchFamily="34" charset="0"/>
                <a:cs typeface="Calibri" panose="020F0502020204030204" pitchFamily="34" charset="0"/>
              </a:rPr>
              <a:t> </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indent="228600" algn="just">
              <a:lnSpc>
                <a:spcPct val="107000"/>
              </a:lnSpc>
            </a:pPr>
            <a:r>
              <a:rPr lang="en-US" sz="2000" dirty="0">
                <a:latin typeface="Calibri" panose="020F0502020204030204" pitchFamily="34" charset="0"/>
                <a:ea typeface="Calibri" panose="020F0502020204030204" pitchFamily="34" charset="0"/>
                <a:cs typeface="Calibri" panose="020F0502020204030204" pitchFamily="34" charset="0"/>
              </a:rPr>
              <a:t>Furthermore, in this passage the rule concerning </a:t>
            </a:r>
            <a:r>
              <a:rPr lang="en-US" sz="2000" b="1" dirty="0">
                <a:latin typeface="Calibri" panose="020F0502020204030204" pitchFamily="34" charset="0"/>
                <a:ea typeface="Calibri" panose="020F0502020204030204" pitchFamily="34" charset="0"/>
                <a:cs typeface="Calibri" panose="020F0502020204030204" pitchFamily="34" charset="0"/>
              </a:rPr>
              <a:t>God’s twofold cognition or vision</a:t>
            </a:r>
            <a:r>
              <a:rPr lang="en-US" sz="2000" dirty="0">
                <a:latin typeface="Calibri" panose="020F0502020204030204" pitchFamily="34" charset="0"/>
                <a:ea typeface="Calibri" panose="020F0502020204030204" pitchFamily="34" charset="0"/>
                <a:cs typeface="Calibri" panose="020F0502020204030204" pitchFamily="34" charset="0"/>
              </a:rPr>
              <a:t> should be observed. When Holy Scripture says</a:t>
            </a:r>
            <a:r>
              <a:rPr lang="en-US" sz="2000" b="1" dirty="0">
                <a:latin typeface="Calibri" panose="020F0502020204030204" pitchFamily="34" charset="0"/>
                <a:ea typeface="Calibri" panose="020F0502020204030204" pitchFamily="34" charset="0"/>
                <a:cs typeface="Calibri" panose="020F0502020204030204" pitchFamily="34" charset="0"/>
              </a:rPr>
              <a:t>: “God saw,”</a:t>
            </a:r>
            <a:r>
              <a:rPr lang="en-US" sz="2000" dirty="0">
                <a:latin typeface="Calibri" panose="020F0502020204030204" pitchFamily="34" charset="0"/>
                <a:ea typeface="Calibri" panose="020F0502020204030204" pitchFamily="34" charset="0"/>
                <a:cs typeface="Calibri" panose="020F0502020204030204" pitchFamily="34" charset="0"/>
              </a:rPr>
              <a:t> there a twofold cognition is posited: the one, eternal and invisible, by which</a:t>
            </a:r>
            <a:r>
              <a:rPr lang="en-US" sz="2000" b="1" dirty="0">
                <a:latin typeface="Calibri" panose="020F0502020204030204" pitchFamily="34" charset="0"/>
                <a:ea typeface="Calibri" panose="020F0502020204030204" pitchFamily="34" charset="0"/>
                <a:cs typeface="Calibri" panose="020F0502020204030204" pitchFamily="34" charset="0"/>
              </a:rPr>
              <a:t> God</a:t>
            </a:r>
            <a:r>
              <a:rPr lang="en-US" sz="2000" dirty="0">
                <a:latin typeface="Calibri" panose="020F0502020204030204" pitchFamily="34" charset="0"/>
                <a:ea typeface="Calibri" panose="020F0502020204030204" pitchFamily="34" charset="0"/>
                <a:cs typeface="Calibri" panose="020F0502020204030204" pitchFamily="34" charset="0"/>
              </a:rPr>
              <a:t> sees things before they are in existence; the other, by which he observes things that exist. By means of that second vision, with which He looks at existing things, </a:t>
            </a:r>
            <a:r>
              <a:rPr lang="en-US" sz="2000" b="1" dirty="0">
                <a:latin typeface="Calibri" panose="020F0502020204030204" pitchFamily="34" charset="0"/>
                <a:ea typeface="Calibri" panose="020F0502020204030204" pitchFamily="34" charset="0"/>
                <a:cs typeface="Calibri" panose="020F0502020204030204" pitchFamily="34" charset="0"/>
              </a:rPr>
              <a:t>God </a:t>
            </a:r>
            <a:r>
              <a:rPr lang="en-US" sz="2000" dirty="0">
                <a:latin typeface="Calibri" panose="020F0502020204030204" pitchFamily="34" charset="0"/>
                <a:ea typeface="Calibri" panose="020F0502020204030204" pitchFamily="34" charset="0"/>
                <a:cs typeface="Calibri" panose="020F0502020204030204" pitchFamily="34" charset="0"/>
              </a:rPr>
              <a:t>did not see Mary before she existed, and yet He saw her from eternity. Thus</a:t>
            </a:r>
            <a:r>
              <a:rPr lang="en-US" sz="2000" b="1" dirty="0">
                <a:latin typeface="Calibri" panose="020F0502020204030204" pitchFamily="34" charset="0"/>
                <a:ea typeface="Calibri" panose="020F0502020204030204" pitchFamily="34" charset="0"/>
                <a:cs typeface="Calibri" panose="020F0502020204030204" pitchFamily="34" charset="0"/>
              </a:rPr>
              <a:t> God</a:t>
            </a:r>
            <a:r>
              <a:rPr lang="en-US" sz="2000" dirty="0">
                <a:latin typeface="Calibri" panose="020F0502020204030204" pitchFamily="34" charset="0"/>
                <a:ea typeface="Calibri" panose="020F0502020204030204" pitchFamily="34" charset="0"/>
                <a:cs typeface="Calibri" panose="020F0502020204030204" pitchFamily="34" charset="0"/>
              </a:rPr>
              <a:t> saw all the creatures before they were made, and now that they have been made, it is also said that He sees or knows them.</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29829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TotalTime>
  <Words>534</Words>
  <Application>Microsoft Office PowerPoint</Application>
  <PresentationFormat>On-screen Show (4:3)</PresentationFormat>
  <Paragraphs>51</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Times New Roman</vt:lpstr>
      <vt:lpstr>Office Theme</vt:lpstr>
      <vt:lpstr>PowerPoint Presentation</vt:lpstr>
      <vt:lpstr>PowerPoint Presentation</vt:lpstr>
      <vt:lpstr>                      TEXT and STUDY NOTES  (1)  James, a servant of God and of the Lord Jesus Christ,  To the twelve tribes in the Dispersion: Greetings.   (Dt 32:26;   Jn 7:35;    Ac 2:18:  4:29;  15:13,23;  26:7;    Rom 1:1;  Titus 1:1;  1 Pet 1:1)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Pastor</dc:creator>
  <cp:lastModifiedBy>David Nehrenz</cp:lastModifiedBy>
  <cp:revision>12</cp:revision>
  <dcterms:created xsi:type="dcterms:W3CDTF">2022-02-24T21:20:30Z</dcterms:created>
  <dcterms:modified xsi:type="dcterms:W3CDTF">2023-01-12T22:49:23Z</dcterms:modified>
</cp:coreProperties>
</file>