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sldIdLst>
    <p:sldId id="274" r:id="rId2"/>
    <p:sldId id="256" r:id="rId3"/>
    <p:sldId id="285" r:id="rId4"/>
    <p:sldId id="257" r:id="rId5"/>
    <p:sldId id="259" r:id="rId6"/>
    <p:sldId id="260" r:id="rId7"/>
    <p:sldId id="261" r:id="rId8"/>
    <p:sldId id="262" r:id="rId9"/>
    <p:sldId id="263" r:id="rId10"/>
    <p:sldId id="264" r:id="rId11"/>
    <p:sldId id="278" r:id="rId12"/>
    <p:sldId id="270" r:id="rId13"/>
    <p:sldId id="275" r:id="rId14"/>
    <p:sldId id="271" r:id="rId15"/>
    <p:sldId id="272" r:id="rId16"/>
    <p:sldId id="273" r:id="rId17"/>
    <p:sldId id="277" r:id="rId18"/>
    <p:sldId id="276" r:id="rId19"/>
    <p:sldId id="279" r:id="rId20"/>
    <p:sldId id="280" r:id="rId21"/>
    <p:sldId id="281" r:id="rId22"/>
    <p:sldId id="282" r:id="rId23"/>
    <p:sldId id="283" r:id="rId24"/>
    <p:sldId id="284" r:id="rId25"/>
    <p:sldId id="289" r:id="rId26"/>
    <p:sldId id="290" r:id="rId27"/>
    <p:sldId id="291" r:id="rId28"/>
    <p:sldId id="292" r:id="rId29"/>
    <p:sldId id="293" r:id="rId30"/>
    <p:sldId id="294" r:id="rId31"/>
    <p:sldId id="295" r:id="rId32"/>
    <p:sldId id="296" r:id="rId33"/>
    <p:sldId id="297" r:id="rId34"/>
    <p:sldId id="298" r:id="rId35"/>
    <p:sldId id="299" r:id="rId36"/>
    <p:sldId id="300" r:id="rId37"/>
    <p:sldId id="301" r:id="rId38"/>
    <p:sldId id="302" r:id="rId39"/>
    <p:sldId id="303"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4109" autoAdjust="0"/>
  </p:normalViewPr>
  <p:slideViewPr>
    <p:cSldViewPr snapToGrid="0">
      <p:cViewPr varScale="1">
        <p:scale>
          <a:sx n="98" d="100"/>
          <a:sy n="98" d="100"/>
        </p:scale>
        <p:origin x="-1194"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DCF2C0-D10C-42F2-B653-07A26BD8BEAA}" type="datetimeFigureOut">
              <a:rPr lang="en-US" smtClean="0"/>
              <a:t>3/3/2016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A7FB0C-E74B-4FFD-A0DD-26A80E8DAC36}" type="slidenum">
              <a:rPr lang="en-US" smtClean="0"/>
              <a:t>‹#›</a:t>
            </a:fld>
            <a:endParaRPr lang="en-US"/>
          </a:p>
        </p:txBody>
      </p:sp>
    </p:spTree>
    <p:extLst>
      <p:ext uri="{BB962C8B-B14F-4D97-AF65-F5344CB8AC3E}">
        <p14:creationId xmlns:p14="http://schemas.microsoft.com/office/powerpoint/2010/main" val="1316332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A7FB0C-E74B-4FFD-A0DD-26A80E8DAC36}" type="slidenum">
              <a:rPr lang="en-US" smtClean="0"/>
              <a:t>3</a:t>
            </a:fld>
            <a:endParaRPr lang="en-US"/>
          </a:p>
        </p:txBody>
      </p:sp>
    </p:spTree>
    <p:extLst>
      <p:ext uri="{BB962C8B-B14F-4D97-AF65-F5344CB8AC3E}">
        <p14:creationId xmlns:p14="http://schemas.microsoft.com/office/powerpoint/2010/main" val="3055856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F2C184F-C869-4B57-99AC-AEEA9A0E8232}" type="datetimeFigureOut">
              <a:rPr lang="en-US" smtClean="0"/>
              <a:t>3/3/2016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2802889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F2C184F-C869-4B57-99AC-AEEA9A0E8232}" type="datetimeFigureOut">
              <a:rPr lang="en-US" smtClean="0"/>
              <a:t>3/3/2016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1463389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F2C184F-C869-4B57-99AC-AEEA9A0E8232}" type="datetimeFigureOut">
              <a:rPr lang="en-US" smtClean="0"/>
              <a:t>3/3/2016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3979752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F2C184F-C869-4B57-99AC-AEEA9A0E8232}" type="datetimeFigureOut">
              <a:rPr lang="en-US" smtClean="0"/>
              <a:t>3/3/2016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3475070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F2C184F-C869-4B57-99AC-AEEA9A0E8232}" type="datetimeFigureOut">
              <a:rPr lang="en-US" smtClean="0"/>
              <a:t>3/3/2016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3973218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F2C184F-C869-4B57-99AC-AEEA9A0E8232}" type="datetimeFigureOut">
              <a:rPr lang="en-US" smtClean="0"/>
              <a:t>3/3/2016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2818752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F2C184F-C869-4B57-99AC-AEEA9A0E8232}" type="datetimeFigureOut">
              <a:rPr lang="en-US" smtClean="0"/>
              <a:t>3/3/2016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3306876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F2C184F-C869-4B57-99AC-AEEA9A0E8232}" type="datetimeFigureOut">
              <a:rPr lang="en-US" smtClean="0"/>
              <a:t>3/3/2016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95183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2C184F-C869-4B57-99AC-AEEA9A0E8232}" type="datetimeFigureOut">
              <a:rPr lang="en-US" smtClean="0"/>
              <a:t>3/3/2016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1347233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2C184F-C869-4B57-99AC-AEEA9A0E8232}" type="datetimeFigureOut">
              <a:rPr lang="en-US" smtClean="0"/>
              <a:t>3/3/2016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1031552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2C184F-C869-4B57-99AC-AEEA9A0E8232}" type="datetimeFigureOut">
              <a:rPr lang="en-US" smtClean="0"/>
              <a:t>3/3/2016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2412250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2C184F-C869-4B57-99AC-AEEA9A0E8232}" type="datetimeFigureOut">
              <a:rPr lang="en-US" smtClean="0"/>
              <a:t>3/3/2016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EBCB04-6855-493D-859B-3099503131F3}" type="slidenum">
              <a:rPr lang="en-US" smtClean="0"/>
              <a:t>‹#›</a:t>
            </a:fld>
            <a:endParaRPr lang="en-US"/>
          </a:p>
        </p:txBody>
      </p:sp>
    </p:spTree>
    <p:extLst>
      <p:ext uri="{BB962C8B-B14F-4D97-AF65-F5344CB8AC3E}">
        <p14:creationId xmlns:p14="http://schemas.microsoft.com/office/powerpoint/2010/main" val="12199658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s://www.google.com/url?sa=i&amp;rct=j&amp;q=&amp;esrc=s&amp;source=images&amp;cd=&amp;cad=rja&amp;uact=8&amp;ved=0ahUKEwjmx7_akpTLAhVGOCYKHRIHBJIQjRwIBw&amp;url=http://www.carolcohen.org/carolcohen/the-lord-of-hosts-and-israel.html&amp;bvm=bv.115339255,d.eWE&amp;psig=AFQjCNHZTvnvsKd6XeOx1zNwF5dzX4GEfw&amp;ust=1456532008014190"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s://www.google.com/url?sa=i&amp;rct=j&amp;q=&amp;esrc=s&amp;source=images&amp;cd=&amp;cad=rja&amp;uact=8&amp;ved=0ahUKEwjN5sD9k5TLAhXBUyYKHTqUAJwQjRwIBw&amp;url=https://steynian.wordpress.com/2011/05/03/jesus-returns-in-glory/&amp;bvm=bv.115339255,d.eWE&amp;psig=AFQjCNE6odOhki3RQASeLR_hVY0ty8Os8A&amp;ust=1456532337084739"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8923" y="257908"/>
            <a:ext cx="8405446" cy="6283569"/>
          </a:xfrm>
        </p:spPr>
        <p:txBody>
          <a:bodyPr/>
          <a:lstStyle/>
          <a:p>
            <a:pPr algn="ctr"/>
            <a:endParaRPr lang="en-US" sz="4800" dirty="0" smtClean="0"/>
          </a:p>
          <a:p>
            <a:pPr marL="0" indent="0" algn="ctr">
              <a:buNone/>
            </a:pPr>
            <a:r>
              <a:rPr lang="en-US" sz="5400" b="1" u="sng" dirty="0" smtClean="0"/>
              <a:t>THE </a:t>
            </a:r>
            <a:r>
              <a:rPr lang="en-US" sz="5400" b="1" u="sng" dirty="0"/>
              <a:t>BOOK OF HAGGAI </a:t>
            </a:r>
          </a:p>
          <a:p>
            <a:pPr marL="0" indent="0" algn="ctr">
              <a:buNone/>
            </a:pPr>
            <a:r>
              <a:rPr lang="en-US" sz="4800" dirty="0"/>
              <a:t>“Theology of Glory vs. </a:t>
            </a:r>
            <a:endParaRPr lang="en-US" sz="4800" dirty="0" smtClean="0"/>
          </a:p>
          <a:p>
            <a:pPr marL="0" indent="0" algn="ctr">
              <a:buNone/>
            </a:pPr>
            <a:r>
              <a:rPr lang="en-US" sz="4800" dirty="0" smtClean="0"/>
              <a:t>Theology </a:t>
            </a:r>
            <a:r>
              <a:rPr lang="en-US" sz="4800" dirty="0"/>
              <a:t>of the Cross” </a:t>
            </a:r>
          </a:p>
          <a:p>
            <a:pPr marL="0" indent="0" algn="ctr">
              <a:buNone/>
            </a:pPr>
            <a:r>
              <a:rPr lang="en-US" dirty="0"/>
              <a:t>Pastor David Nehrenz   </a:t>
            </a:r>
            <a:r>
              <a:rPr lang="en-US" dirty="0" smtClean="0"/>
              <a:t>       </a:t>
            </a:r>
          </a:p>
          <a:p>
            <a:pPr marL="0" indent="0" algn="ctr">
              <a:buNone/>
            </a:pPr>
            <a:r>
              <a:rPr lang="en-US" dirty="0" smtClean="0"/>
              <a:t> Trinity </a:t>
            </a:r>
            <a:r>
              <a:rPr lang="en-US" dirty="0"/>
              <a:t>Lutheran Church   Norman, OK.</a:t>
            </a:r>
          </a:p>
          <a:p>
            <a:pPr marL="0" indent="0" algn="ctr">
              <a:buNone/>
            </a:pPr>
            <a:r>
              <a:rPr lang="en-US" sz="4800" dirty="0"/>
              <a:t>Date: </a:t>
            </a:r>
            <a:r>
              <a:rPr lang="en-US" sz="4800" dirty="0"/>
              <a:t>3</a:t>
            </a:r>
            <a:r>
              <a:rPr lang="en-US" sz="4800" dirty="0" smtClean="0"/>
              <a:t>-6-16   </a:t>
            </a:r>
            <a:r>
              <a:rPr lang="en-US" sz="4800" dirty="0"/>
              <a:t>Lesson: </a:t>
            </a:r>
            <a:r>
              <a:rPr lang="en-US" sz="4800" dirty="0"/>
              <a:t>3</a:t>
            </a:r>
            <a:endParaRPr lang="en-US" sz="4800" dirty="0"/>
          </a:p>
          <a:p>
            <a:endParaRPr lang="en-US" dirty="0"/>
          </a:p>
        </p:txBody>
      </p:sp>
    </p:spTree>
    <p:extLst>
      <p:ext uri="{BB962C8B-B14F-4D97-AF65-F5344CB8AC3E}">
        <p14:creationId xmlns:p14="http://schemas.microsoft.com/office/powerpoint/2010/main" val="30024491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435734" y="55867"/>
            <a:ext cx="4265122" cy="6802133"/>
          </a:xfrm>
          <a:prstGeom prst="rect">
            <a:avLst/>
          </a:prstGeom>
        </p:spPr>
      </p:pic>
    </p:spTree>
    <p:extLst>
      <p:ext uri="{BB962C8B-B14F-4D97-AF65-F5344CB8AC3E}">
        <p14:creationId xmlns:p14="http://schemas.microsoft.com/office/powerpoint/2010/main" val="36945864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400211" y="458910"/>
            <a:ext cx="8343578" cy="5590197"/>
          </a:xfrm>
          <a:prstGeom prst="rect">
            <a:avLst/>
          </a:prstGeom>
        </p:spPr>
      </p:pic>
    </p:spTree>
    <p:extLst>
      <p:ext uri="{BB962C8B-B14F-4D97-AF65-F5344CB8AC3E}">
        <p14:creationId xmlns:p14="http://schemas.microsoft.com/office/powerpoint/2010/main" val="42083221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630562" y="0"/>
            <a:ext cx="5461900" cy="6629162"/>
          </a:xfrm>
          <a:prstGeom prst="rect">
            <a:avLst/>
          </a:prstGeom>
        </p:spPr>
      </p:pic>
    </p:spTree>
    <p:extLst>
      <p:ext uri="{BB962C8B-B14F-4D97-AF65-F5344CB8AC3E}">
        <p14:creationId xmlns:p14="http://schemas.microsoft.com/office/powerpoint/2010/main" val="21961034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453462" y="584749"/>
            <a:ext cx="8237075" cy="5370573"/>
          </a:xfrm>
          <a:prstGeom prst="rect">
            <a:avLst/>
          </a:prstGeom>
        </p:spPr>
      </p:pic>
    </p:spTree>
    <p:extLst>
      <p:ext uri="{BB962C8B-B14F-4D97-AF65-F5344CB8AC3E}">
        <p14:creationId xmlns:p14="http://schemas.microsoft.com/office/powerpoint/2010/main" val="3540239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2"/>
          <a:srcRect l="18581" t="21431" r="6832" b="16774"/>
          <a:stretch/>
        </p:blipFill>
        <p:spPr>
          <a:xfrm>
            <a:off x="177882" y="820616"/>
            <a:ext cx="8788235" cy="5005753"/>
          </a:xfrm>
          <a:prstGeom prst="rect">
            <a:avLst/>
          </a:prstGeom>
        </p:spPr>
      </p:pic>
    </p:spTree>
    <p:extLst>
      <p:ext uri="{BB962C8B-B14F-4D97-AF65-F5344CB8AC3E}">
        <p14:creationId xmlns:p14="http://schemas.microsoft.com/office/powerpoint/2010/main" val="29631291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2"/>
          <a:srcRect l="1741" t="4653" r="5922" b="12368"/>
          <a:stretch/>
        </p:blipFill>
        <p:spPr>
          <a:xfrm>
            <a:off x="285274" y="820615"/>
            <a:ext cx="8573452" cy="4982307"/>
          </a:xfrm>
          <a:prstGeom prst="rect">
            <a:avLst/>
          </a:prstGeom>
        </p:spPr>
      </p:pic>
    </p:spTree>
    <p:extLst>
      <p:ext uri="{BB962C8B-B14F-4D97-AF65-F5344CB8AC3E}">
        <p14:creationId xmlns:p14="http://schemas.microsoft.com/office/powerpoint/2010/main" val="21842766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340705" y="160948"/>
            <a:ext cx="6462590" cy="6462590"/>
          </a:xfrm>
          <a:prstGeom prst="rect">
            <a:avLst/>
          </a:prstGeom>
        </p:spPr>
      </p:pic>
    </p:spTree>
    <p:extLst>
      <p:ext uri="{BB962C8B-B14F-4D97-AF65-F5344CB8AC3E}">
        <p14:creationId xmlns:p14="http://schemas.microsoft.com/office/powerpoint/2010/main" val="28584587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457200" y="903470"/>
            <a:ext cx="8460044" cy="4758775"/>
          </a:xfrm>
          <a:prstGeom prst="rect">
            <a:avLst/>
          </a:prstGeom>
        </p:spPr>
      </p:pic>
    </p:spTree>
    <p:extLst>
      <p:ext uri="{BB962C8B-B14F-4D97-AF65-F5344CB8AC3E}">
        <p14:creationId xmlns:p14="http://schemas.microsoft.com/office/powerpoint/2010/main" val="40153091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122504" y="219563"/>
            <a:ext cx="6898992" cy="6322940"/>
          </a:xfrm>
          <a:prstGeom prst="rect">
            <a:avLst/>
          </a:prstGeom>
        </p:spPr>
      </p:pic>
    </p:spTree>
    <p:extLst>
      <p:ext uri="{BB962C8B-B14F-4D97-AF65-F5344CB8AC3E}">
        <p14:creationId xmlns:p14="http://schemas.microsoft.com/office/powerpoint/2010/main" val="1849662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440988" y="365126"/>
            <a:ext cx="8339871" cy="5559914"/>
          </a:xfrm>
          <a:prstGeom prst="rect">
            <a:avLst/>
          </a:prstGeom>
        </p:spPr>
      </p:pic>
    </p:spTree>
    <p:extLst>
      <p:ext uri="{BB962C8B-B14F-4D97-AF65-F5344CB8AC3E}">
        <p14:creationId xmlns:p14="http://schemas.microsoft.com/office/powerpoint/2010/main" val="11999225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1" descr="https://dgw7l17furt3h.cloudfront.net/uploads/header_pictures/595/picture/b7a6357226b6ac89c0d482b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974" y="989500"/>
            <a:ext cx="8449163" cy="4382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586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730021" y="216937"/>
            <a:ext cx="7683958" cy="6219031"/>
          </a:xfrm>
          <a:prstGeom prst="rect">
            <a:avLst/>
          </a:prstGeom>
        </p:spPr>
      </p:pic>
    </p:spTree>
    <p:extLst>
      <p:ext uri="{BB962C8B-B14F-4D97-AF65-F5344CB8AC3E}">
        <p14:creationId xmlns:p14="http://schemas.microsoft.com/office/powerpoint/2010/main" val="30469085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66569" y="1302972"/>
            <a:ext cx="8810861" cy="3362812"/>
          </a:xfrm>
          <a:prstGeom prst="rect">
            <a:avLst/>
          </a:prstGeom>
        </p:spPr>
      </p:pic>
    </p:spTree>
    <p:extLst>
      <p:ext uri="{BB962C8B-B14F-4D97-AF65-F5344CB8AC3E}">
        <p14:creationId xmlns:p14="http://schemas.microsoft.com/office/powerpoint/2010/main" val="39131686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327763" y="178472"/>
            <a:ext cx="4488473" cy="6448440"/>
          </a:xfrm>
          <a:prstGeom prst="rect">
            <a:avLst/>
          </a:prstGeom>
        </p:spPr>
      </p:pic>
    </p:spTree>
    <p:extLst>
      <p:ext uri="{BB962C8B-B14F-4D97-AF65-F5344CB8AC3E}">
        <p14:creationId xmlns:p14="http://schemas.microsoft.com/office/powerpoint/2010/main" val="23663293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417634" y="114055"/>
            <a:ext cx="8304173" cy="6228130"/>
          </a:xfrm>
          <a:prstGeom prst="rect">
            <a:avLst/>
          </a:prstGeom>
        </p:spPr>
      </p:pic>
    </p:spTree>
    <p:extLst>
      <p:ext uri="{BB962C8B-B14F-4D97-AF65-F5344CB8AC3E}">
        <p14:creationId xmlns:p14="http://schemas.microsoft.com/office/powerpoint/2010/main" val="377935581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83172" y="149225"/>
            <a:ext cx="8753296" cy="6521206"/>
          </a:xfrm>
          <a:prstGeom prst="rect">
            <a:avLst/>
          </a:prstGeom>
        </p:spPr>
      </p:pic>
    </p:spTree>
    <p:extLst>
      <p:ext uri="{BB962C8B-B14F-4D97-AF65-F5344CB8AC3E}">
        <p14:creationId xmlns:p14="http://schemas.microsoft.com/office/powerpoint/2010/main" val="23977672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http://www.carolcohen.org/.a/6a0120a557a2b4970c0134832af558970c-pi">
            <a:hlinkClick r:id="rId2"/>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08687" y="166688"/>
            <a:ext cx="5089281" cy="66744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15813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0741" y="494079"/>
            <a:ext cx="8622518" cy="5742597"/>
          </a:xfrm>
        </p:spPr>
      </p:pic>
    </p:spTree>
    <p:extLst>
      <p:ext uri="{BB962C8B-B14F-4D97-AF65-F5344CB8AC3E}">
        <p14:creationId xmlns:p14="http://schemas.microsoft.com/office/powerpoint/2010/main" val="11428382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8938" y="178104"/>
            <a:ext cx="8609543" cy="6457157"/>
          </a:xfrm>
        </p:spPr>
      </p:pic>
    </p:spTree>
    <p:extLst>
      <p:ext uri="{BB962C8B-B14F-4D97-AF65-F5344CB8AC3E}">
        <p14:creationId xmlns:p14="http://schemas.microsoft.com/office/powerpoint/2010/main" val="32840512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5572" y="203016"/>
            <a:ext cx="8591959" cy="6443969"/>
          </a:xfrm>
        </p:spPr>
      </p:pic>
    </p:spTree>
    <p:extLst>
      <p:ext uri="{BB962C8B-B14F-4D97-AF65-F5344CB8AC3E}">
        <p14:creationId xmlns:p14="http://schemas.microsoft.com/office/powerpoint/2010/main" val="81701698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3201" y="1200943"/>
            <a:ext cx="8737597" cy="4297179"/>
          </a:xfrm>
        </p:spPr>
      </p:pic>
    </p:spTree>
    <p:extLst>
      <p:ext uri="{BB962C8B-B14F-4D97-AF65-F5344CB8AC3E}">
        <p14:creationId xmlns:p14="http://schemas.microsoft.com/office/powerpoint/2010/main" val="32056480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a:xfrm>
            <a:off x="1783006" y="3801330"/>
            <a:ext cx="26055814" cy="6669387"/>
          </a:xfrm>
        </p:spPr>
        <p:txBody>
          <a:bodyPr/>
          <a:lstStyle/>
          <a:p>
            <a:endParaRPr lang="en-US" dirty="0"/>
          </a:p>
        </p:txBody>
      </p:sp>
      <p:pic>
        <p:nvPicPr>
          <p:cNvPr id="1026" name="Picture 1" descr="http://1.bp.blogspot.com/-kh4Is1xDGuc/VIHDrgSWfcI/AAAAAAAARn4/_v-B37UtgKc/s1600/bpg-wisemen-william-hole.gif"/>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644768" y="202468"/>
            <a:ext cx="7475104" cy="6513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383975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https://steynian.files.wordpress.com/2011/05/jesus_return.jpg?w=530">
            <a:hlinkClick r:id="rId2"/>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84932" y="1027907"/>
            <a:ext cx="8574135" cy="4804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9982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9809" y="700210"/>
            <a:ext cx="8934191" cy="5243390"/>
          </a:xfrm>
        </p:spPr>
      </p:pic>
    </p:spTree>
    <p:extLst>
      <p:ext uri="{BB962C8B-B14F-4D97-AF65-F5344CB8AC3E}">
        <p14:creationId xmlns:p14="http://schemas.microsoft.com/office/powerpoint/2010/main" val="99062581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0120" y="641046"/>
            <a:ext cx="8783759" cy="5020652"/>
          </a:xfrm>
        </p:spPr>
      </p:pic>
    </p:spTree>
    <p:extLst>
      <p:ext uri="{BB962C8B-B14F-4D97-AF65-F5344CB8AC3E}">
        <p14:creationId xmlns:p14="http://schemas.microsoft.com/office/powerpoint/2010/main" val="246867753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27943" y="90610"/>
            <a:ext cx="6544457" cy="6627827"/>
          </a:xfrm>
        </p:spPr>
      </p:pic>
    </p:spTree>
    <p:extLst>
      <p:ext uri="{BB962C8B-B14F-4D97-AF65-F5344CB8AC3E}">
        <p14:creationId xmlns:p14="http://schemas.microsoft.com/office/powerpoint/2010/main" val="282135342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4943183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4309437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0086271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3246840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0513376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5603701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184" y="117231"/>
            <a:ext cx="8698524" cy="6400800"/>
          </a:xfrm>
        </p:spPr>
        <p:txBody>
          <a:bodyPr>
            <a:normAutofit fontScale="90000"/>
          </a:bodyPr>
          <a:lstStyle/>
          <a:p>
            <a:pPr marL="0" marR="0">
              <a:lnSpc>
                <a:spcPct val="107000"/>
              </a:lnSpc>
              <a:spcBef>
                <a:spcPts val="0"/>
              </a:spcBef>
              <a:spcAft>
                <a:spcPts val="0"/>
              </a:spcAft>
            </a:pPr>
            <a:r>
              <a:rPr lang="en-US" sz="2800" b="1" u="sng" dirty="0" smtClean="0">
                <a:latin typeface="Calibri" panose="020F0502020204030204" pitchFamily="34" charset="0"/>
                <a:ea typeface="Calibri" panose="020F0502020204030204" pitchFamily="34" charset="0"/>
                <a:cs typeface="Times New Roman" panose="02020603050405020304" pitchFamily="18" charset="0"/>
              </a:rPr>
              <a:t/>
            </a:r>
            <a:br>
              <a:rPr lang="en-US" sz="2800" b="1" u="sng" dirty="0" smtClean="0">
                <a:latin typeface="Calibri" panose="020F0502020204030204" pitchFamily="34" charset="0"/>
                <a:ea typeface="Calibri" panose="020F0502020204030204" pitchFamily="34" charset="0"/>
                <a:cs typeface="Times New Roman" panose="02020603050405020304" pitchFamily="18" charset="0"/>
              </a:rPr>
            </a:br>
            <a:r>
              <a:rPr lang="en-US" sz="2800" b="1" u="sng" dirty="0">
                <a:latin typeface="Calibri" panose="020F0502020204030204" pitchFamily="34" charset="0"/>
                <a:ea typeface="Calibri" panose="020F0502020204030204" pitchFamily="34" charset="0"/>
                <a:cs typeface="Times New Roman" panose="02020603050405020304" pitchFamily="18" charset="0"/>
              </a:rPr>
              <a:t/>
            </a:r>
            <a:br>
              <a:rPr lang="en-US" sz="2800" b="1" u="sng" dirty="0">
                <a:latin typeface="Calibri" panose="020F0502020204030204" pitchFamily="34" charset="0"/>
                <a:ea typeface="Calibri" panose="020F0502020204030204" pitchFamily="34" charset="0"/>
                <a:cs typeface="Times New Roman" panose="02020603050405020304" pitchFamily="18" charset="0"/>
              </a:rPr>
            </a:br>
            <a:r>
              <a:rPr lang="en-US" sz="2800" b="1" u="sng" dirty="0" smtClean="0">
                <a:latin typeface="Calibri" panose="020F0502020204030204" pitchFamily="34" charset="0"/>
                <a:ea typeface="Calibri" panose="020F0502020204030204" pitchFamily="34" charset="0"/>
                <a:cs typeface="Times New Roman" panose="02020603050405020304" pitchFamily="18" charset="0"/>
              </a:rPr>
              <a:t>A. THE TEXT</a:t>
            </a:r>
            <a:r>
              <a:rPr lang="en-US" sz="2800" dirty="0" smtClean="0">
                <a:latin typeface="Calibri" panose="020F0502020204030204" pitchFamily="34" charset="0"/>
                <a:ea typeface="Calibri" panose="020F0502020204030204" pitchFamily="34" charset="0"/>
                <a:cs typeface="Times New Roman" panose="02020603050405020304" pitchFamily="18" charset="0"/>
              </a:rPr>
              <a:t/>
            </a:r>
            <a:br>
              <a:rPr lang="en-US" sz="2800" dirty="0" smtClean="0">
                <a:latin typeface="Calibri" panose="020F0502020204030204" pitchFamily="34" charset="0"/>
                <a:ea typeface="Calibri" panose="020F0502020204030204" pitchFamily="34" charset="0"/>
                <a:cs typeface="Times New Roman" panose="02020603050405020304" pitchFamily="18" charset="0"/>
              </a:rPr>
            </a:br>
            <a:r>
              <a:rPr lang="en-US" sz="2800" b="1" dirty="0">
                <a:latin typeface="Calibri" panose="020F0502020204030204" pitchFamily="34" charset="0"/>
                <a:ea typeface="Calibri" panose="020F0502020204030204" pitchFamily="34" charset="0"/>
                <a:cs typeface="Times New Roman" panose="02020603050405020304" pitchFamily="18" charset="0"/>
              </a:rPr>
              <a:t>(Haggai 2:1-9)</a:t>
            </a: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800" dirty="0">
                <a:latin typeface="Calibri" panose="020F0502020204030204" pitchFamily="34" charset="0"/>
                <a:ea typeface="Calibri" panose="020F0502020204030204" pitchFamily="34" charset="0"/>
                <a:cs typeface="Times New Roman" panose="02020603050405020304" pitchFamily="18" charset="0"/>
              </a:rPr>
              <a:t> In the seventh month, on the twenty-first day of the month, </a:t>
            </a:r>
            <a:r>
              <a:rPr lang="en-US" sz="2800" b="1" dirty="0">
                <a:latin typeface="Calibri" panose="020F0502020204030204" pitchFamily="34" charset="0"/>
                <a:ea typeface="Calibri" panose="020F0502020204030204" pitchFamily="34" charset="0"/>
                <a:cs typeface="Times New Roman" panose="02020603050405020304" pitchFamily="18" charset="0"/>
              </a:rPr>
              <a:t>the word of the Lord</a:t>
            </a:r>
            <a:r>
              <a:rPr lang="en-US" sz="2800" dirty="0">
                <a:latin typeface="Calibri" panose="020F0502020204030204" pitchFamily="34" charset="0"/>
                <a:ea typeface="Calibri" panose="020F0502020204030204" pitchFamily="34" charset="0"/>
                <a:cs typeface="Times New Roman" panose="02020603050405020304" pitchFamily="18" charset="0"/>
              </a:rPr>
              <a:t> came by </a:t>
            </a:r>
            <a:r>
              <a:rPr lang="en-US" sz="2800" u="sng" dirty="0">
                <a:latin typeface="Calibri" panose="020F0502020204030204" pitchFamily="34" charset="0"/>
                <a:ea typeface="Calibri" panose="020F0502020204030204" pitchFamily="34" charset="0"/>
                <a:cs typeface="Times New Roman" panose="02020603050405020304" pitchFamily="18" charset="0"/>
              </a:rPr>
              <a:t>the hand of Haggai the prophet,</a:t>
            </a:r>
            <a:r>
              <a:rPr lang="en-US" sz="2800" dirty="0">
                <a:latin typeface="Calibri" panose="020F0502020204030204" pitchFamily="34" charset="0"/>
                <a:ea typeface="Calibri" panose="020F0502020204030204" pitchFamily="34" charset="0"/>
                <a:cs typeface="Times New Roman" panose="02020603050405020304" pitchFamily="18" charset="0"/>
              </a:rPr>
              <a:t> (2) "Speak now to</a:t>
            </a:r>
            <a:r>
              <a:rPr lang="en-US" sz="2800" u="sng" dirty="0">
                <a:latin typeface="Calibri" panose="020F0502020204030204" pitchFamily="34" charset="0"/>
                <a:ea typeface="Calibri" panose="020F0502020204030204" pitchFamily="34" charset="0"/>
                <a:cs typeface="Times New Roman" panose="02020603050405020304" pitchFamily="18" charset="0"/>
              </a:rPr>
              <a:t> Zerubbabel the son of </a:t>
            </a:r>
            <a:r>
              <a:rPr lang="en-US" sz="2800" u="sng" dirty="0" err="1">
                <a:latin typeface="Calibri" panose="020F0502020204030204" pitchFamily="34" charset="0"/>
                <a:ea typeface="Calibri" panose="020F0502020204030204" pitchFamily="34" charset="0"/>
                <a:cs typeface="Times New Roman" panose="02020603050405020304" pitchFamily="18" charset="0"/>
              </a:rPr>
              <a:t>Shealtiel</a:t>
            </a:r>
            <a:r>
              <a:rPr lang="en-US" sz="2800" u="sng" dirty="0">
                <a:latin typeface="Calibri" panose="020F0502020204030204" pitchFamily="34" charset="0"/>
                <a:ea typeface="Calibri" panose="020F0502020204030204" pitchFamily="34" charset="0"/>
                <a:cs typeface="Times New Roman" panose="02020603050405020304" pitchFamily="18" charset="0"/>
              </a:rPr>
              <a:t>, governor of Judah, and to Joshua the son of </a:t>
            </a:r>
            <a:r>
              <a:rPr lang="en-US" sz="2800" u="sng" dirty="0" err="1">
                <a:latin typeface="Calibri" panose="020F0502020204030204" pitchFamily="34" charset="0"/>
                <a:ea typeface="Calibri" panose="020F0502020204030204" pitchFamily="34" charset="0"/>
                <a:cs typeface="Times New Roman" panose="02020603050405020304" pitchFamily="18" charset="0"/>
              </a:rPr>
              <a:t>Jehozadak</a:t>
            </a:r>
            <a:r>
              <a:rPr lang="en-US" sz="2800" u="sng" dirty="0">
                <a:latin typeface="Calibri" panose="020F0502020204030204" pitchFamily="34" charset="0"/>
                <a:ea typeface="Calibri" panose="020F0502020204030204" pitchFamily="34" charset="0"/>
                <a:cs typeface="Times New Roman" panose="02020603050405020304" pitchFamily="18" charset="0"/>
              </a:rPr>
              <a:t>, the high priest, and to all the remnant of the people, </a:t>
            </a:r>
            <a:r>
              <a:rPr lang="en-US" sz="2800" dirty="0">
                <a:latin typeface="Calibri" panose="020F0502020204030204" pitchFamily="34" charset="0"/>
                <a:ea typeface="Calibri" panose="020F0502020204030204" pitchFamily="34" charset="0"/>
                <a:cs typeface="Times New Roman" panose="02020603050405020304" pitchFamily="18" charset="0"/>
              </a:rPr>
              <a:t>and say, (3) 'Who is left among you who saw </a:t>
            </a:r>
            <a:r>
              <a:rPr lang="en-US" sz="2800" b="1" dirty="0">
                <a:latin typeface="Calibri" panose="020F0502020204030204" pitchFamily="34" charset="0"/>
                <a:ea typeface="Calibri" panose="020F0502020204030204" pitchFamily="34" charset="0"/>
                <a:cs typeface="Times New Roman" panose="02020603050405020304" pitchFamily="18" charset="0"/>
              </a:rPr>
              <a:t>this house in its former glory?</a:t>
            </a:r>
            <a:r>
              <a:rPr lang="en-US" sz="2800" dirty="0">
                <a:latin typeface="Calibri" panose="020F0502020204030204" pitchFamily="34" charset="0"/>
                <a:ea typeface="Calibri" panose="020F0502020204030204" pitchFamily="34" charset="0"/>
                <a:cs typeface="Times New Roman" panose="02020603050405020304" pitchFamily="18" charset="0"/>
              </a:rPr>
              <a:t> How do you see it now? Is it not as nothing in your eyes?</a:t>
            </a: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800" dirty="0">
                <a:latin typeface="Calibri" panose="020F0502020204030204" pitchFamily="34" charset="0"/>
                <a:ea typeface="Calibri" panose="020F0502020204030204" pitchFamily="34" charset="0"/>
                <a:cs typeface="Times New Roman" panose="02020603050405020304" pitchFamily="18" charset="0"/>
              </a:rPr>
              <a:t> (4) Yet now be strong, </a:t>
            </a:r>
            <a:r>
              <a:rPr lang="en-US" sz="2800" u="sng" dirty="0">
                <a:latin typeface="Calibri" panose="020F0502020204030204" pitchFamily="34" charset="0"/>
                <a:ea typeface="Calibri" panose="020F0502020204030204" pitchFamily="34" charset="0"/>
                <a:cs typeface="Times New Roman" panose="02020603050405020304" pitchFamily="18" charset="0"/>
              </a:rPr>
              <a:t>O Zerubbabel,</a:t>
            </a:r>
            <a:r>
              <a:rPr lang="en-US" sz="2800" dirty="0">
                <a:latin typeface="Calibri" panose="020F0502020204030204" pitchFamily="34" charset="0"/>
                <a:ea typeface="Calibri" panose="020F0502020204030204" pitchFamily="34" charset="0"/>
                <a:cs typeface="Times New Roman" panose="02020603050405020304" pitchFamily="18" charset="0"/>
              </a:rPr>
              <a:t> declares </a:t>
            </a:r>
            <a:r>
              <a:rPr lang="en-US" sz="2800" b="1" dirty="0">
                <a:latin typeface="Calibri" panose="020F0502020204030204" pitchFamily="34" charset="0"/>
                <a:ea typeface="Calibri" panose="020F0502020204030204" pitchFamily="34" charset="0"/>
                <a:cs typeface="Times New Roman" panose="02020603050405020304" pitchFamily="18" charset="0"/>
              </a:rPr>
              <a:t>the Lord.</a:t>
            </a:r>
            <a:r>
              <a:rPr lang="en-US" sz="2800" dirty="0">
                <a:latin typeface="Calibri" panose="020F0502020204030204" pitchFamily="34" charset="0"/>
                <a:ea typeface="Calibri" panose="020F0502020204030204" pitchFamily="34" charset="0"/>
                <a:cs typeface="Times New Roman" panose="02020603050405020304" pitchFamily="18" charset="0"/>
              </a:rPr>
              <a:t> Be strong, </a:t>
            </a:r>
            <a:r>
              <a:rPr lang="en-US" sz="2800" u="sng" dirty="0">
                <a:latin typeface="Calibri" panose="020F0502020204030204" pitchFamily="34" charset="0"/>
                <a:ea typeface="Calibri" panose="020F0502020204030204" pitchFamily="34" charset="0"/>
                <a:cs typeface="Times New Roman" panose="02020603050405020304" pitchFamily="18" charset="0"/>
              </a:rPr>
              <a:t>O Joshua, son of </a:t>
            </a:r>
            <a:r>
              <a:rPr lang="en-US" sz="2800" u="sng" dirty="0" err="1">
                <a:latin typeface="Calibri" panose="020F0502020204030204" pitchFamily="34" charset="0"/>
                <a:ea typeface="Calibri" panose="020F0502020204030204" pitchFamily="34" charset="0"/>
                <a:cs typeface="Times New Roman" panose="02020603050405020304" pitchFamily="18" charset="0"/>
              </a:rPr>
              <a:t>Jehozadak</a:t>
            </a:r>
            <a:r>
              <a:rPr lang="en-US" sz="2800" u="sng" dirty="0">
                <a:latin typeface="Calibri" panose="020F0502020204030204" pitchFamily="34" charset="0"/>
                <a:ea typeface="Calibri" panose="020F0502020204030204" pitchFamily="34" charset="0"/>
                <a:cs typeface="Times New Roman" panose="02020603050405020304" pitchFamily="18" charset="0"/>
              </a:rPr>
              <a:t>, the high priest.</a:t>
            </a:r>
            <a:r>
              <a:rPr lang="en-US" sz="2800" dirty="0">
                <a:latin typeface="Calibri" panose="020F0502020204030204" pitchFamily="34" charset="0"/>
                <a:ea typeface="Calibri" panose="020F0502020204030204" pitchFamily="34" charset="0"/>
                <a:cs typeface="Times New Roman" panose="02020603050405020304" pitchFamily="18" charset="0"/>
              </a:rPr>
              <a:t> Be strong, </a:t>
            </a:r>
            <a:r>
              <a:rPr lang="en-US" sz="2800" u="sng" dirty="0">
                <a:latin typeface="Calibri" panose="020F0502020204030204" pitchFamily="34" charset="0"/>
                <a:ea typeface="Calibri" panose="020F0502020204030204" pitchFamily="34" charset="0"/>
                <a:cs typeface="Times New Roman" panose="02020603050405020304" pitchFamily="18" charset="0"/>
              </a:rPr>
              <a:t>all you people of the land</a:t>
            </a:r>
            <a:r>
              <a:rPr lang="en-US" sz="2800" dirty="0">
                <a:latin typeface="Calibri" panose="020F0502020204030204" pitchFamily="34" charset="0"/>
                <a:ea typeface="Calibri" panose="020F0502020204030204" pitchFamily="34" charset="0"/>
                <a:cs typeface="Times New Roman" panose="02020603050405020304" pitchFamily="18" charset="0"/>
              </a:rPr>
              <a:t>, declares </a:t>
            </a:r>
            <a:r>
              <a:rPr lang="en-US" sz="2800" u="sng" dirty="0">
                <a:latin typeface="Calibri" panose="020F0502020204030204" pitchFamily="34" charset="0"/>
                <a:ea typeface="Calibri" panose="020F0502020204030204" pitchFamily="34" charset="0"/>
                <a:cs typeface="Times New Roman" panose="02020603050405020304" pitchFamily="18" charset="0"/>
              </a:rPr>
              <a:t>the Lord.</a:t>
            </a:r>
            <a:r>
              <a:rPr lang="en-US" sz="2800" dirty="0">
                <a:latin typeface="Calibri" panose="020F0502020204030204" pitchFamily="34" charset="0"/>
                <a:ea typeface="Calibri" panose="020F0502020204030204" pitchFamily="34" charset="0"/>
                <a:cs typeface="Times New Roman" panose="02020603050405020304" pitchFamily="18" charset="0"/>
              </a:rPr>
              <a:t> Work, for </a:t>
            </a:r>
            <a:r>
              <a:rPr lang="en-US" sz="2800" dirty="0" smtClean="0">
                <a:latin typeface="Calibri" panose="020F0502020204030204" pitchFamily="34" charset="0"/>
                <a:ea typeface="Calibri" panose="020F0502020204030204" pitchFamily="34" charset="0"/>
                <a:cs typeface="Times New Roman" panose="02020603050405020304" pitchFamily="18" charset="0"/>
              </a:rPr>
              <a:t>   </a:t>
            </a:r>
            <a:r>
              <a:rPr lang="en-US" sz="2800" b="1" dirty="0" smtClean="0">
                <a:latin typeface="Calibri" panose="020F0502020204030204" pitchFamily="34" charset="0"/>
                <a:ea typeface="Calibri" panose="020F0502020204030204" pitchFamily="34" charset="0"/>
                <a:cs typeface="Times New Roman" panose="02020603050405020304" pitchFamily="18" charset="0"/>
              </a:rPr>
              <a:t>I am with you, declares the Lord of hosts,</a:t>
            </a:r>
            <a:r>
              <a:rPr lang="en-US" sz="2800" dirty="0" smtClean="0">
                <a:latin typeface="Calibri" panose="020F0502020204030204" pitchFamily="34" charset="0"/>
                <a:ea typeface="Calibri" panose="020F0502020204030204" pitchFamily="34" charset="0"/>
                <a:cs typeface="Times New Roman" panose="02020603050405020304" pitchFamily="18" charset="0"/>
              </a:rPr>
              <a:t> (</a:t>
            </a:r>
            <a:r>
              <a:rPr lang="en-US" sz="2800" dirty="0">
                <a:latin typeface="Calibri" panose="020F0502020204030204" pitchFamily="34" charset="0"/>
                <a:ea typeface="Calibri" panose="020F0502020204030204" pitchFamily="34" charset="0"/>
                <a:cs typeface="Times New Roman" panose="02020603050405020304" pitchFamily="18" charset="0"/>
              </a:rPr>
              <a:t>5) according to </a:t>
            </a:r>
            <a:r>
              <a:rPr lang="en-US" sz="2800" b="1" dirty="0">
                <a:latin typeface="Calibri" panose="020F0502020204030204" pitchFamily="34" charset="0"/>
                <a:ea typeface="Calibri" panose="020F0502020204030204" pitchFamily="34" charset="0"/>
                <a:cs typeface="Times New Roman" panose="02020603050405020304" pitchFamily="18" charset="0"/>
              </a:rPr>
              <a:t>the covenant that I made with you </a:t>
            </a:r>
            <a:r>
              <a:rPr lang="en-US" sz="2800" dirty="0">
                <a:latin typeface="Calibri" panose="020F0502020204030204" pitchFamily="34" charset="0"/>
                <a:ea typeface="Calibri" panose="020F0502020204030204" pitchFamily="34" charset="0"/>
                <a:cs typeface="Times New Roman" panose="02020603050405020304" pitchFamily="18" charset="0"/>
              </a:rPr>
              <a:t>when </a:t>
            </a:r>
            <a:r>
              <a:rPr lang="en-US" sz="2800" u="sng" dirty="0">
                <a:latin typeface="Calibri" panose="020F0502020204030204" pitchFamily="34" charset="0"/>
                <a:ea typeface="Calibri" panose="020F0502020204030204" pitchFamily="34" charset="0"/>
                <a:cs typeface="Times New Roman" panose="02020603050405020304" pitchFamily="18" charset="0"/>
              </a:rPr>
              <a:t>you came out of Egypt</a:t>
            </a: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en-US" sz="2800" b="1" dirty="0">
                <a:latin typeface="Calibri" panose="020F0502020204030204" pitchFamily="34" charset="0"/>
                <a:ea typeface="Calibri" panose="020F0502020204030204" pitchFamily="34" charset="0"/>
                <a:cs typeface="Times New Roman" panose="02020603050405020304" pitchFamily="18" charset="0"/>
              </a:rPr>
              <a:t>My Spirit remains in your midst.</a:t>
            </a:r>
            <a:r>
              <a:rPr lang="en-US" sz="2800" dirty="0">
                <a:latin typeface="Calibri" panose="020F0502020204030204" pitchFamily="34" charset="0"/>
                <a:ea typeface="Calibri" panose="020F0502020204030204" pitchFamily="34" charset="0"/>
                <a:cs typeface="Times New Roman" panose="02020603050405020304" pitchFamily="18" charset="0"/>
              </a:rPr>
              <a:t> Fear not. </a:t>
            </a: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100" dirty="0" smtClean="0">
                <a:latin typeface="Calibri" panose="020F0502020204030204" pitchFamily="34" charset="0"/>
                <a:ea typeface="Calibri" panose="020F0502020204030204" pitchFamily="34" charset="0"/>
                <a:cs typeface="Times New Roman" panose="02020603050405020304" pitchFamily="18" charset="0"/>
              </a:rPr>
              <a:t/>
            </a:r>
            <a:br>
              <a:rPr lang="en-US" sz="2100" dirty="0" smtClean="0">
                <a:latin typeface="Calibri" panose="020F0502020204030204" pitchFamily="34" charset="0"/>
                <a:ea typeface="Calibri" panose="020F0502020204030204" pitchFamily="34" charset="0"/>
                <a:cs typeface="Times New Roman" panose="02020603050405020304" pitchFamily="18" charset="0"/>
              </a:rPr>
            </a:br>
            <a:r>
              <a:rPr lang="en-US" sz="1200" dirty="0" smtClean="0">
                <a:latin typeface="Calibri" panose="020F0502020204030204" pitchFamily="34" charset="0"/>
                <a:ea typeface="Calibri" panose="020F0502020204030204" pitchFamily="34" charset="0"/>
                <a:cs typeface="Times New Roman" panose="02020603050405020304" pitchFamily="18" charset="0"/>
              </a:rPr>
              <a:t/>
            </a:r>
            <a:br>
              <a:rPr lang="en-US" sz="1200" dirty="0" smtClean="0">
                <a:latin typeface="Calibri" panose="020F0502020204030204" pitchFamily="34" charset="0"/>
                <a:ea typeface="Calibri" panose="020F0502020204030204" pitchFamily="34" charset="0"/>
                <a:cs typeface="Times New Roman" panose="02020603050405020304" pitchFamily="18" charset="0"/>
              </a:rPr>
            </a:br>
            <a:endParaRPr lang="en-US" sz="1400" dirty="0"/>
          </a:p>
        </p:txBody>
      </p:sp>
    </p:spTree>
    <p:extLst>
      <p:ext uri="{BB962C8B-B14F-4D97-AF65-F5344CB8AC3E}">
        <p14:creationId xmlns:p14="http://schemas.microsoft.com/office/powerpoint/2010/main" val="391916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1015" y="187568"/>
            <a:ext cx="8733693" cy="6494585"/>
          </a:xfrm>
        </p:spPr>
        <p:txBody>
          <a:bodyPr>
            <a:normAutofit/>
          </a:bodyPr>
          <a:lstStyle/>
          <a:p>
            <a:pPr marL="0" indent="0">
              <a:buNone/>
            </a:pPr>
            <a:endParaRPr lang="en-US" sz="3000" dirty="0" smtClean="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3200" dirty="0">
                <a:latin typeface="Calibri" panose="020F0502020204030204" pitchFamily="34" charset="0"/>
                <a:ea typeface="Calibri" panose="020F0502020204030204" pitchFamily="34" charset="0"/>
                <a:cs typeface="Times New Roman" panose="02020603050405020304" pitchFamily="18" charset="0"/>
              </a:rPr>
              <a:t>(6) For thus says</a:t>
            </a:r>
            <a:r>
              <a:rPr lang="en-US" sz="3200" b="1" dirty="0">
                <a:latin typeface="Calibri" panose="020F0502020204030204" pitchFamily="34" charset="0"/>
                <a:ea typeface="Calibri" panose="020F0502020204030204" pitchFamily="34" charset="0"/>
                <a:cs typeface="Times New Roman" panose="02020603050405020304" pitchFamily="18" charset="0"/>
              </a:rPr>
              <a:t> the Lord of hosts: </a:t>
            </a:r>
            <a:r>
              <a:rPr lang="en-US" sz="3200" dirty="0">
                <a:latin typeface="Calibri" panose="020F0502020204030204" pitchFamily="34" charset="0"/>
                <a:ea typeface="Calibri" panose="020F0502020204030204" pitchFamily="34" charset="0"/>
                <a:cs typeface="Times New Roman" panose="02020603050405020304" pitchFamily="18" charset="0"/>
              </a:rPr>
              <a:t>Yet once more, in a little while,</a:t>
            </a:r>
            <a:r>
              <a:rPr lang="en-US" sz="3200" b="1" dirty="0">
                <a:latin typeface="Calibri" panose="020F0502020204030204" pitchFamily="34" charset="0"/>
                <a:ea typeface="Calibri" panose="020F0502020204030204" pitchFamily="34" charset="0"/>
                <a:cs typeface="Times New Roman" panose="02020603050405020304" pitchFamily="18" charset="0"/>
              </a:rPr>
              <a:t> I will shake </a:t>
            </a:r>
            <a:r>
              <a:rPr lang="en-US" sz="3200" dirty="0">
                <a:latin typeface="Calibri" panose="020F0502020204030204" pitchFamily="34" charset="0"/>
                <a:ea typeface="Calibri" panose="020F0502020204030204" pitchFamily="34" charset="0"/>
                <a:cs typeface="Times New Roman" panose="02020603050405020304" pitchFamily="18" charset="0"/>
              </a:rPr>
              <a:t>the heavens and the earth and the sea and the dry land. (7) And </a:t>
            </a:r>
            <a:r>
              <a:rPr lang="en-US" sz="3200" b="1" dirty="0">
                <a:latin typeface="Calibri" panose="020F0502020204030204" pitchFamily="34" charset="0"/>
                <a:ea typeface="Calibri" panose="020F0502020204030204" pitchFamily="34" charset="0"/>
                <a:cs typeface="Times New Roman" panose="02020603050405020304" pitchFamily="18" charset="0"/>
              </a:rPr>
              <a:t>I will shake</a:t>
            </a:r>
            <a:r>
              <a:rPr lang="en-US" sz="3200" dirty="0">
                <a:latin typeface="Calibri" panose="020F0502020204030204" pitchFamily="34" charset="0"/>
                <a:ea typeface="Calibri" panose="020F0502020204030204" pitchFamily="34" charset="0"/>
                <a:cs typeface="Times New Roman" panose="02020603050405020304" pitchFamily="18" charset="0"/>
              </a:rPr>
              <a:t> </a:t>
            </a:r>
            <a:r>
              <a:rPr lang="en-US" sz="3200" u="sng" dirty="0">
                <a:latin typeface="Calibri" panose="020F0502020204030204" pitchFamily="34" charset="0"/>
                <a:ea typeface="Calibri" panose="020F0502020204030204" pitchFamily="34" charset="0"/>
                <a:cs typeface="Times New Roman" panose="02020603050405020304" pitchFamily="18" charset="0"/>
              </a:rPr>
              <a:t>all nations,</a:t>
            </a:r>
            <a:r>
              <a:rPr lang="en-US" sz="3200" dirty="0">
                <a:latin typeface="Calibri" panose="020F0502020204030204" pitchFamily="34" charset="0"/>
                <a:ea typeface="Calibri" panose="020F0502020204030204" pitchFamily="34" charset="0"/>
                <a:cs typeface="Times New Roman" panose="02020603050405020304" pitchFamily="18" charset="0"/>
              </a:rPr>
              <a:t> so </a:t>
            </a:r>
            <a:r>
              <a:rPr lang="en-US" sz="3200" b="1" dirty="0">
                <a:latin typeface="Calibri" panose="020F0502020204030204" pitchFamily="34" charset="0"/>
                <a:ea typeface="Calibri" panose="020F0502020204030204" pitchFamily="34" charset="0"/>
                <a:cs typeface="Times New Roman" panose="02020603050405020304" pitchFamily="18" charset="0"/>
              </a:rPr>
              <a:t>that the treasures</a:t>
            </a:r>
            <a:r>
              <a:rPr lang="en-US" sz="3200" b="1" u="sng" dirty="0">
                <a:latin typeface="Calibri" panose="020F0502020204030204" pitchFamily="34" charset="0"/>
                <a:ea typeface="Calibri" panose="020F0502020204030204" pitchFamily="34" charset="0"/>
                <a:cs typeface="Times New Roman" panose="02020603050405020304" pitchFamily="18" charset="0"/>
              </a:rPr>
              <a:t> (desire) of all nations</a:t>
            </a:r>
            <a:r>
              <a:rPr lang="en-US" sz="3200" b="1" dirty="0">
                <a:latin typeface="Calibri" panose="020F0502020204030204" pitchFamily="34" charset="0"/>
                <a:ea typeface="Calibri" panose="020F0502020204030204" pitchFamily="34" charset="0"/>
                <a:cs typeface="Times New Roman" panose="02020603050405020304" pitchFamily="18" charset="0"/>
              </a:rPr>
              <a:t> shall come in</a:t>
            </a:r>
            <a:r>
              <a:rPr lang="en-US" sz="3200" dirty="0">
                <a:latin typeface="Calibri" panose="020F0502020204030204" pitchFamily="34" charset="0"/>
                <a:ea typeface="Calibri" panose="020F0502020204030204" pitchFamily="34" charset="0"/>
                <a:cs typeface="Times New Roman" panose="02020603050405020304" pitchFamily="18" charset="0"/>
              </a:rPr>
              <a:t>, and I will fill </a:t>
            </a:r>
            <a:r>
              <a:rPr lang="en-US" sz="3200" b="1" dirty="0">
                <a:latin typeface="Calibri" panose="020F0502020204030204" pitchFamily="34" charset="0"/>
                <a:ea typeface="Calibri" panose="020F0502020204030204" pitchFamily="34" charset="0"/>
                <a:cs typeface="Times New Roman" panose="02020603050405020304" pitchFamily="18" charset="0"/>
              </a:rPr>
              <a:t>this house with glory, says the Lord of hosts. </a:t>
            </a:r>
            <a:r>
              <a:rPr lang="en-US" sz="3200" dirty="0">
                <a:latin typeface="Calibri" panose="020F0502020204030204" pitchFamily="34" charset="0"/>
                <a:ea typeface="Calibri" panose="020F0502020204030204" pitchFamily="34" charset="0"/>
                <a:cs typeface="Times New Roman" panose="02020603050405020304" pitchFamily="18" charset="0"/>
              </a:rPr>
              <a:t>(8) The silver is mine, and the gold is mine, declares </a:t>
            </a:r>
            <a:r>
              <a:rPr lang="en-US" sz="3200" b="1" dirty="0">
                <a:latin typeface="Calibri" panose="020F0502020204030204" pitchFamily="34" charset="0"/>
                <a:ea typeface="Calibri" panose="020F0502020204030204" pitchFamily="34" charset="0"/>
                <a:cs typeface="Times New Roman" panose="02020603050405020304" pitchFamily="18" charset="0"/>
              </a:rPr>
              <a:t>the Lord of hosts.</a:t>
            </a:r>
            <a:r>
              <a:rPr lang="en-US" sz="3200" dirty="0">
                <a:latin typeface="Calibri" panose="020F0502020204030204" pitchFamily="34" charset="0"/>
                <a:ea typeface="Calibri" panose="020F0502020204030204" pitchFamily="34" charset="0"/>
                <a:cs typeface="Times New Roman" panose="02020603050405020304" pitchFamily="18" charset="0"/>
              </a:rPr>
              <a:t> (9) </a:t>
            </a:r>
            <a:r>
              <a:rPr lang="en-US" sz="3200" b="1" dirty="0">
                <a:latin typeface="Calibri" panose="020F0502020204030204" pitchFamily="34" charset="0"/>
                <a:ea typeface="Calibri" panose="020F0502020204030204" pitchFamily="34" charset="0"/>
                <a:cs typeface="Times New Roman" panose="02020603050405020304" pitchFamily="18" charset="0"/>
              </a:rPr>
              <a:t>The latter glory of this house shall be greater than the former</a:t>
            </a:r>
            <a:r>
              <a:rPr lang="en-US" sz="3200" dirty="0">
                <a:latin typeface="Calibri" panose="020F0502020204030204" pitchFamily="34" charset="0"/>
                <a:ea typeface="Calibri" panose="020F0502020204030204" pitchFamily="34" charset="0"/>
                <a:cs typeface="Times New Roman" panose="02020603050405020304" pitchFamily="18" charset="0"/>
              </a:rPr>
              <a:t>, says </a:t>
            </a:r>
            <a:r>
              <a:rPr lang="en-US" sz="3200" b="1" dirty="0">
                <a:latin typeface="Calibri" panose="020F0502020204030204" pitchFamily="34" charset="0"/>
                <a:ea typeface="Calibri" panose="020F0502020204030204" pitchFamily="34" charset="0"/>
                <a:cs typeface="Times New Roman" panose="02020603050405020304" pitchFamily="18" charset="0"/>
              </a:rPr>
              <a:t>the Lord of hosts.</a:t>
            </a:r>
            <a:r>
              <a:rPr lang="en-US" sz="3200" dirty="0">
                <a:latin typeface="Calibri" panose="020F0502020204030204" pitchFamily="34" charset="0"/>
                <a:ea typeface="Calibri" panose="020F0502020204030204" pitchFamily="34" charset="0"/>
                <a:cs typeface="Times New Roman" panose="02020603050405020304" pitchFamily="18" charset="0"/>
              </a:rPr>
              <a:t> And </a:t>
            </a:r>
            <a:r>
              <a:rPr lang="en-US" sz="3200" b="1" dirty="0">
                <a:latin typeface="Calibri" panose="020F0502020204030204" pitchFamily="34" charset="0"/>
                <a:ea typeface="Calibri" panose="020F0502020204030204" pitchFamily="34" charset="0"/>
                <a:cs typeface="Times New Roman" panose="02020603050405020304" pitchFamily="18" charset="0"/>
              </a:rPr>
              <a:t>in this place I will give peace, declares the Lord of hosts.'"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784938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185" y="365126"/>
            <a:ext cx="8721969" cy="5977059"/>
          </a:xfrm>
        </p:spPr>
        <p:txBody>
          <a:bodyPr>
            <a:normAutofit fontScale="90000"/>
          </a:bodyPr>
          <a:lstStyle/>
          <a:p>
            <a:pPr marL="0" marR="0">
              <a:lnSpc>
                <a:spcPct val="107000"/>
              </a:lnSpc>
              <a:spcBef>
                <a:spcPts val="0"/>
              </a:spcBef>
              <a:spcAft>
                <a:spcPts val="0"/>
              </a:spcAft>
            </a:pPr>
            <a:r>
              <a:rPr lang="en-US" sz="3100" b="1" u="sng" dirty="0" smtClean="0">
                <a:latin typeface="Calibri" panose="020F0502020204030204" pitchFamily="34" charset="0"/>
                <a:ea typeface="Calibri" panose="020F0502020204030204" pitchFamily="34" charset="0"/>
                <a:cs typeface="Times New Roman" panose="02020603050405020304" pitchFamily="18" charset="0"/>
              </a:rPr>
              <a:t/>
            </a:r>
            <a:br>
              <a:rPr lang="en-US" sz="3100" b="1" u="sng" dirty="0" smtClean="0">
                <a:latin typeface="Calibri" panose="020F0502020204030204" pitchFamily="34" charset="0"/>
                <a:ea typeface="Calibri" panose="020F0502020204030204" pitchFamily="34" charset="0"/>
                <a:cs typeface="Times New Roman" panose="02020603050405020304" pitchFamily="18" charset="0"/>
              </a:rPr>
            </a:br>
            <a:r>
              <a:rPr lang="en-US" sz="3100" b="1" u="sng" dirty="0" smtClean="0">
                <a:latin typeface="Calibri" panose="020F0502020204030204" pitchFamily="34" charset="0"/>
                <a:ea typeface="Calibri" panose="020F0502020204030204" pitchFamily="34" charset="0"/>
                <a:cs typeface="Times New Roman" panose="02020603050405020304" pitchFamily="18" charset="0"/>
              </a:rPr>
              <a:t>B</a:t>
            </a:r>
            <a:r>
              <a:rPr lang="en-US" sz="3100" b="1" u="sng" dirty="0">
                <a:latin typeface="Calibri" panose="020F0502020204030204" pitchFamily="34" charset="0"/>
                <a:ea typeface="Calibri" panose="020F0502020204030204" pitchFamily="34" charset="0"/>
                <a:cs typeface="Times New Roman" panose="02020603050405020304" pitchFamily="18" charset="0"/>
              </a:rPr>
              <a:t>. THE KEY PEOPLE and THE HISTORICAL BACKGROUND</a:t>
            </a:r>
            <a:r>
              <a:rPr lang="en-US" sz="3100" dirty="0">
                <a:latin typeface="Calibri" panose="020F0502020204030204" pitchFamily="34" charset="0"/>
                <a:ea typeface="Calibri" panose="020F0502020204030204" pitchFamily="34" charset="0"/>
                <a:cs typeface="Times New Roman" panose="02020603050405020304" pitchFamily="18" charset="0"/>
              </a:rPr>
              <a:t/>
            </a:r>
            <a:br>
              <a:rPr lang="en-US" sz="3100" dirty="0">
                <a:latin typeface="Calibri" panose="020F0502020204030204" pitchFamily="34" charset="0"/>
                <a:ea typeface="Calibri" panose="020F0502020204030204" pitchFamily="34" charset="0"/>
                <a:cs typeface="Times New Roman" panose="02020603050405020304" pitchFamily="18" charset="0"/>
              </a:rPr>
            </a:br>
            <a:r>
              <a:rPr lang="en-US" sz="3100" dirty="0">
                <a:latin typeface="Calibri" panose="020F0502020204030204" pitchFamily="34" charset="0"/>
                <a:ea typeface="Calibri" panose="020F0502020204030204" pitchFamily="34" charset="0"/>
                <a:cs typeface="Times New Roman" panose="02020603050405020304" pitchFamily="18" charset="0"/>
              </a:rPr>
              <a:t>1. Darius the king – </a:t>
            </a:r>
            <a:r>
              <a:rPr lang="en-US" sz="3100" dirty="0" err="1">
                <a:latin typeface="Calibri" panose="020F0502020204030204" pitchFamily="34" charset="0"/>
                <a:ea typeface="Calibri" panose="020F0502020204030204" pitchFamily="34" charset="0"/>
                <a:cs typeface="Times New Roman" panose="02020603050405020304" pitchFamily="18" charset="0"/>
              </a:rPr>
              <a:t>Hystaspis</a:t>
            </a:r>
            <a:r>
              <a:rPr lang="en-US" sz="3100" dirty="0">
                <a:latin typeface="Calibri" panose="020F0502020204030204" pitchFamily="34" charset="0"/>
                <a:ea typeface="Calibri" panose="020F0502020204030204" pitchFamily="34" charset="0"/>
                <a:cs typeface="Times New Roman" panose="02020603050405020304" pitchFamily="18" charset="0"/>
              </a:rPr>
              <a:t> ruler of Persia (522-486 B.C.)</a:t>
            </a:r>
            <a:br>
              <a:rPr lang="en-US" sz="3100" dirty="0">
                <a:latin typeface="Calibri" panose="020F0502020204030204" pitchFamily="34" charset="0"/>
                <a:ea typeface="Calibri" panose="020F0502020204030204" pitchFamily="34" charset="0"/>
                <a:cs typeface="Times New Roman" panose="02020603050405020304" pitchFamily="18" charset="0"/>
              </a:rPr>
            </a:br>
            <a:r>
              <a:rPr lang="en-US" sz="3100" dirty="0">
                <a:latin typeface="Calibri" panose="020F0502020204030204" pitchFamily="34" charset="0"/>
                <a:ea typeface="Calibri" panose="020F0502020204030204" pitchFamily="34" charset="0"/>
                <a:cs typeface="Times New Roman" panose="02020603050405020304" pitchFamily="18" charset="0"/>
              </a:rPr>
              <a:t>2. Haggai the prophet </a:t>
            </a:r>
            <a:r>
              <a:rPr lang="en-US" sz="3100" b="1" dirty="0">
                <a:latin typeface="Calibri" panose="020F0502020204030204" pitchFamily="34" charset="0"/>
                <a:ea typeface="Calibri" panose="020F0502020204030204" pitchFamily="34" charset="0"/>
                <a:cs typeface="Times New Roman" panose="02020603050405020304" pitchFamily="18" charset="0"/>
              </a:rPr>
              <a:t>(</a:t>
            </a:r>
            <a:r>
              <a:rPr lang="en-US" sz="3100" b="1" dirty="0" err="1">
                <a:latin typeface="Calibri" panose="020F0502020204030204" pitchFamily="34" charset="0"/>
                <a:ea typeface="Calibri" panose="020F0502020204030204" pitchFamily="34" charset="0"/>
                <a:cs typeface="Times New Roman" panose="02020603050405020304" pitchFamily="18" charset="0"/>
              </a:rPr>
              <a:t>Ezr</a:t>
            </a:r>
            <a:r>
              <a:rPr lang="en-US" sz="3100" b="1" dirty="0">
                <a:latin typeface="Calibri" panose="020F0502020204030204" pitchFamily="34" charset="0"/>
                <a:ea typeface="Calibri" panose="020F0502020204030204" pitchFamily="34" charset="0"/>
                <a:cs typeface="Times New Roman" panose="02020603050405020304" pitchFamily="18" charset="0"/>
              </a:rPr>
              <a:t> 5:1-2; 6:14)</a:t>
            </a:r>
            <a:r>
              <a:rPr lang="en-US" sz="3100" dirty="0">
                <a:latin typeface="Calibri" panose="020F0502020204030204" pitchFamily="34" charset="0"/>
                <a:ea typeface="Calibri" panose="020F0502020204030204" pitchFamily="34" charset="0"/>
                <a:cs typeface="Times New Roman" panose="02020603050405020304" pitchFamily="18" charset="0"/>
              </a:rPr>
              <a:t/>
            </a:r>
            <a:br>
              <a:rPr lang="en-US" sz="3100" dirty="0">
                <a:latin typeface="Calibri" panose="020F0502020204030204" pitchFamily="34" charset="0"/>
                <a:ea typeface="Calibri" panose="020F0502020204030204" pitchFamily="34" charset="0"/>
                <a:cs typeface="Times New Roman" panose="02020603050405020304" pitchFamily="18" charset="0"/>
              </a:rPr>
            </a:br>
            <a:r>
              <a:rPr lang="en-US" sz="3100" dirty="0">
                <a:latin typeface="Calibri" panose="020F0502020204030204" pitchFamily="34" charset="0"/>
                <a:ea typeface="Calibri" panose="020F0502020204030204" pitchFamily="34" charset="0"/>
                <a:cs typeface="Times New Roman" panose="02020603050405020304" pitchFamily="18" charset="0"/>
              </a:rPr>
              <a:t>3. Zerubbabel the son of </a:t>
            </a:r>
            <a:r>
              <a:rPr lang="en-US" sz="3100" dirty="0" err="1">
                <a:latin typeface="Calibri" panose="020F0502020204030204" pitchFamily="34" charset="0"/>
                <a:ea typeface="Calibri" panose="020F0502020204030204" pitchFamily="34" charset="0"/>
                <a:cs typeface="Times New Roman" panose="02020603050405020304" pitchFamily="18" charset="0"/>
              </a:rPr>
              <a:t>Shealtiel</a:t>
            </a:r>
            <a:r>
              <a:rPr lang="en-US" sz="3100" dirty="0">
                <a:latin typeface="Calibri" panose="020F0502020204030204" pitchFamily="34" charset="0"/>
                <a:ea typeface="Calibri" panose="020F0502020204030204" pitchFamily="34" charset="0"/>
                <a:cs typeface="Times New Roman" panose="02020603050405020304" pitchFamily="18" charset="0"/>
              </a:rPr>
              <a:t>, governor of Judah – </a:t>
            </a:r>
            <a:r>
              <a:rPr lang="en-US" sz="3100" dirty="0" smtClean="0">
                <a:latin typeface="Calibri" panose="020F0502020204030204" pitchFamily="34" charset="0"/>
                <a:ea typeface="Calibri" panose="020F0502020204030204" pitchFamily="34" charset="0"/>
                <a:cs typeface="Times New Roman" panose="02020603050405020304" pitchFamily="18" charset="0"/>
              </a:rPr>
              <a:t/>
            </a:r>
            <a:br>
              <a:rPr lang="en-US" sz="3100" dirty="0" smtClean="0">
                <a:latin typeface="Calibri" panose="020F0502020204030204" pitchFamily="34" charset="0"/>
                <a:ea typeface="Calibri" panose="020F0502020204030204" pitchFamily="34" charset="0"/>
                <a:cs typeface="Times New Roman" panose="02020603050405020304" pitchFamily="18" charset="0"/>
              </a:rPr>
            </a:br>
            <a:r>
              <a:rPr lang="en-US" sz="3100" dirty="0">
                <a:latin typeface="Calibri" panose="020F0502020204030204" pitchFamily="34" charset="0"/>
                <a:ea typeface="Calibri" panose="020F0502020204030204" pitchFamily="34" charset="0"/>
                <a:cs typeface="Times New Roman" panose="02020603050405020304" pitchFamily="18" charset="0"/>
              </a:rPr>
              <a:t> </a:t>
            </a:r>
            <a:r>
              <a:rPr lang="en-US" sz="3100" dirty="0" smtClean="0">
                <a:latin typeface="Calibri" panose="020F0502020204030204" pitchFamily="34" charset="0"/>
                <a:ea typeface="Calibri" panose="020F0502020204030204" pitchFamily="34" charset="0"/>
                <a:cs typeface="Times New Roman" panose="02020603050405020304" pitchFamily="18" charset="0"/>
              </a:rPr>
              <a:t>    </a:t>
            </a:r>
            <a:r>
              <a:rPr lang="en-US" sz="3100" dirty="0" err="1" smtClean="0">
                <a:latin typeface="Calibri" panose="020F0502020204030204" pitchFamily="34" charset="0"/>
                <a:ea typeface="Calibri" panose="020F0502020204030204" pitchFamily="34" charset="0"/>
                <a:cs typeface="Times New Roman" panose="02020603050405020304" pitchFamily="18" charset="0"/>
              </a:rPr>
              <a:t>Sheshbazzar</a:t>
            </a:r>
            <a:r>
              <a:rPr lang="en-US" sz="3100" dirty="0" smtClean="0">
                <a:latin typeface="Calibri" panose="020F0502020204030204" pitchFamily="34" charset="0"/>
                <a:ea typeface="Calibri" panose="020F0502020204030204" pitchFamily="34" charset="0"/>
                <a:cs typeface="Times New Roman" panose="02020603050405020304" pitchFamily="18" charset="0"/>
              </a:rPr>
              <a:t> </a:t>
            </a:r>
            <a:r>
              <a:rPr lang="en-US" sz="3100" b="1" dirty="0">
                <a:latin typeface="Calibri" panose="020F0502020204030204" pitchFamily="34" charset="0"/>
                <a:ea typeface="Calibri" panose="020F0502020204030204" pitchFamily="34" charset="0"/>
                <a:cs typeface="Times New Roman" panose="02020603050405020304" pitchFamily="18" charset="0"/>
              </a:rPr>
              <a:t>(</a:t>
            </a:r>
            <a:r>
              <a:rPr lang="en-US" sz="3100" b="1" dirty="0" err="1">
                <a:latin typeface="Calibri" panose="020F0502020204030204" pitchFamily="34" charset="0"/>
                <a:ea typeface="Calibri" panose="020F0502020204030204" pitchFamily="34" charset="0"/>
                <a:cs typeface="Times New Roman" panose="02020603050405020304" pitchFamily="18" charset="0"/>
              </a:rPr>
              <a:t>Ezr</a:t>
            </a:r>
            <a:r>
              <a:rPr lang="en-US" sz="3100" b="1" dirty="0">
                <a:latin typeface="Calibri" panose="020F0502020204030204" pitchFamily="34" charset="0"/>
                <a:ea typeface="Calibri" panose="020F0502020204030204" pitchFamily="34" charset="0"/>
                <a:cs typeface="Times New Roman" panose="02020603050405020304" pitchFamily="18" charset="0"/>
              </a:rPr>
              <a:t> 1:8)</a:t>
            </a:r>
            <a:r>
              <a:rPr lang="en-US" sz="3100" dirty="0">
                <a:latin typeface="Calibri" panose="020F0502020204030204" pitchFamily="34" charset="0"/>
                <a:ea typeface="Calibri" panose="020F0502020204030204" pitchFamily="34" charset="0"/>
                <a:cs typeface="Times New Roman" panose="02020603050405020304" pitchFamily="18" charset="0"/>
              </a:rPr>
              <a:t/>
            </a:r>
            <a:br>
              <a:rPr lang="en-US" sz="3100" dirty="0">
                <a:latin typeface="Calibri" panose="020F0502020204030204" pitchFamily="34" charset="0"/>
                <a:ea typeface="Calibri" panose="020F0502020204030204" pitchFamily="34" charset="0"/>
                <a:cs typeface="Times New Roman" panose="02020603050405020304" pitchFamily="18" charset="0"/>
              </a:rPr>
            </a:br>
            <a:r>
              <a:rPr lang="en-US" sz="3100" dirty="0">
                <a:latin typeface="Calibri" panose="020F0502020204030204" pitchFamily="34" charset="0"/>
                <a:ea typeface="Calibri" panose="020F0502020204030204" pitchFamily="34" charset="0"/>
                <a:cs typeface="Times New Roman" panose="02020603050405020304" pitchFamily="18" charset="0"/>
              </a:rPr>
              <a:t>4. Joshua the son of </a:t>
            </a:r>
            <a:r>
              <a:rPr lang="en-US" sz="3100" dirty="0" err="1">
                <a:latin typeface="Calibri" panose="020F0502020204030204" pitchFamily="34" charset="0"/>
                <a:ea typeface="Calibri" panose="020F0502020204030204" pitchFamily="34" charset="0"/>
                <a:cs typeface="Times New Roman" panose="02020603050405020304" pitchFamily="18" charset="0"/>
              </a:rPr>
              <a:t>Jehozadak</a:t>
            </a:r>
            <a:r>
              <a:rPr lang="en-US" sz="3100" dirty="0">
                <a:latin typeface="Calibri" panose="020F0502020204030204" pitchFamily="34" charset="0"/>
                <a:ea typeface="Calibri" panose="020F0502020204030204" pitchFamily="34" charset="0"/>
                <a:cs typeface="Times New Roman" panose="02020603050405020304" pitchFamily="18" charset="0"/>
              </a:rPr>
              <a:t>, the high priest (taken </a:t>
            </a:r>
            <a:r>
              <a:rPr lang="en-US" sz="3100" dirty="0" smtClean="0">
                <a:latin typeface="Calibri" panose="020F0502020204030204" pitchFamily="34" charset="0"/>
                <a:ea typeface="Calibri" panose="020F0502020204030204" pitchFamily="34" charset="0"/>
                <a:cs typeface="Times New Roman" panose="02020603050405020304" pitchFamily="18" charset="0"/>
              </a:rPr>
              <a:t/>
            </a:r>
            <a:br>
              <a:rPr lang="en-US" sz="3100" dirty="0" smtClean="0">
                <a:latin typeface="Calibri" panose="020F0502020204030204" pitchFamily="34" charset="0"/>
                <a:ea typeface="Calibri" panose="020F0502020204030204" pitchFamily="34" charset="0"/>
                <a:cs typeface="Times New Roman" panose="02020603050405020304" pitchFamily="18" charset="0"/>
              </a:rPr>
            </a:br>
            <a:r>
              <a:rPr lang="en-US" sz="3100" dirty="0">
                <a:latin typeface="Calibri" panose="020F0502020204030204" pitchFamily="34" charset="0"/>
                <a:ea typeface="Calibri" panose="020F0502020204030204" pitchFamily="34" charset="0"/>
                <a:cs typeface="Times New Roman" panose="02020603050405020304" pitchFamily="18" charset="0"/>
              </a:rPr>
              <a:t> </a:t>
            </a:r>
            <a:r>
              <a:rPr lang="en-US" sz="3100" dirty="0" smtClean="0">
                <a:latin typeface="Calibri" panose="020F0502020204030204" pitchFamily="34" charset="0"/>
                <a:ea typeface="Calibri" panose="020F0502020204030204" pitchFamily="34" charset="0"/>
                <a:cs typeface="Times New Roman" panose="02020603050405020304" pitchFamily="18" charset="0"/>
              </a:rPr>
              <a:t>    captive </a:t>
            </a:r>
            <a:r>
              <a:rPr lang="en-US" sz="3100" dirty="0">
                <a:latin typeface="Calibri" panose="020F0502020204030204" pitchFamily="34" charset="0"/>
                <a:ea typeface="Calibri" panose="020F0502020204030204" pitchFamily="34" charset="0"/>
                <a:cs typeface="Times New Roman" panose="02020603050405020304" pitchFamily="18" charset="0"/>
              </a:rPr>
              <a:t>by Nebuchadnezzar in </a:t>
            </a:r>
            <a:r>
              <a:rPr lang="en-US" sz="3100" b="1" dirty="0">
                <a:latin typeface="Calibri" panose="020F0502020204030204" pitchFamily="34" charset="0"/>
                <a:ea typeface="Calibri" panose="020F0502020204030204" pitchFamily="34" charset="0"/>
                <a:cs typeface="Times New Roman" panose="02020603050405020304" pitchFamily="18" charset="0"/>
              </a:rPr>
              <a:t>1 </a:t>
            </a:r>
            <a:r>
              <a:rPr lang="en-US" sz="3100" b="1" dirty="0" err="1">
                <a:latin typeface="Calibri" panose="020F0502020204030204" pitchFamily="34" charset="0"/>
                <a:ea typeface="Calibri" panose="020F0502020204030204" pitchFamily="34" charset="0"/>
                <a:cs typeface="Times New Roman" panose="02020603050405020304" pitchFamily="18" charset="0"/>
              </a:rPr>
              <a:t>Chr</a:t>
            </a:r>
            <a:r>
              <a:rPr lang="en-US" sz="3100" b="1" dirty="0">
                <a:latin typeface="Calibri" panose="020F0502020204030204" pitchFamily="34" charset="0"/>
                <a:ea typeface="Calibri" panose="020F0502020204030204" pitchFamily="34" charset="0"/>
                <a:cs typeface="Times New Roman" panose="02020603050405020304" pitchFamily="18" charset="0"/>
              </a:rPr>
              <a:t> 6:15)</a:t>
            </a:r>
            <a:r>
              <a:rPr lang="en-US" sz="3100" dirty="0">
                <a:latin typeface="Calibri" panose="020F0502020204030204" pitchFamily="34" charset="0"/>
                <a:ea typeface="Calibri" panose="020F0502020204030204" pitchFamily="34" charset="0"/>
                <a:cs typeface="Times New Roman" panose="02020603050405020304" pitchFamily="18" charset="0"/>
              </a:rPr>
              <a:t/>
            </a:r>
            <a:br>
              <a:rPr lang="en-US" sz="3100" dirty="0">
                <a:latin typeface="Calibri" panose="020F0502020204030204" pitchFamily="34" charset="0"/>
                <a:ea typeface="Calibri" panose="020F0502020204030204" pitchFamily="34" charset="0"/>
                <a:cs typeface="Times New Roman" panose="02020603050405020304" pitchFamily="18" charset="0"/>
              </a:rPr>
            </a:br>
            <a:r>
              <a:rPr lang="en-US" sz="3100" dirty="0">
                <a:latin typeface="Calibri" panose="020F0502020204030204" pitchFamily="34" charset="0"/>
                <a:ea typeface="Calibri" panose="020F0502020204030204" pitchFamily="34" charset="0"/>
                <a:cs typeface="Times New Roman" panose="02020603050405020304" pitchFamily="18" charset="0"/>
              </a:rPr>
              <a:t>5. The remnant of the people</a:t>
            </a:r>
            <a:br>
              <a:rPr lang="en-US" sz="3100" dirty="0">
                <a:latin typeface="Calibri" panose="020F0502020204030204" pitchFamily="34" charset="0"/>
                <a:ea typeface="Calibri" panose="020F0502020204030204" pitchFamily="34" charset="0"/>
                <a:cs typeface="Times New Roman" panose="02020603050405020304" pitchFamily="18" charset="0"/>
              </a:rPr>
            </a:br>
            <a:r>
              <a:rPr lang="en-US" sz="3100" dirty="0" smtClean="0">
                <a:latin typeface="Calibri" panose="020F0502020204030204" pitchFamily="34" charset="0"/>
                <a:ea typeface="Calibri" panose="020F0502020204030204" pitchFamily="34" charset="0"/>
                <a:cs typeface="Times New Roman" panose="02020603050405020304" pitchFamily="18" charset="0"/>
              </a:rPr>
              <a:t>6</a:t>
            </a:r>
            <a:r>
              <a:rPr lang="en-US" sz="3100" dirty="0">
                <a:latin typeface="Calibri" panose="020F0502020204030204" pitchFamily="34" charset="0"/>
                <a:ea typeface="Calibri" panose="020F0502020204030204" pitchFamily="34" charset="0"/>
                <a:cs typeface="Times New Roman" panose="02020603050405020304" pitchFamily="18" charset="0"/>
              </a:rPr>
              <a:t>. The last day of the Feast of </a:t>
            </a:r>
            <a:r>
              <a:rPr lang="en-US" sz="3100" dirty="0" smtClean="0">
                <a:latin typeface="Calibri" panose="020F0502020204030204" pitchFamily="34" charset="0"/>
                <a:ea typeface="Calibri" panose="020F0502020204030204" pitchFamily="34" charset="0"/>
                <a:cs typeface="Times New Roman" panose="02020603050405020304" pitchFamily="18" charset="0"/>
              </a:rPr>
              <a:t>Tabernacles</a:t>
            </a:r>
            <a:br>
              <a:rPr lang="en-US" sz="3100" dirty="0" smtClean="0">
                <a:latin typeface="Calibri" panose="020F0502020204030204" pitchFamily="34" charset="0"/>
                <a:ea typeface="Calibri" panose="020F0502020204030204" pitchFamily="34" charset="0"/>
                <a:cs typeface="Times New Roman" panose="02020603050405020304" pitchFamily="18" charset="0"/>
              </a:rPr>
            </a:br>
            <a:r>
              <a:rPr lang="en-US" sz="3100" dirty="0">
                <a:latin typeface="Calibri" panose="020F0502020204030204" pitchFamily="34" charset="0"/>
                <a:ea typeface="Calibri" panose="020F0502020204030204" pitchFamily="34" charset="0"/>
                <a:cs typeface="Times New Roman" panose="02020603050405020304" pitchFamily="18" charset="0"/>
              </a:rPr>
              <a:t> </a:t>
            </a:r>
            <a:r>
              <a:rPr lang="en-US" sz="3100" dirty="0" smtClean="0">
                <a:latin typeface="Calibri" panose="020F0502020204030204" pitchFamily="34" charset="0"/>
                <a:ea typeface="Calibri" panose="020F0502020204030204" pitchFamily="34" charset="0"/>
                <a:cs typeface="Times New Roman" panose="02020603050405020304" pitchFamily="18" charset="0"/>
              </a:rPr>
              <a:t>       - </a:t>
            </a:r>
            <a:r>
              <a:rPr lang="en-US" sz="3100" dirty="0">
                <a:latin typeface="Calibri" panose="020F0502020204030204" pitchFamily="34" charset="0"/>
                <a:ea typeface="Calibri" panose="020F0502020204030204" pitchFamily="34" charset="0"/>
                <a:cs typeface="Times New Roman" panose="02020603050405020304" pitchFamily="18" charset="0"/>
              </a:rPr>
              <a:t>21</a:t>
            </a:r>
            <a:r>
              <a:rPr lang="en-US" sz="3100" baseline="30000" dirty="0">
                <a:latin typeface="Calibri" panose="020F0502020204030204" pitchFamily="34" charset="0"/>
                <a:ea typeface="Calibri" panose="020F0502020204030204" pitchFamily="34" charset="0"/>
                <a:cs typeface="Times New Roman" panose="02020603050405020304" pitchFamily="18" charset="0"/>
              </a:rPr>
              <a:t>st</a:t>
            </a:r>
            <a:r>
              <a:rPr lang="en-US" sz="3100" dirty="0">
                <a:latin typeface="Calibri" panose="020F0502020204030204" pitchFamily="34" charset="0"/>
                <a:ea typeface="Calibri" panose="020F0502020204030204" pitchFamily="34" charset="0"/>
                <a:cs typeface="Times New Roman" panose="02020603050405020304" pitchFamily="18" charset="0"/>
              </a:rPr>
              <a:t> day of the 7</a:t>
            </a:r>
            <a:r>
              <a:rPr lang="en-US" sz="3100" baseline="30000" dirty="0">
                <a:latin typeface="Calibri" panose="020F0502020204030204" pitchFamily="34" charset="0"/>
                <a:ea typeface="Calibri" panose="020F0502020204030204" pitchFamily="34" charset="0"/>
                <a:cs typeface="Times New Roman" panose="02020603050405020304" pitchFamily="18" charset="0"/>
              </a:rPr>
              <a:t>th</a:t>
            </a:r>
            <a:r>
              <a:rPr lang="en-US" sz="3100" dirty="0">
                <a:latin typeface="Calibri" panose="020F0502020204030204" pitchFamily="34" charset="0"/>
                <a:ea typeface="Calibri" panose="020F0502020204030204" pitchFamily="34" charset="0"/>
                <a:cs typeface="Times New Roman" panose="02020603050405020304" pitchFamily="18" charset="0"/>
              </a:rPr>
              <a:t> month = Oct. 17, 520 B.C. </a:t>
            </a:r>
            <a:br>
              <a:rPr lang="en-US" sz="3100" dirty="0">
                <a:latin typeface="Calibri" panose="020F0502020204030204" pitchFamily="34" charset="0"/>
                <a:ea typeface="Calibri" panose="020F0502020204030204" pitchFamily="34" charset="0"/>
                <a:cs typeface="Times New Roman" panose="02020603050405020304" pitchFamily="18" charset="0"/>
              </a:rPr>
            </a:br>
            <a:r>
              <a:rPr lang="en-US" sz="3100" dirty="0" smtClean="0">
                <a:latin typeface="Calibri" panose="020F0502020204030204" pitchFamily="34" charset="0"/>
                <a:ea typeface="Calibri" panose="020F0502020204030204" pitchFamily="34" charset="0"/>
                <a:cs typeface="Times New Roman" panose="02020603050405020304" pitchFamily="18" charset="0"/>
              </a:rPr>
              <a:t>7</a:t>
            </a:r>
            <a:r>
              <a:rPr lang="en-US" sz="3100" dirty="0">
                <a:latin typeface="Calibri" panose="020F0502020204030204" pitchFamily="34" charset="0"/>
                <a:ea typeface="Calibri" panose="020F0502020204030204" pitchFamily="34" charset="0"/>
                <a:cs typeface="Times New Roman" panose="02020603050405020304" pitchFamily="18" charset="0"/>
              </a:rPr>
              <a:t>. From 333-330 B.C. Alexander the Great would defeat </a:t>
            </a:r>
            <a:r>
              <a:rPr lang="en-US" sz="3100" dirty="0" smtClean="0">
                <a:latin typeface="Calibri" panose="020F0502020204030204" pitchFamily="34" charset="0"/>
                <a:ea typeface="Calibri" panose="020F0502020204030204" pitchFamily="34" charset="0"/>
                <a:cs typeface="Times New Roman" panose="02020603050405020304" pitchFamily="18" charset="0"/>
              </a:rPr>
              <a:t> </a:t>
            </a:r>
            <a:br>
              <a:rPr lang="en-US" sz="3100" dirty="0" smtClean="0">
                <a:latin typeface="Calibri" panose="020F0502020204030204" pitchFamily="34" charset="0"/>
                <a:ea typeface="Calibri" panose="020F0502020204030204" pitchFamily="34" charset="0"/>
                <a:cs typeface="Times New Roman" panose="02020603050405020304" pitchFamily="18" charset="0"/>
              </a:rPr>
            </a:br>
            <a:r>
              <a:rPr lang="en-US" sz="3100" dirty="0">
                <a:latin typeface="Calibri" panose="020F0502020204030204" pitchFamily="34" charset="0"/>
                <a:ea typeface="Calibri" panose="020F0502020204030204" pitchFamily="34" charset="0"/>
                <a:cs typeface="Times New Roman" panose="02020603050405020304" pitchFamily="18" charset="0"/>
              </a:rPr>
              <a:t> </a:t>
            </a:r>
            <a:r>
              <a:rPr lang="en-US" sz="3100" dirty="0" smtClean="0">
                <a:latin typeface="Calibri" panose="020F0502020204030204" pitchFamily="34" charset="0"/>
                <a:ea typeface="Calibri" panose="020F0502020204030204" pitchFamily="34" charset="0"/>
                <a:cs typeface="Times New Roman" panose="02020603050405020304" pitchFamily="18" charset="0"/>
              </a:rPr>
              <a:t>    the </a:t>
            </a:r>
            <a:r>
              <a:rPr lang="en-US" sz="3100" dirty="0">
                <a:latin typeface="Calibri" panose="020F0502020204030204" pitchFamily="34" charset="0"/>
                <a:ea typeface="Calibri" panose="020F0502020204030204" pitchFamily="34" charset="0"/>
                <a:cs typeface="Times New Roman" panose="02020603050405020304" pitchFamily="18" charset="0"/>
              </a:rPr>
              <a:t>Persians, nations rise and fall.</a:t>
            </a:r>
            <a:r>
              <a:rPr lang="en-US" sz="3200" dirty="0">
                <a:latin typeface="Calibri" panose="020F0502020204030204" pitchFamily="34" charset="0"/>
                <a:ea typeface="Calibri" panose="020F0502020204030204" pitchFamily="34" charset="0"/>
                <a:cs typeface="Times New Roman" panose="02020603050405020304" pitchFamily="18" charset="0"/>
              </a:rPr>
              <a:t/>
            </a:r>
            <a:br>
              <a:rPr lang="en-US" sz="3200" dirty="0">
                <a:latin typeface="Calibri" panose="020F0502020204030204" pitchFamily="34" charset="0"/>
                <a:ea typeface="Calibri" panose="020F0502020204030204" pitchFamily="34" charset="0"/>
                <a:cs typeface="Times New Roman" panose="02020603050405020304" pitchFamily="18" charset="0"/>
              </a:rPr>
            </a:br>
            <a:r>
              <a:rPr lang="en-US" sz="1600" dirty="0">
                <a:latin typeface="Calibri" panose="020F0502020204030204" pitchFamily="34" charset="0"/>
                <a:ea typeface="Calibri" panose="020F0502020204030204" pitchFamily="34" charset="0"/>
                <a:cs typeface="Times New Roman" panose="02020603050405020304" pitchFamily="18" charset="0"/>
              </a:rPr>
              <a:t/>
            </a:r>
            <a:br>
              <a:rPr lang="en-US" sz="1600" dirty="0">
                <a:latin typeface="Calibri" panose="020F0502020204030204" pitchFamily="34" charset="0"/>
                <a:ea typeface="Calibri" panose="020F0502020204030204" pitchFamily="34" charset="0"/>
                <a:cs typeface="Times New Roman" panose="02020603050405020304" pitchFamily="18" charset="0"/>
              </a:rPr>
            </a:br>
            <a:endParaRPr lang="en-US" sz="1800" dirty="0"/>
          </a:p>
        </p:txBody>
      </p:sp>
    </p:spTree>
    <p:extLst>
      <p:ext uri="{BB962C8B-B14F-4D97-AF65-F5344CB8AC3E}">
        <p14:creationId xmlns:p14="http://schemas.microsoft.com/office/powerpoint/2010/main" val="7113510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365126"/>
            <a:ext cx="7886700" cy="607889"/>
          </a:xfrm>
        </p:spPr>
        <p:txBody>
          <a:bodyPr>
            <a:noAutofit/>
          </a:bodyPr>
          <a:lstStyle/>
          <a:p>
            <a:pPr marL="0" marR="0">
              <a:lnSpc>
                <a:spcPct val="107000"/>
              </a:lnSpc>
              <a:spcBef>
                <a:spcPts val="0"/>
              </a:spcBef>
              <a:spcAft>
                <a:spcPts val="0"/>
              </a:spcAft>
            </a:pPr>
            <a:r>
              <a:rPr lang="en-US" sz="3200" b="1" u="sng" dirty="0">
                <a:latin typeface="Calibri" panose="020F0502020204030204" pitchFamily="34" charset="0"/>
                <a:ea typeface="Calibri" panose="020F0502020204030204" pitchFamily="34" charset="0"/>
                <a:cs typeface="Times New Roman" panose="02020603050405020304" pitchFamily="18" charset="0"/>
              </a:rPr>
              <a:t>C. THE HISTORICAL BACKGROUND</a:t>
            </a:r>
            <a:r>
              <a:rPr lang="en-US" sz="3200" dirty="0">
                <a:latin typeface="Calibri" panose="020F0502020204030204" pitchFamily="34" charset="0"/>
                <a:ea typeface="Calibri" panose="020F0502020204030204" pitchFamily="34" charset="0"/>
                <a:cs typeface="Times New Roman" panose="02020603050405020304" pitchFamily="18" charset="0"/>
              </a:rPr>
              <a:t/>
            </a:r>
            <a:br>
              <a:rPr lang="en-US" sz="3200" dirty="0">
                <a:latin typeface="Calibri" panose="020F0502020204030204" pitchFamily="34" charset="0"/>
                <a:ea typeface="Calibri" panose="020F0502020204030204" pitchFamily="34" charset="0"/>
                <a:cs typeface="Times New Roman" panose="02020603050405020304" pitchFamily="18" charset="0"/>
              </a:rPr>
            </a:br>
            <a:endParaRPr lang="en-US" sz="3200" dirty="0"/>
          </a:p>
        </p:txBody>
      </p:sp>
      <p:pic>
        <p:nvPicPr>
          <p:cNvPr id="5" name="Picture 4"/>
          <p:cNvPicPr>
            <a:picLocks noChangeAspect="1"/>
          </p:cNvPicPr>
          <p:nvPr/>
        </p:nvPicPr>
        <p:blipFill>
          <a:blip r:embed="rId2"/>
          <a:stretch>
            <a:fillRect/>
          </a:stretch>
        </p:blipFill>
        <p:spPr>
          <a:xfrm>
            <a:off x="148558" y="1289537"/>
            <a:ext cx="8846884" cy="3188677"/>
          </a:xfrm>
          <a:prstGeom prst="rect">
            <a:avLst/>
          </a:prstGeom>
        </p:spPr>
      </p:pic>
    </p:spTree>
    <p:extLst>
      <p:ext uri="{BB962C8B-B14F-4D97-AF65-F5344CB8AC3E}">
        <p14:creationId xmlns:p14="http://schemas.microsoft.com/office/powerpoint/2010/main" val="9371248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9716" y="775051"/>
            <a:ext cx="8652751" cy="5156826"/>
          </a:xfrm>
          <a:prstGeom prst="rect">
            <a:avLst/>
          </a:prstGeom>
        </p:spPr>
      </p:pic>
    </p:spTree>
    <p:extLst>
      <p:ext uri="{BB962C8B-B14F-4D97-AF65-F5344CB8AC3E}">
        <p14:creationId xmlns:p14="http://schemas.microsoft.com/office/powerpoint/2010/main" val="32204906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09942" y="1165527"/>
            <a:ext cx="8798953" cy="4039519"/>
          </a:xfrm>
          <a:prstGeom prst="rect">
            <a:avLst/>
          </a:prstGeom>
        </p:spPr>
      </p:pic>
    </p:spTree>
    <p:extLst>
      <p:ext uri="{BB962C8B-B14F-4D97-AF65-F5344CB8AC3E}">
        <p14:creationId xmlns:p14="http://schemas.microsoft.com/office/powerpoint/2010/main" val="30554280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73</TotalTime>
  <Words>170</Words>
  <Application>Microsoft Office PowerPoint</Application>
  <PresentationFormat>On-screen Show (4:3)</PresentationFormat>
  <Paragraphs>13</Paragraphs>
  <Slides>39</Slides>
  <Notes>1</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PowerPoint Presentation</vt:lpstr>
      <vt:lpstr>PowerPoint Presentation</vt:lpstr>
      <vt:lpstr>PowerPoint Presentation</vt:lpstr>
      <vt:lpstr>  A. THE TEXT (Haggai 2:1-9)   In the seventh month, on the twenty-first day of the month, the word of the Lord came by the hand of Haggai the prophet, (2) "Speak now to Zerubbabel the son of Shealtiel, governor of Judah, and to Joshua the son of Jehozadak, the high priest, and to all the remnant of the people, and say, (3) 'Who is left among you who saw this house in its former glory? How do you see it now? Is it not as nothing in your eyes?  (4) Yet now be strong, O Zerubbabel, declares the Lord. Be strong, O Joshua, son of Jehozadak, the high priest. Be strong, all you people of the land, declares the Lord. Work, for    I am with you, declares the Lord of hosts, (5) according to the covenant that I made with you when you came out of Egypt. My Spirit remains in your midst. Fear not.    </vt:lpstr>
      <vt:lpstr>PowerPoint Presentation</vt:lpstr>
      <vt:lpstr> B. THE KEY PEOPLE and THE HISTORICAL BACKGROUND 1. Darius the king – Hystaspis ruler of Persia (522-486 B.C.) 2. Haggai the prophet (Ezr 5:1-2; 6:14) 3. Zerubbabel the son of Shealtiel, governor of Judah –       Sheshbazzar (Ezr 1:8) 4. Joshua the son of Jehozadak, the high priest (taken       captive by Nebuchadnezzar in 1 Chr 6:15) 5. The remnant of the people 6. The last day of the Feast of Tabernacles         - 21st day of the 7th month = Oct. 17, 520 B.C.  7. From 333-330 B.C. Alexander the Great would defeat        the Persians, nations rise and fall.  </vt:lpstr>
      <vt:lpstr>C. THE HISTORICAL BACKGROUND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Nehrenz</dc:creator>
  <cp:lastModifiedBy>Pastor</cp:lastModifiedBy>
  <cp:revision>66</cp:revision>
  <dcterms:created xsi:type="dcterms:W3CDTF">2016-02-18T03:34:46Z</dcterms:created>
  <dcterms:modified xsi:type="dcterms:W3CDTF">2016-03-03T16:53:31Z</dcterms:modified>
</cp:coreProperties>
</file>