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74" r:id="rId2"/>
    <p:sldId id="256" r:id="rId3"/>
    <p:sldId id="285" r:id="rId4"/>
    <p:sldId id="257" r:id="rId5"/>
    <p:sldId id="259" r:id="rId6"/>
    <p:sldId id="260" r:id="rId7"/>
    <p:sldId id="261" r:id="rId8"/>
    <p:sldId id="262" r:id="rId9"/>
    <p:sldId id="263" r:id="rId10"/>
    <p:sldId id="264" r:id="rId11"/>
    <p:sldId id="265" r:id="rId12"/>
    <p:sldId id="266" r:id="rId13"/>
    <p:sldId id="267" r:id="rId14"/>
    <p:sldId id="268" r:id="rId15"/>
    <p:sldId id="269" r:id="rId16"/>
    <p:sldId id="286" r:id="rId17"/>
    <p:sldId id="287" r:id="rId18"/>
    <p:sldId id="288" r:id="rId19"/>
    <p:sldId id="278" r:id="rId20"/>
    <p:sldId id="270" r:id="rId21"/>
    <p:sldId id="275" r:id="rId22"/>
    <p:sldId id="271" r:id="rId23"/>
    <p:sldId id="272" r:id="rId24"/>
    <p:sldId id="273" r:id="rId25"/>
    <p:sldId id="277" r:id="rId26"/>
    <p:sldId id="276" r:id="rId27"/>
    <p:sldId id="279" r:id="rId28"/>
    <p:sldId id="280" r:id="rId29"/>
    <p:sldId id="281" r:id="rId30"/>
    <p:sldId id="282" r:id="rId31"/>
    <p:sldId id="283" r:id="rId32"/>
    <p:sldId id="284" r:id="rId33"/>
    <p:sldId id="289" r:id="rId34"/>
    <p:sldId id="290" r:id="rId35"/>
    <p:sldId id="291" r:id="rId36"/>
    <p:sldId id="292" r:id="rId37"/>
    <p:sldId id="293" r:id="rId38"/>
    <p:sldId id="294" r:id="rId39"/>
    <p:sldId id="295" r:id="rId40"/>
    <p:sldId id="296" r:id="rId41"/>
    <p:sldId id="297"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109" autoAdjust="0"/>
  </p:normalViewPr>
  <p:slideViewPr>
    <p:cSldViewPr snapToGrid="0">
      <p:cViewPr varScale="1">
        <p:scale>
          <a:sx n="65" d="100"/>
          <a:sy n="65" d="100"/>
        </p:scale>
        <p:origin x="1330" y="5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DCF2C0-D10C-42F2-B653-07A26BD8BEAA}" type="datetimeFigureOut">
              <a:rPr lang="en-US" smtClean="0"/>
              <a:t>2/25/2016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A7FB0C-E74B-4FFD-A0DD-26A80E8DAC36}" type="slidenum">
              <a:rPr lang="en-US" smtClean="0"/>
              <a:t>‹#›</a:t>
            </a:fld>
            <a:endParaRPr lang="en-US"/>
          </a:p>
        </p:txBody>
      </p:sp>
    </p:spTree>
    <p:extLst>
      <p:ext uri="{BB962C8B-B14F-4D97-AF65-F5344CB8AC3E}">
        <p14:creationId xmlns:p14="http://schemas.microsoft.com/office/powerpoint/2010/main" val="1316332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A7FB0C-E74B-4FFD-A0DD-26A80E8DAC36}" type="slidenum">
              <a:rPr lang="en-US" smtClean="0"/>
              <a:t>3</a:t>
            </a:fld>
            <a:endParaRPr lang="en-US"/>
          </a:p>
        </p:txBody>
      </p:sp>
    </p:spTree>
    <p:extLst>
      <p:ext uri="{BB962C8B-B14F-4D97-AF65-F5344CB8AC3E}">
        <p14:creationId xmlns:p14="http://schemas.microsoft.com/office/powerpoint/2010/main" val="3055856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0288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463389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975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475070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2C184F-C869-4B57-99AC-AEEA9A0E8232}" type="datetimeFigureOut">
              <a:rPr lang="en-US" smtClean="0"/>
              <a:t>2/25/2016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3218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F2C184F-C869-4B57-99AC-AEEA9A0E8232}" type="datetimeFigureOut">
              <a:rPr lang="en-US" smtClean="0"/>
              <a:t>2/25/2016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1875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F2C184F-C869-4B57-99AC-AEEA9A0E8232}" type="datetimeFigureOut">
              <a:rPr lang="en-US" smtClean="0"/>
              <a:t>2/25/2016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306876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F2C184F-C869-4B57-99AC-AEEA9A0E8232}" type="datetimeFigureOut">
              <a:rPr lang="en-US" smtClean="0"/>
              <a:t>2/25/2016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9518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2C184F-C869-4B57-99AC-AEEA9A0E8232}" type="datetimeFigureOut">
              <a:rPr lang="en-US" smtClean="0"/>
              <a:t>2/25/2016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347233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2/25/2016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03155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2/25/2016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41225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C184F-C869-4B57-99AC-AEEA9A0E8232}" type="datetimeFigureOut">
              <a:rPr lang="en-US" smtClean="0"/>
              <a:t>2/25/2016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EBCB04-6855-493D-859B-3099503131F3}" type="slidenum">
              <a:rPr lang="en-US" smtClean="0"/>
              <a:t>‹#›</a:t>
            </a:fld>
            <a:endParaRPr lang="en-US"/>
          </a:p>
        </p:txBody>
      </p:sp>
    </p:spTree>
    <p:extLst>
      <p:ext uri="{BB962C8B-B14F-4D97-AF65-F5344CB8AC3E}">
        <p14:creationId xmlns:p14="http://schemas.microsoft.com/office/powerpoint/2010/main" val="12199658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google.com/url?sa=i&amp;rct=j&amp;q=&amp;esrc=s&amp;source=images&amp;cd=&amp;cad=rja&amp;uact=8&amp;ved=0ahUKEwjmx7_akpTLAhVGOCYKHRIHBJIQjRwIBw&amp;url=http%3A%2F%2Fwww.carolcohen.org%2Fcarolcohen%2Fthe-lord-of-hosts-and-israel.html&amp;bvm=bv.115339255,d.eWE&amp;psig=AFQjCNHZTvnvsKd6XeOx1zNwF5dzX4GEfw&amp;ust=1456532008014190"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www.google.com/url?sa=i&amp;rct=j&amp;q=&amp;esrc=s&amp;source=images&amp;cd=&amp;cad=rja&amp;uact=8&amp;ved=0ahUKEwjN5sD9k5TLAhXBUyYKHTqUAJwQjRwIBw&amp;url=https%3A%2F%2Fsteynian.wordpress.com%2F2011%2F05%2F03%2Fjesus-returns-in-glory%2F&amp;bvm=bv.115339255,d.eWE&amp;psig=AFQjCNE6odOhki3RQASeLR_hVY0ty8Os8A&amp;ust=1456532337084739"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923" y="257908"/>
            <a:ext cx="8405446" cy="6283569"/>
          </a:xfrm>
        </p:spPr>
        <p:txBody>
          <a:bodyPr/>
          <a:lstStyle/>
          <a:p>
            <a:pPr algn="ctr"/>
            <a:endParaRPr lang="en-US" sz="4800" dirty="0" smtClean="0"/>
          </a:p>
          <a:p>
            <a:pPr marL="0" indent="0" algn="ctr">
              <a:buNone/>
            </a:pPr>
            <a:r>
              <a:rPr lang="en-US" sz="5400" b="1" u="sng" dirty="0" smtClean="0"/>
              <a:t>THE </a:t>
            </a:r>
            <a:r>
              <a:rPr lang="en-US" sz="5400" b="1" u="sng" dirty="0"/>
              <a:t>BOOK OF HAGGAI </a:t>
            </a:r>
          </a:p>
          <a:p>
            <a:pPr marL="0" indent="0" algn="ctr">
              <a:buNone/>
            </a:pPr>
            <a:r>
              <a:rPr lang="en-US" sz="4800" dirty="0"/>
              <a:t>“Theology of Glory vs. </a:t>
            </a:r>
            <a:endParaRPr lang="en-US" sz="4800" dirty="0" smtClean="0"/>
          </a:p>
          <a:p>
            <a:pPr marL="0" indent="0" algn="ctr">
              <a:buNone/>
            </a:pPr>
            <a:r>
              <a:rPr lang="en-US" sz="4800" dirty="0" smtClean="0"/>
              <a:t>Theology </a:t>
            </a:r>
            <a:r>
              <a:rPr lang="en-US" sz="4800" dirty="0"/>
              <a:t>of the Cross” </a:t>
            </a:r>
          </a:p>
          <a:p>
            <a:pPr marL="0" indent="0" algn="ctr">
              <a:buNone/>
            </a:pPr>
            <a:r>
              <a:rPr lang="en-US" dirty="0"/>
              <a:t>Pastor David Nehrenz   </a:t>
            </a:r>
            <a:r>
              <a:rPr lang="en-US" dirty="0" smtClean="0"/>
              <a:t>       </a:t>
            </a:r>
          </a:p>
          <a:p>
            <a:pPr marL="0" indent="0" algn="ctr">
              <a:buNone/>
            </a:pPr>
            <a:r>
              <a:rPr lang="en-US" dirty="0" smtClean="0"/>
              <a:t> Trinity </a:t>
            </a:r>
            <a:r>
              <a:rPr lang="en-US" dirty="0"/>
              <a:t>Lutheran Church   Norman, OK.</a:t>
            </a:r>
          </a:p>
          <a:p>
            <a:pPr marL="0" indent="0" algn="ctr">
              <a:buNone/>
            </a:pPr>
            <a:r>
              <a:rPr lang="en-US" sz="4800" dirty="0"/>
              <a:t>Date: </a:t>
            </a:r>
            <a:r>
              <a:rPr lang="en-US" sz="4800" dirty="0" smtClean="0"/>
              <a:t>2-28-16   </a:t>
            </a:r>
            <a:r>
              <a:rPr lang="en-US" sz="4800" dirty="0"/>
              <a:t>Lesson: </a:t>
            </a:r>
            <a:r>
              <a:rPr lang="en-US" sz="4800" dirty="0" smtClean="0"/>
              <a:t>2</a:t>
            </a:r>
            <a:endParaRPr lang="en-US" sz="4800" dirty="0"/>
          </a:p>
          <a:p>
            <a:endParaRPr lang="en-US" dirty="0"/>
          </a:p>
        </p:txBody>
      </p:sp>
    </p:spTree>
    <p:extLst>
      <p:ext uri="{BB962C8B-B14F-4D97-AF65-F5344CB8AC3E}">
        <p14:creationId xmlns:p14="http://schemas.microsoft.com/office/powerpoint/2010/main" val="30024491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35734" y="55867"/>
            <a:ext cx="4265122" cy="6802133"/>
          </a:xfrm>
          <a:prstGeom prst="rect">
            <a:avLst/>
          </a:prstGeom>
        </p:spPr>
      </p:pic>
    </p:spTree>
    <p:extLst>
      <p:ext uri="{BB962C8B-B14F-4D97-AF65-F5344CB8AC3E}">
        <p14:creationId xmlns:p14="http://schemas.microsoft.com/office/powerpoint/2010/main" val="3694586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11015" y="187568"/>
            <a:ext cx="8850923" cy="6518031"/>
          </a:xfrm>
        </p:spPr>
        <p:txBody>
          <a:bodyPr>
            <a:normAutofit/>
          </a:bodyPr>
          <a:lstStyle/>
          <a:p>
            <a:pPr marL="0" indent="0">
              <a:buNone/>
            </a:pPr>
            <a:r>
              <a:rPr lang="en-US" b="1" u="sng" dirty="0"/>
              <a:t>C. THE STUDY NOTES</a:t>
            </a:r>
            <a:endParaRPr lang="en-US" dirty="0"/>
          </a:p>
          <a:p>
            <a:pPr marL="0" indent="0">
              <a:buNone/>
            </a:pPr>
            <a:r>
              <a:rPr lang="en-US" dirty="0"/>
              <a:t>1. This house in its former glory – Solomon had dedicated the original temple during this same </a:t>
            </a:r>
            <a:r>
              <a:rPr lang="en-US" dirty="0" smtClean="0"/>
              <a:t>Feast. Some </a:t>
            </a:r>
            <a:r>
              <a:rPr lang="en-US" dirty="0"/>
              <a:t>of the older exiles like Haggai had seen Solomon’s temple before it was destroyed 66 years earlier </a:t>
            </a:r>
            <a:r>
              <a:rPr lang="en-US" dirty="0" smtClean="0"/>
              <a:t>by </a:t>
            </a:r>
            <a:r>
              <a:rPr lang="en-US" dirty="0"/>
              <a:t>the Babylonians. This rebuilt temple will not be able to match the glory of the original one </a:t>
            </a:r>
            <a:r>
              <a:rPr lang="en-US" b="1" dirty="0"/>
              <a:t>(</a:t>
            </a:r>
            <a:r>
              <a:rPr lang="en-US" b="1" dirty="0" err="1"/>
              <a:t>Ezr</a:t>
            </a:r>
            <a:r>
              <a:rPr lang="en-US" b="1" dirty="0"/>
              <a:t> 3:12) </a:t>
            </a:r>
            <a:endParaRPr lang="en-US" dirty="0"/>
          </a:p>
          <a:p>
            <a:pPr marL="0" indent="0">
              <a:buNone/>
            </a:pPr>
            <a:r>
              <a:rPr lang="en-US" dirty="0"/>
              <a:t>2. Be strong, I am with you, declares the Lord of hosts </a:t>
            </a:r>
            <a:r>
              <a:rPr lang="en-US" dirty="0" smtClean="0"/>
              <a:t>            </a:t>
            </a:r>
            <a:r>
              <a:rPr lang="en-US" b="1" dirty="0" smtClean="0"/>
              <a:t>(</a:t>
            </a:r>
            <a:r>
              <a:rPr lang="en-US" b="1" dirty="0"/>
              <a:t>Josh 1:6,7,9,18;  1 </a:t>
            </a:r>
            <a:r>
              <a:rPr lang="en-US" b="1" dirty="0" err="1"/>
              <a:t>Chr</a:t>
            </a:r>
            <a:r>
              <a:rPr lang="en-US" b="1" dirty="0"/>
              <a:t> 28:20;  1 </a:t>
            </a:r>
            <a:r>
              <a:rPr lang="en-US" b="1" dirty="0" err="1"/>
              <a:t>Cor</a:t>
            </a:r>
            <a:r>
              <a:rPr lang="en-US" b="1" dirty="0"/>
              <a:t> 16:13;  </a:t>
            </a:r>
            <a:r>
              <a:rPr lang="en-US" b="1" dirty="0" err="1"/>
              <a:t>Eph</a:t>
            </a:r>
            <a:r>
              <a:rPr lang="en-US" b="1" dirty="0"/>
              <a:t> 6:10)</a:t>
            </a:r>
            <a:endParaRPr lang="en-US" dirty="0"/>
          </a:p>
          <a:p>
            <a:pPr marL="0" indent="0">
              <a:buNone/>
            </a:pPr>
            <a:r>
              <a:rPr lang="en-US" dirty="0"/>
              <a:t>3. The covenant that I made with you when</a:t>
            </a:r>
            <a:r>
              <a:rPr lang="en-US" u="sng" dirty="0"/>
              <a:t> </a:t>
            </a:r>
            <a:r>
              <a:rPr lang="en-US" dirty="0"/>
              <a:t>you came out of Egypt</a:t>
            </a:r>
            <a:r>
              <a:rPr lang="en-US" dirty="0" smtClean="0"/>
              <a:t>. </a:t>
            </a:r>
            <a:r>
              <a:rPr lang="en-US" b="1" dirty="0" smtClean="0"/>
              <a:t>(</a:t>
            </a:r>
            <a:r>
              <a:rPr lang="en-US" b="1" dirty="0"/>
              <a:t>Gen 6:18;  Ex 19:5,6; 25:8; 29:46)</a:t>
            </a:r>
            <a:endParaRPr lang="en-US" dirty="0"/>
          </a:p>
          <a:p>
            <a:pPr marL="0" indent="0">
              <a:buNone/>
            </a:pPr>
            <a:r>
              <a:rPr lang="en-US" dirty="0"/>
              <a:t>4. My Spirit remains in your midst. Fear not. </a:t>
            </a:r>
            <a:endParaRPr lang="en-US" dirty="0" smtClean="0"/>
          </a:p>
          <a:p>
            <a:pPr marL="0" indent="0">
              <a:buNone/>
            </a:pPr>
            <a:r>
              <a:rPr lang="en-US" dirty="0" smtClean="0"/>
              <a:t> </a:t>
            </a:r>
            <a:r>
              <a:rPr lang="en-US" b="1" dirty="0"/>
              <a:t>(Nu 11:16,17,25;   Is 41:10; 63:11;   </a:t>
            </a:r>
            <a:r>
              <a:rPr lang="en-US" b="1" dirty="0" err="1"/>
              <a:t>Zech</a:t>
            </a:r>
            <a:r>
              <a:rPr lang="en-US" b="1" dirty="0"/>
              <a:t> 4:6;  Mt 10:31; </a:t>
            </a:r>
            <a:r>
              <a:rPr lang="en-US" b="1" dirty="0" smtClean="0"/>
              <a:t>    </a:t>
            </a:r>
            <a:r>
              <a:rPr lang="en-US" b="1" dirty="0"/>
              <a:t>Lk 12:32;  Rev 1:17)</a:t>
            </a:r>
            <a:endParaRPr lang="en-US" dirty="0"/>
          </a:p>
          <a:p>
            <a:endParaRPr lang="en-US" dirty="0"/>
          </a:p>
        </p:txBody>
      </p:sp>
    </p:spTree>
    <p:extLst>
      <p:ext uri="{BB962C8B-B14F-4D97-AF65-F5344CB8AC3E}">
        <p14:creationId xmlns:p14="http://schemas.microsoft.com/office/powerpoint/2010/main" val="35737344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461" y="199293"/>
            <a:ext cx="8768861" cy="6471138"/>
          </a:xfrm>
        </p:spPr>
        <p:txBody>
          <a:bodyPr>
            <a:normAutofit/>
          </a:bodyPr>
          <a:lstStyle/>
          <a:p>
            <a:pPr marL="0" marR="0">
              <a:lnSpc>
                <a:spcPct val="107000"/>
              </a:lnSpc>
              <a:spcBef>
                <a:spcPts val="0"/>
              </a:spcBef>
              <a:spcAft>
                <a:spcPts val="0"/>
              </a:spcAft>
            </a:pPr>
            <a:r>
              <a:rPr lang="en-US" sz="3000" dirty="0">
                <a:latin typeface="Calibri" panose="020F0502020204030204" pitchFamily="34" charset="0"/>
                <a:ea typeface="Calibri" panose="020F0502020204030204" pitchFamily="34" charset="0"/>
                <a:cs typeface="Times New Roman" panose="02020603050405020304" pitchFamily="18" charset="0"/>
              </a:rPr>
              <a:t>5. Yet once more, in a little while, I will shake the heavens and the earth and the </a:t>
            </a:r>
            <a:r>
              <a:rPr lang="en-US" sz="3000" dirty="0" smtClean="0">
                <a:latin typeface="Calibri" panose="020F0502020204030204" pitchFamily="34" charset="0"/>
                <a:ea typeface="Calibri" panose="020F0502020204030204" pitchFamily="34" charset="0"/>
                <a:cs typeface="Times New Roman" panose="02020603050405020304" pitchFamily="18" charset="0"/>
              </a:rPr>
              <a:t>sea and </a:t>
            </a:r>
            <a:r>
              <a:rPr lang="en-US" sz="3000" dirty="0">
                <a:latin typeface="Calibri" panose="020F0502020204030204" pitchFamily="34" charset="0"/>
                <a:ea typeface="Calibri" panose="020F0502020204030204" pitchFamily="34" charset="0"/>
                <a:cs typeface="Times New Roman" panose="02020603050405020304" pitchFamily="18" charset="0"/>
              </a:rPr>
              <a:t>the dry land.  This recalls the judgment on Egypt at the Red Sea</a:t>
            </a:r>
            <a:br>
              <a:rPr lang="en-US" sz="3000" dirty="0">
                <a:latin typeface="Calibri" panose="020F0502020204030204" pitchFamily="34" charset="0"/>
                <a:ea typeface="Calibri" panose="020F0502020204030204" pitchFamily="34" charset="0"/>
                <a:cs typeface="Times New Roman" panose="02020603050405020304" pitchFamily="18" charset="0"/>
              </a:rPr>
            </a:br>
            <a:r>
              <a:rPr lang="en-US" sz="3000" dirty="0">
                <a:latin typeface="Calibri" panose="020F0502020204030204" pitchFamily="34" charset="0"/>
                <a:ea typeface="Calibri" panose="020F0502020204030204" pitchFamily="34" charset="0"/>
                <a:cs typeface="Times New Roman" panose="02020603050405020304" pitchFamily="18" charset="0"/>
              </a:rPr>
              <a:t>        </a:t>
            </a:r>
            <a:r>
              <a:rPr lang="en-US" sz="3000" b="1" dirty="0">
                <a:latin typeface="Calibri" panose="020F0502020204030204" pitchFamily="34" charset="0"/>
                <a:ea typeface="Calibri" panose="020F0502020204030204" pitchFamily="34" charset="0"/>
                <a:cs typeface="Times New Roman" panose="02020603050405020304" pitchFamily="18" charset="0"/>
              </a:rPr>
              <a:t> (Ex 19:18;  Job 9:6;  Is 10:25; 14:16,17;  </a:t>
            </a:r>
            <a:r>
              <a:rPr lang="en-US" sz="3000" b="1" dirty="0" smtClean="0">
                <a:latin typeface="Calibri" panose="020F0502020204030204" pitchFamily="34" charset="0"/>
                <a:ea typeface="Calibri" panose="020F0502020204030204" pitchFamily="34" charset="0"/>
                <a:cs typeface="Times New Roman" panose="02020603050405020304" pitchFamily="18" charset="0"/>
              </a:rPr>
              <a:t>                               </a:t>
            </a:r>
            <a:br>
              <a:rPr lang="en-US" sz="3000" b="1" dirty="0" smtClean="0">
                <a:latin typeface="Calibri" panose="020F0502020204030204" pitchFamily="34" charset="0"/>
                <a:ea typeface="Calibri" panose="020F0502020204030204" pitchFamily="34" charset="0"/>
                <a:cs typeface="Times New Roman" panose="02020603050405020304" pitchFamily="18" charset="0"/>
              </a:rPr>
            </a:br>
            <a:r>
              <a:rPr lang="en-US" sz="3000" b="1" dirty="0">
                <a:latin typeface="Calibri" panose="020F0502020204030204" pitchFamily="34" charset="0"/>
                <a:ea typeface="Calibri" panose="020F0502020204030204" pitchFamily="34" charset="0"/>
                <a:cs typeface="Times New Roman" panose="02020603050405020304" pitchFamily="18" charset="0"/>
              </a:rPr>
              <a:t> </a:t>
            </a:r>
            <a:r>
              <a:rPr lang="en-US" sz="3000" b="1" dirty="0" smtClean="0">
                <a:latin typeface="Calibri" panose="020F0502020204030204" pitchFamily="34" charset="0"/>
                <a:ea typeface="Calibri" panose="020F0502020204030204" pitchFamily="34" charset="0"/>
                <a:cs typeface="Times New Roman" panose="02020603050405020304" pitchFamily="18" charset="0"/>
              </a:rPr>
              <a:t>               </a:t>
            </a:r>
            <a:r>
              <a:rPr lang="en-US" sz="3000" b="1" dirty="0" err="1" smtClean="0">
                <a:latin typeface="Calibri" panose="020F0502020204030204" pitchFamily="34" charset="0"/>
                <a:ea typeface="Calibri" panose="020F0502020204030204" pitchFamily="34" charset="0"/>
                <a:cs typeface="Times New Roman" panose="02020603050405020304" pitchFamily="18" charset="0"/>
              </a:rPr>
              <a:t>Ezek</a:t>
            </a:r>
            <a:r>
              <a:rPr lang="en-US" sz="3000" b="1" dirty="0" smtClean="0">
                <a:latin typeface="Calibri" panose="020F0502020204030204" pitchFamily="34" charset="0"/>
                <a:ea typeface="Calibri" panose="020F0502020204030204" pitchFamily="34" charset="0"/>
                <a:cs typeface="Times New Roman" panose="02020603050405020304" pitchFamily="18" charset="0"/>
              </a:rPr>
              <a:t> </a:t>
            </a:r>
            <a:r>
              <a:rPr lang="en-US" sz="3000" b="1" dirty="0">
                <a:latin typeface="Calibri" panose="020F0502020204030204" pitchFamily="34" charset="0"/>
                <a:ea typeface="Calibri" panose="020F0502020204030204" pitchFamily="34" charset="0"/>
                <a:cs typeface="Times New Roman" panose="02020603050405020304" pitchFamily="18" charset="0"/>
              </a:rPr>
              <a:t>38:19;  </a:t>
            </a:r>
            <a:r>
              <a:rPr lang="en-US" sz="3000" b="1" dirty="0" err="1">
                <a:latin typeface="Calibri" panose="020F0502020204030204" pitchFamily="34" charset="0"/>
                <a:ea typeface="Calibri" panose="020F0502020204030204" pitchFamily="34" charset="0"/>
                <a:cs typeface="Times New Roman" panose="02020603050405020304" pitchFamily="18" charset="0"/>
              </a:rPr>
              <a:t>Heb</a:t>
            </a:r>
            <a:r>
              <a:rPr lang="en-US" sz="3000" b="1" dirty="0">
                <a:latin typeface="Calibri" panose="020F0502020204030204" pitchFamily="34" charset="0"/>
                <a:ea typeface="Calibri" panose="020F0502020204030204" pitchFamily="34" charset="0"/>
                <a:cs typeface="Times New Roman" panose="02020603050405020304" pitchFamily="18" charset="0"/>
              </a:rPr>
              <a:t> 12:25-29</a:t>
            </a:r>
            <a:r>
              <a:rPr lang="en-US" sz="3000" b="1" dirty="0" smtClean="0">
                <a:latin typeface="Calibri" panose="020F0502020204030204" pitchFamily="34" charset="0"/>
                <a:ea typeface="Calibri" panose="020F0502020204030204" pitchFamily="34" charset="0"/>
                <a:cs typeface="Times New Roman" panose="02020603050405020304" pitchFamily="18" charset="0"/>
              </a:rPr>
              <a:t>)</a:t>
            </a:r>
            <a:br>
              <a:rPr lang="en-US" sz="3000" b="1" dirty="0" smtClean="0">
                <a:latin typeface="Calibri" panose="020F0502020204030204" pitchFamily="34" charset="0"/>
                <a:ea typeface="Calibri" panose="020F0502020204030204" pitchFamily="34" charset="0"/>
                <a:cs typeface="Times New Roman" panose="02020603050405020304" pitchFamily="18" charset="0"/>
              </a:rPr>
            </a:br>
            <a:r>
              <a:rPr lang="en-US" sz="3000" dirty="0">
                <a:latin typeface="Calibri" panose="020F0502020204030204" pitchFamily="34" charset="0"/>
                <a:ea typeface="Calibri" panose="020F0502020204030204" pitchFamily="34" charset="0"/>
                <a:cs typeface="Times New Roman" panose="02020603050405020304" pitchFamily="18" charset="0"/>
              </a:rPr>
              <a:t/>
            </a:r>
            <a:br>
              <a:rPr lang="en-US" sz="3000" dirty="0">
                <a:latin typeface="Calibri" panose="020F0502020204030204" pitchFamily="34" charset="0"/>
                <a:ea typeface="Calibri" panose="020F0502020204030204" pitchFamily="34" charset="0"/>
                <a:cs typeface="Times New Roman" panose="02020603050405020304" pitchFamily="18" charset="0"/>
              </a:rPr>
            </a:br>
            <a:r>
              <a:rPr lang="en-US" sz="3000" dirty="0">
                <a:latin typeface="Calibri" panose="020F0502020204030204" pitchFamily="34" charset="0"/>
                <a:ea typeface="Calibri" panose="020F0502020204030204" pitchFamily="34" charset="0"/>
                <a:cs typeface="Times New Roman" panose="02020603050405020304" pitchFamily="18" charset="0"/>
              </a:rPr>
              <a:t>6. And I will shake all nations, so that the treasures “desire” of all nations shall come </a:t>
            </a:r>
            <a:r>
              <a:rPr lang="en-US" sz="3000" dirty="0" smtClean="0">
                <a:latin typeface="Calibri" panose="020F0502020204030204" pitchFamily="34" charset="0"/>
                <a:ea typeface="Calibri" panose="020F0502020204030204" pitchFamily="34" charset="0"/>
                <a:cs typeface="Times New Roman" panose="02020603050405020304" pitchFamily="18" charset="0"/>
              </a:rPr>
              <a:t>in, and </a:t>
            </a:r>
            <a:r>
              <a:rPr lang="en-US" sz="3000" dirty="0">
                <a:latin typeface="Calibri" panose="020F0502020204030204" pitchFamily="34" charset="0"/>
                <a:ea typeface="Calibri" panose="020F0502020204030204" pitchFamily="34" charset="0"/>
                <a:cs typeface="Times New Roman" panose="02020603050405020304" pitchFamily="18" charset="0"/>
              </a:rPr>
              <a:t>I will fill this house with glory, says the Lord of hosts. </a:t>
            </a:r>
            <a:br>
              <a:rPr lang="en-US" sz="3000" dirty="0">
                <a:latin typeface="Calibri" panose="020F0502020204030204" pitchFamily="34" charset="0"/>
                <a:ea typeface="Calibri" panose="020F0502020204030204" pitchFamily="34" charset="0"/>
                <a:cs typeface="Times New Roman" panose="02020603050405020304" pitchFamily="18" charset="0"/>
              </a:rPr>
            </a:br>
            <a:r>
              <a:rPr lang="en-US" sz="3000" dirty="0">
                <a:latin typeface="Calibri" panose="020F0502020204030204" pitchFamily="34" charset="0"/>
                <a:ea typeface="Calibri" panose="020F0502020204030204" pitchFamily="34" charset="0"/>
                <a:cs typeface="Times New Roman" panose="02020603050405020304" pitchFamily="18" charset="0"/>
              </a:rPr>
              <a:t>          </a:t>
            </a:r>
            <a:r>
              <a:rPr lang="en-US" sz="3000" b="1" dirty="0">
                <a:latin typeface="Calibri" panose="020F0502020204030204" pitchFamily="34" charset="0"/>
                <a:ea typeface="Calibri" panose="020F0502020204030204" pitchFamily="34" charset="0"/>
                <a:cs typeface="Times New Roman" panose="02020603050405020304" pitchFamily="18" charset="0"/>
              </a:rPr>
              <a:t>(Ex 40:34,35;  1 Ki 8:10,11;  1 Sam 9:20;   </a:t>
            </a:r>
            <a:r>
              <a:rPr lang="en-US" sz="3000" b="1" dirty="0" smtClean="0">
                <a:latin typeface="Calibri" panose="020F0502020204030204" pitchFamily="34" charset="0"/>
                <a:ea typeface="Calibri" panose="020F0502020204030204" pitchFamily="34" charset="0"/>
                <a:cs typeface="Times New Roman" panose="02020603050405020304" pitchFamily="18" charset="0"/>
              </a:rPr>
              <a:t>                    </a:t>
            </a:r>
            <a:br>
              <a:rPr lang="en-US" sz="3000" b="1" dirty="0" smtClean="0">
                <a:latin typeface="Calibri" panose="020F0502020204030204" pitchFamily="34" charset="0"/>
                <a:ea typeface="Calibri" panose="020F0502020204030204" pitchFamily="34" charset="0"/>
                <a:cs typeface="Times New Roman" panose="02020603050405020304" pitchFamily="18" charset="0"/>
              </a:rPr>
            </a:br>
            <a:r>
              <a:rPr lang="en-US" sz="3000" b="1" dirty="0">
                <a:latin typeface="Calibri" panose="020F0502020204030204" pitchFamily="34" charset="0"/>
                <a:ea typeface="Calibri" panose="020F0502020204030204" pitchFamily="34" charset="0"/>
                <a:cs typeface="Times New Roman" panose="02020603050405020304" pitchFamily="18" charset="0"/>
              </a:rPr>
              <a:t> </a:t>
            </a:r>
            <a:r>
              <a:rPr lang="en-US" sz="3000" b="1" dirty="0" smtClean="0">
                <a:latin typeface="Calibri" panose="020F0502020204030204" pitchFamily="34" charset="0"/>
                <a:ea typeface="Calibri" panose="020F0502020204030204" pitchFamily="34" charset="0"/>
                <a:cs typeface="Times New Roman" panose="02020603050405020304" pitchFamily="18" charset="0"/>
              </a:rPr>
              <a:t>  Dan </a:t>
            </a:r>
            <a:r>
              <a:rPr lang="en-US" sz="3000" b="1" dirty="0">
                <a:latin typeface="Calibri" panose="020F0502020204030204" pitchFamily="34" charset="0"/>
                <a:ea typeface="Calibri" panose="020F0502020204030204" pitchFamily="34" charset="0"/>
                <a:cs typeface="Times New Roman" panose="02020603050405020304" pitchFamily="18" charset="0"/>
              </a:rPr>
              <a:t>9:23;   Mal 3:1;  Matt 24:27-39;  2 Pet 3:10-14)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1400" dirty="0">
                <a:latin typeface="Calibri" panose="020F0502020204030204" pitchFamily="34" charset="0"/>
                <a:ea typeface="Calibri" panose="020F0502020204030204" pitchFamily="34" charset="0"/>
                <a:cs typeface="Times New Roman" panose="02020603050405020304" pitchFamily="18" charset="0"/>
              </a:rPr>
              <a:t/>
            </a:r>
            <a:br>
              <a:rPr lang="en-US" sz="1400" dirty="0">
                <a:latin typeface="Calibri" panose="020F0502020204030204" pitchFamily="34" charset="0"/>
                <a:ea typeface="Calibri" panose="020F0502020204030204" pitchFamily="34" charset="0"/>
                <a:cs typeface="Times New Roman" panose="02020603050405020304" pitchFamily="18" charset="0"/>
              </a:rPr>
            </a:br>
            <a:endParaRPr lang="en-US" sz="1600" dirty="0"/>
          </a:p>
        </p:txBody>
      </p:sp>
    </p:spTree>
    <p:extLst>
      <p:ext uri="{BB962C8B-B14F-4D97-AF65-F5344CB8AC3E}">
        <p14:creationId xmlns:p14="http://schemas.microsoft.com/office/powerpoint/2010/main" val="17561023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523" y="365126"/>
            <a:ext cx="8651631" cy="6023951"/>
          </a:xfrm>
        </p:spPr>
        <p:txBody>
          <a:bodyPr>
            <a:normAutofit/>
          </a:bodyPr>
          <a:lstStyle/>
          <a:p>
            <a:pPr marL="0" marR="0">
              <a:lnSpc>
                <a:spcPct val="107000"/>
              </a:lnSpc>
              <a:spcBef>
                <a:spcPts val="0"/>
              </a:spcBef>
              <a:spcAft>
                <a:spcPts val="0"/>
              </a:spcAft>
            </a:pPr>
            <a:r>
              <a:rPr lang="en-US" sz="2800" dirty="0">
                <a:latin typeface="Calibri" panose="020F0502020204030204" pitchFamily="34" charset="0"/>
                <a:ea typeface="Calibri" panose="020F0502020204030204" pitchFamily="34" charset="0"/>
                <a:cs typeface="Times New Roman" panose="02020603050405020304" pitchFamily="18" charset="0"/>
              </a:rPr>
              <a:t>7. The silver is mine, and the gold is mine, declares the </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br>
              <a:rPr lang="en-US" sz="2800" dirty="0" smtClean="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smtClean="0">
                <a:latin typeface="Calibri" panose="020F0502020204030204" pitchFamily="34" charset="0"/>
                <a:ea typeface="Calibri" panose="020F0502020204030204" pitchFamily="34" charset="0"/>
                <a:cs typeface="Times New Roman" panose="02020603050405020304" pitchFamily="18" charset="0"/>
              </a:rPr>
              <a:t>    Lord </a:t>
            </a:r>
            <a:r>
              <a:rPr lang="en-US" sz="2800" dirty="0">
                <a:latin typeface="Calibri" panose="020F0502020204030204" pitchFamily="34" charset="0"/>
                <a:ea typeface="Calibri" panose="020F0502020204030204" pitchFamily="34" charset="0"/>
                <a:cs typeface="Times New Roman" panose="02020603050405020304" pitchFamily="18" charset="0"/>
              </a:rPr>
              <a:t>of hosts. </a:t>
            </a:r>
            <a:r>
              <a:rPr lang="en-US" sz="2800" b="1" dirty="0">
                <a:latin typeface="Calibri" panose="020F0502020204030204" pitchFamily="34" charset="0"/>
                <a:ea typeface="Calibri" panose="020F0502020204030204" pitchFamily="34" charset="0"/>
                <a:cs typeface="Times New Roman" panose="02020603050405020304" pitchFamily="18" charset="0"/>
              </a:rPr>
              <a:t>(1 </a:t>
            </a:r>
            <a:r>
              <a:rPr lang="en-US" sz="2800" b="1" dirty="0" err="1">
                <a:latin typeface="Calibri" panose="020F0502020204030204" pitchFamily="34" charset="0"/>
                <a:ea typeface="Calibri" panose="020F0502020204030204" pitchFamily="34" charset="0"/>
                <a:cs typeface="Times New Roman" panose="02020603050405020304" pitchFamily="18" charset="0"/>
              </a:rPr>
              <a:t>Chr</a:t>
            </a:r>
            <a:r>
              <a:rPr lang="en-US" sz="2800" b="1" dirty="0">
                <a:latin typeface="Calibri" panose="020F0502020204030204" pitchFamily="34" charset="0"/>
                <a:ea typeface="Calibri" panose="020F0502020204030204" pitchFamily="34" charset="0"/>
                <a:cs typeface="Times New Roman" panose="02020603050405020304" pitchFamily="18" charset="0"/>
              </a:rPr>
              <a:t> 29:2,7;  </a:t>
            </a:r>
            <a:r>
              <a:rPr lang="en-US" sz="2800" b="1" dirty="0" err="1">
                <a:latin typeface="Calibri" panose="020F0502020204030204" pitchFamily="34" charset="0"/>
                <a:ea typeface="Calibri" panose="020F0502020204030204" pitchFamily="34" charset="0"/>
                <a:cs typeface="Times New Roman" panose="02020603050405020304" pitchFamily="18" charset="0"/>
              </a:rPr>
              <a:t>Ezr</a:t>
            </a:r>
            <a:r>
              <a:rPr lang="en-US" sz="2800" b="1" dirty="0">
                <a:latin typeface="Calibri" panose="020F0502020204030204" pitchFamily="34" charset="0"/>
                <a:ea typeface="Calibri" panose="020F0502020204030204" pitchFamily="34" charset="0"/>
                <a:cs typeface="Times New Roman" panose="02020603050405020304" pitchFamily="18" charset="0"/>
              </a:rPr>
              <a:t> 6:5</a:t>
            </a:r>
            <a:r>
              <a:rPr lang="en-US" sz="2800" b="1" dirty="0" smtClean="0">
                <a:latin typeface="Calibri" panose="020F0502020204030204" pitchFamily="34" charset="0"/>
                <a:ea typeface="Calibri" panose="020F0502020204030204" pitchFamily="34" charset="0"/>
                <a:cs typeface="Times New Roman" panose="02020603050405020304" pitchFamily="18" charset="0"/>
              </a:rPr>
              <a:t>)</a:t>
            </a:r>
            <a:br>
              <a:rPr lang="en-US" sz="2800" b="1" dirty="0" smtClean="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8. The latter glory of this house shall be greater than the </a:t>
            </a:r>
            <a:r>
              <a:rPr lang="en-US" sz="2800" dirty="0" smtClean="0">
                <a:latin typeface="Calibri" panose="020F0502020204030204" pitchFamily="34" charset="0"/>
                <a:ea typeface="Calibri" panose="020F0502020204030204" pitchFamily="34" charset="0"/>
                <a:cs typeface="Times New Roman" panose="02020603050405020304" pitchFamily="18" charset="0"/>
              </a:rPr>
              <a:t/>
            </a:r>
            <a:br>
              <a:rPr lang="en-US" sz="2800" dirty="0" smtClean="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smtClean="0">
                <a:latin typeface="Calibri" panose="020F0502020204030204" pitchFamily="34" charset="0"/>
                <a:ea typeface="Calibri" panose="020F0502020204030204" pitchFamily="34" charset="0"/>
                <a:cs typeface="Times New Roman" panose="02020603050405020304" pitchFamily="18" charset="0"/>
              </a:rPr>
              <a:t>    former</a:t>
            </a:r>
            <a:r>
              <a:rPr lang="en-US" sz="2800" dirty="0">
                <a:latin typeface="Calibri" panose="020F0502020204030204" pitchFamily="34" charset="0"/>
                <a:ea typeface="Calibri" panose="020F0502020204030204" pitchFamily="34" charset="0"/>
                <a:cs typeface="Times New Roman" panose="02020603050405020304" pitchFamily="18" charset="0"/>
              </a:rPr>
              <a:t>, says the Lord of hosts. </a:t>
            </a:r>
            <a:r>
              <a:rPr lang="en-US" sz="2800" b="1" dirty="0">
                <a:latin typeface="Calibri" panose="020F0502020204030204" pitchFamily="34" charset="0"/>
                <a:ea typeface="Calibri" panose="020F0502020204030204" pitchFamily="34" charset="0"/>
                <a:cs typeface="Times New Roman" panose="02020603050405020304" pitchFamily="18" charset="0"/>
              </a:rPr>
              <a:t>(Is 60:17)</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     The Messiah will come and bring the greatest glory </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br>
              <a:rPr lang="en-US" sz="2800" dirty="0" smtClean="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smtClean="0">
                <a:latin typeface="Calibri" panose="020F0502020204030204" pitchFamily="34" charset="0"/>
                <a:ea typeface="Calibri" panose="020F0502020204030204" pitchFamily="34" charset="0"/>
                <a:cs typeface="Times New Roman" panose="02020603050405020304" pitchFamily="18" charset="0"/>
              </a:rPr>
              <a:t>(</a:t>
            </a:r>
            <a:r>
              <a:rPr lang="en-US" sz="2800" b="1" dirty="0">
                <a:latin typeface="Calibri" panose="020F0502020204030204" pitchFamily="34" charset="0"/>
                <a:ea typeface="Calibri" panose="020F0502020204030204" pitchFamily="34" charset="0"/>
                <a:cs typeface="Times New Roman" panose="02020603050405020304" pitchFamily="18" charset="0"/>
              </a:rPr>
              <a:t>Is 11:10; 60:7;  Lk 2:27, 32, 46</a:t>
            </a:r>
            <a:r>
              <a:rPr lang="en-US" sz="2800" b="1" dirty="0" smtClean="0">
                <a:latin typeface="Calibri" panose="020F0502020204030204" pitchFamily="34" charset="0"/>
                <a:ea typeface="Calibri" panose="020F0502020204030204" pitchFamily="34" charset="0"/>
                <a:cs typeface="Times New Roman" panose="02020603050405020304" pitchFamily="18" charset="0"/>
              </a:rPr>
              <a:t>)</a:t>
            </a:r>
            <a:br>
              <a:rPr lang="en-US" sz="2800" b="1" dirty="0" smtClean="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9. And in this place I will give peace, declares the Lord of hosts.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(Lev 26:6;  Nu 6:26;  Ps 85:9  Is 60:7;  Lk 2:14,29; </a:t>
            </a:r>
            <a:r>
              <a:rPr lang="en-US" sz="2800" b="1" dirty="0" smtClean="0">
                <a:latin typeface="Calibri" panose="020F0502020204030204" pitchFamily="34" charset="0"/>
                <a:ea typeface="Calibri" panose="020F0502020204030204" pitchFamily="34" charset="0"/>
                <a:cs typeface="Times New Roman" panose="02020603050405020304" pitchFamily="18" charset="0"/>
              </a:rPr>
              <a:t>                    </a:t>
            </a:r>
            <a:br>
              <a:rPr lang="en-US" sz="2800" b="1" dirty="0" smtClean="0">
                <a:latin typeface="Calibri" panose="020F0502020204030204" pitchFamily="34" charset="0"/>
                <a:ea typeface="Calibri" panose="020F0502020204030204" pitchFamily="34" charset="0"/>
                <a:cs typeface="Times New Roman" panose="02020603050405020304" pitchFamily="18" charset="0"/>
              </a:rPr>
            </a:br>
            <a:r>
              <a:rPr lang="en-US" sz="2800" b="1" dirty="0">
                <a:latin typeface="Calibri" panose="020F0502020204030204" pitchFamily="34" charset="0"/>
                <a:ea typeface="Calibri" panose="020F0502020204030204" pitchFamily="34" charset="0"/>
                <a:cs typeface="Times New Roman" panose="02020603050405020304" pitchFamily="18" charset="0"/>
              </a:rPr>
              <a:t> </a:t>
            </a:r>
            <a:r>
              <a:rPr lang="en-US" sz="2800" b="1" dirty="0" smtClean="0">
                <a:latin typeface="Calibri" panose="020F0502020204030204" pitchFamily="34" charset="0"/>
                <a:ea typeface="Calibri" panose="020F0502020204030204" pitchFamily="34" charset="0"/>
                <a:cs typeface="Times New Roman" panose="02020603050405020304" pitchFamily="18" charset="0"/>
              </a:rPr>
              <a:t>          John </a:t>
            </a:r>
            <a:r>
              <a:rPr lang="en-US" sz="2800" b="1" dirty="0">
                <a:latin typeface="Calibri" panose="020F0502020204030204" pitchFamily="34" charset="0"/>
                <a:ea typeface="Calibri" panose="020F0502020204030204" pitchFamily="34" charset="0"/>
                <a:cs typeface="Times New Roman" panose="02020603050405020304" pitchFamily="18" charset="0"/>
              </a:rPr>
              <a:t>14:27; 20:21-23;  </a:t>
            </a:r>
            <a:r>
              <a:rPr lang="en-US" sz="2800" b="1" dirty="0" err="1">
                <a:latin typeface="Calibri" panose="020F0502020204030204" pitchFamily="34" charset="0"/>
                <a:ea typeface="Calibri" panose="020F0502020204030204" pitchFamily="34" charset="0"/>
                <a:cs typeface="Times New Roman" panose="02020603050405020304" pitchFamily="18" charset="0"/>
              </a:rPr>
              <a:t>Eph</a:t>
            </a:r>
            <a:r>
              <a:rPr lang="en-US" sz="2800" b="1" dirty="0">
                <a:latin typeface="Calibri" panose="020F0502020204030204" pitchFamily="34" charset="0"/>
                <a:ea typeface="Calibri" panose="020F0502020204030204" pitchFamily="34" charset="0"/>
                <a:cs typeface="Times New Roman" panose="02020603050405020304" pitchFamily="18" charset="0"/>
              </a:rPr>
              <a:t> 2:14;  Col 1:20)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73609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82062"/>
            <a:ext cx="8839200" cy="6646984"/>
          </a:xfrm>
        </p:spPr>
        <p:txBody>
          <a:bodyPr>
            <a:normAutofit/>
          </a:bodyPr>
          <a:lstStyle/>
          <a:p>
            <a:pPr marL="0" marR="0">
              <a:lnSpc>
                <a:spcPct val="107000"/>
              </a:lnSpc>
              <a:spcBef>
                <a:spcPts val="0"/>
              </a:spcBef>
              <a:spcAft>
                <a:spcPts val="0"/>
              </a:spcAft>
            </a:pPr>
            <a:r>
              <a:rPr lang="en-US" sz="2200" b="1" u="sng" dirty="0">
                <a:latin typeface="Calibri" panose="020F0502020204030204" pitchFamily="34" charset="0"/>
                <a:ea typeface="Calibri" panose="020F0502020204030204" pitchFamily="34" charset="0"/>
                <a:cs typeface="Times New Roman" panose="02020603050405020304" pitchFamily="18" charset="0"/>
              </a:rPr>
              <a:t>D. THE MEANING FOR </a:t>
            </a:r>
            <a:r>
              <a:rPr lang="en-US" sz="2200" b="1" u="sng" dirty="0" smtClean="0">
                <a:latin typeface="Calibri" panose="020F0502020204030204" pitchFamily="34" charset="0"/>
                <a:ea typeface="Calibri" panose="020F0502020204030204" pitchFamily="34" charset="0"/>
                <a:cs typeface="Times New Roman" panose="02020603050405020304" pitchFamily="18" charset="0"/>
              </a:rPr>
              <a:t>US</a:t>
            </a:r>
            <a:br>
              <a:rPr lang="en-US" sz="2200" b="1" u="sng" dirty="0" smtClean="0">
                <a:latin typeface="Calibri" panose="020F0502020204030204" pitchFamily="34"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b="1" dirty="0">
                <a:latin typeface="Calibri" panose="020F0502020204030204" pitchFamily="34" charset="0"/>
                <a:ea typeface="Calibri" panose="020F0502020204030204" pitchFamily="34" charset="0"/>
                <a:cs typeface="Times New Roman" panose="02020603050405020304" pitchFamily="18" charset="0"/>
              </a:rPr>
              <a:t>“Theology of Glory vs. Theology of the Cross”</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 “Theology of Glory” = If I really serve God, I will be successful and victorious in this life</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 “Theology of the Cross” = If I really serve God, I will bear the cross until the victory in the next life</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u="sng" dirty="0">
                <a:latin typeface="Calibri" panose="020F0502020204030204" pitchFamily="34" charset="0"/>
                <a:ea typeface="Calibri" panose="020F0502020204030204" pitchFamily="34" charset="0"/>
                <a:cs typeface="Times New Roman" panose="02020603050405020304" pitchFamily="18" charset="0"/>
              </a:rPr>
              <a:t>1. For the remnant in Haggai’s day:</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“Theology of Glory” = If I really serve God, I will be successful and victorious in this </a:t>
            </a:r>
            <a:r>
              <a:rPr lang="en-US" sz="2200" dirty="0" smtClean="0">
                <a:latin typeface="Calibri" panose="020F0502020204030204" pitchFamily="34" charset="0"/>
                <a:ea typeface="Calibri" panose="020F0502020204030204" pitchFamily="34" charset="0"/>
                <a:cs typeface="Times New Roman" panose="02020603050405020304" pitchFamily="18" charset="0"/>
              </a:rPr>
              <a:t>life. The </a:t>
            </a:r>
            <a:r>
              <a:rPr lang="en-US" sz="2200" dirty="0">
                <a:latin typeface="Calibri" panose="020F0502020204030204" pitchFamily="34" charset="0"/>
                <a:ea typeface="Calibri" panose="020F0502020204030204" pitchFamily="34" charset="0"/>
                <a:cs typeface="Times New Roman" panose="02020603050405020304" pitchFamily="18" charset="0"/>
              </a:rPr>
              <a:t>people were content to have their own houses built and were satisfied and happy</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“Theology of the Cross” = If I really serve God, I will bear the cross until the victory in the next </a:t>
            </a:r>
            <a:r>
              <a:rPr lang="en-US" sz="2200" dirty="0" smtClean="0">
                <a:latin typeface="Calibri" panose="020F0502020204030204" pitchFamily="34" charset="0"/>
                <a:ea typeface="Calibri" panose="020F0502020204030204" pitchFamily="34" charset="0"/>
                <a:cs typeface="Times New Roman" panose="02020603050405020304" pitchFamily="18" charset="0"/>
              </a:rPr>
              <a:t>life. The </a:t>
            </a:r>
            <a:r>
              <a:rPr lang="en-US" sz="2200" dirty="0">
                <a:latin typeface="Calibri" panose="020F0502020204030204" pitchFamily="34" charset="0"/>
                <a:ea typeface="Calibri" panose="020F0502020204030204" pitchFamily="34" charset="0"/>
                <a:cs typeface="Times New Roman" panose="02020603050405020304" pitchFamily="18" charset="0"/>
              </a:rPr>
              <a:t>people needed to face the opposition, carry the cross of the difficult task of </a:t>
            </a:r>
            <a:r>
              <a:rPr lang="en-US" sz="2200" dirty="0" smtClean="0">
                <a:latin typeface="Calibri" panose="020F0502020204030204" pitchFamily="34" charset="0"/>
                <a:ea typeface="Calibri" panose="020F0502020204030204" pitchFamily="34" charset="0"/>
                <a:cs typeface="Times New Roman" panose="02020603050405020304" pitchFamily="18" charset="0"/>
              </a:rPr>
              <a:t>rebuilding the </a:t>
            </a:r>
            <a:r>
              <a:rPr lang="en-US" sz="2200" dirty="0">
                <a:latin typeface="Calibri" panose="020F0502020204030204" pitchFamily="34" charset="0"/>
                <a:ea typeface="Calibri" panose="020F0502020204030204" pitchFamily="34" charset="0"/>
                <a:cs typeface="Times New Roman" panose="02020603050405020304" pitchFamily="18" charset="0"/>
              </a:rPr>
              <a:t>temple, where they would receive God’s gift of atonement in the sacrificial lambs and the sprinkling of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    the blood for their redemption</a:t>
            </a:r>
            <a:r>
              <a:rPr lang="en-US" sz="2200" dirty="0" smtClean="0">
                <a:latin typeface="Calibri" panose="020F0502020204030204" pitchFamily="34" charset="0"/>
                <a:ea typeface="Calibri" panose="020F0502020204030204" pitchFamily="34" charset="0"/>
                <a:cs typeface="Times New Roman" panose="02020603050405020304" pitchFamily="18" charset="0"/>
              </a:rPr>
              <a:t>.</a:t>
            </a:r>
            <a:br>
              <a:rPr lang="en-US" sz="2200" dirty="0" smtClean="0">
                <a:latin typeface="Calibri" panose="020F0502020204030204" pitchFamily="34"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 </a:t>
            </a:r>
            <a:r>
              <a:rPr lang="en-US" sz="2200" dirty="0" smtClean="0">
                <a:latin typeface="Calibri" panose="020F0502020204030204" pitchFamily="34" charset="0"/>
                <a:ea typeface="Calibri" panose="020F0502020204030204" pitchFamily="34" charset="0"/>
                <a:cs typeface="Times New Roman" panose="02020603050405020304" pitchFamily="18" charset="0"/>
              </a:rPr>
              <a:t>                </a:t>
            </a:r>
            <a:r>
              <a:rPr lang="en-US" sz="2200" u="sng" dirty="0">
                <a:latin typeface="Calibri" panose="020F0502020204030204" pitchFamily="34" charset="0"/>
                <a:ea typeface="Calibri" panose="020F0502020204030204" pitchFamily="34" charset="0"/>
                <a:cs typeface="Times New Roman" panose="02020603050405020304" pitchFamily="18" charset="0"/>
              </a:rPr>
              <a:t>But the glory would be dim compared to the first temple.</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1200" dirty="0">
                <a:latin typeface="Calibri" panose="020F0502020204030204" pitchFamily="34" charset="0"/>
                <a:ea typeface="Calibri" panose="020F0502020204030204" pitchFamily="34" charset="0"/>
                <a:cs typeface="Times New Roman" panose="02020603050405020304" pitchFamily="18" charset="0"/>
              </a:rPr>
              <a:t/>
            </a:r>
            <a:br>
              <a:rPr lang="en-US" sz="1200" dirty="0">
                <a:latin typeface="Calibri" panose="020F0502020204030204" pitchFamily="34" charset="0"/>
                <a:ea typeface="Calibri" panose="020F0502020204030204" pitchFamily="34" charset="0"/>
                <a:cs typeface="Times New Roman" panose="02020603050405020304" pitchFamily="18" charset="0"/>
              </a:rPr>
            </a:br>
            <a:endParaRPr lang="en-US" sz="1400" dirty="0"/>
          </a:p>
        </p:txBody>
      </p:sp>
    </p:spTree>
    <p:extLst>
      <p:ext uri="{BB962C8B-B14F-4D97-AF65-F5344CB8AC3E}">
        <p14:creationId xmlns:p14="http://schemas.microsoft.com/office/powerpoint/2010/main" val="3537313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692" y="365126"/>
            <a:ext cx="8686800" cy="6070843"/>
          </a:xfrm>
        </p:spPr>
        <p:txBody>
          <a:bodyPr>
            <a:noAutofit/>
          </a:bodyPr>
          <a:lstStyle/>
          <a:p>
            <a:pPr marL="0" marR="0">
              <a:lnSpc>
                <a:spcPct val="107000"/>
              </a:lnSpc>
              <a:spcBef>
                <a:spcPts val="0"/>
              </a:spcBef>
              <a:spcAft>
                <a:spcPts val="0"/>
              </a:spcAft>
            </a:pPr>
            <a:r>
              <a:rPr lang="en-US" sz="2400" u="sng" dirty="0" smtClean="0">
                <a:latin typeface="Calibri" panose="020F0502020204030204" pitchFamily="34" charset="0"/>
                <a:ea typeface="Calibri" panose="020F0502020204030204" pitchFamily="34" charset="0"/>
                <a:cs typeface="Times New Roman" panose="02020603050405020304" pitchFamily="18" charset="0"/>
              </a:rPr>
              <a:t/>
            </a:r>
            <a:br>
              <a:rPr lang="en-US" sz="2400" u="sng" dirty="0" smtClean="0">
                <a:latin typeface="Calibri" panose="020F0502020204030204" pitchFamily="34" charset="0"/>
                <a:ea typeface="Calibri" panose="020F0502020204030204" pitchFamily="34" charset="0"/>
                <a:cs typeface="Times New Roman" panose="02020603050405020304" pitchFamily="18" charset="0"/>
              </a:rPr>
            </a:br>
            <a:r>
              <a:rPr lang="en-US" sz="2400" u="sng" dirty="0">
                <a:latin typeface="Calibri" panose="020F0502020204030204" pitchFamily="34" charset="0"/>
                <a:ea typeface="Calibri" panose="020F0502020204030204" pitchFamily="34" charset="0"/>
                <a:cs typeface="Times New Roman" panose="02020603050405020304" pitchFamily="18" charset="0"/>
              </a:rPr>
              <a:t/>
            </a:r>
            <a:br>
              <a:rPr lang="en-US" sz="2400" u="sng" dirty="0">
                <a:latin typeface="Calibri" panose="020F0502020204030204" pitchFamily="34" charset="0"/>
                <a:ea typeface="Calibri" panose="020F0502020204030204" pitchFamily="34" charset="0"/>
                <a:cs typeface="Times New Roman" panose="02020603050405020304" pitchFamily="18" charset="0"/>
              </a:rPr>
            </a:br>
            <a:r>
              <a:rPr lang="en-US" sz="2400" u="sng" dirty="0" smtClean="0">
                <a:latin typeface="Calibri" panose="020F0502020204030204" pitchFamily="34" charset="0"/>
                <a:ea typeface="Calibri" panose="020F0502020204030204" pitchFamily="34" charset="0"/>
                <a:cs typeface="Times New Roman" panose="02020603050405020304" pitchFamily="18" charset="0"/>
              </a:rPr>
              <a:t>2</a:t>
            </a:r>
            <a:r>
              <a:rPr lang="en-US" sz="2400" u="sng" dirty="0">
                <a:latin typeface="Calibri" panose="020F0502020204030204" pitchFamily="34" charset="0"/>
                <a:ea typeface="Calibri" panose="020F0502020204030204" pitchFamily="34" charset="0"/>
                <a:cs typeface="Times New Roman" panose="02020603050405020304" pitchFamily="18" charset="0"/>
              </a:rPr>
              <a:t>. For the remnant in our day:</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“Theology of Glory” = If I really serve God, I will be successful and victorious in this life</a:t>
            </a:r>
            <a:r>
              <a:rPr lang="en-US" sz="2400" dirty="0" smtClean="0">
                <a:latin typeface="Calibri" panose="020F0502020204030204" pitchFamily="34" charset="0"/>
                <a:ea typeface="Calibri" panose="020F0502020204030204" pitchFamily="34" charset="0"/>
                <a:cs typeface="Times New Roman" panose="02020603050405020304" pitchFamily="18" charset="0"/>
              </a:rPr>
              <a:t>.  I </a:t>
            </a:r>
            <a:r>
              <a:rPr lang="en-US" sz="2400" dirty="0">
                <a:latin typeface="Calibri" panose="020F0502020204030204" pitchFamily="34" charset="0"/>
                <a:ea typeface="Calibri" panose="020F0502020204030204" pitchFamily="34" charset="0"/>
                <a:cs typeface="Times New Roman" panose="02020603050405020304" pitchFamily="18" charset="0"/>
              </a:rPr>
              <a:t>will go to church if my life is good right now and I have all my needs met, </a:t>
            </a:r>
            <a:r>
              <a:rPr lang="en-US" sz="2400" dirty="0" smtClean="0">
                <a:latin typeface="Calibri" panose="020F0502020204030204" pitchFamily="34" charset="0"/>
                <a:ea typeface="Calibri" panose="020F0502020204030204" pitchFamily="34" charset="0"/>
                <a:cs typeface="Times New Roman" panose="02020603050405020304" pitchFamily="18" charset="0"/>
              </a:rPr>
              <a:t>and I </a:t>
            </a:r>
            <a:r>
              <a:rPr lang="en-US" sz="2400" dirty="0">
                <a:latin typeface="Calibri" panose="020F0502020204030204" pitchFamily="34" charset="0"/>
                <a:ea typeface="Calibri" panose="020F0502020204030204" pitchFamily="34" charset="0"/>
                <a:cs typeface="Times New Roman" panose="02020603050405020304" pitchFamily="18" charset="0"/>
              </a:rPr>
              <a:t>will listen to health, wealth and prosperity preachers who show me </a:t>
            </a:r>
            <a:r>
              <a:rPr lang="en-US" sz="2400" dirty="0" smtClean="0">
                <a:latin typeface="Calibri" panose="020F0502020204030204" pitchFamily="34" charset="0"/>
                <a:ea typeface="Calibri" panose="020F0502020204030204" pitchFamily="34" charset="0"/>
                <a:cs typeface="Times New Roman" panose="02020603050405020304" pitchFamily="18" charset="0"/>
              </a:rPr>
              <a:t>how to </a:t>
            </a:r>
            <a:r>
              <a:rPr lang="en-US" sz="2400" dirty="0">
                <a:latin typeface="Calibri" panose="020F0502020204030204" pitchFamily="34" charset="0"/>
                <a:ea typeface="Calibri" panose="020F0502020204030204" pitchFamily="34" charset="0"/>
                <a:cs typeface="Times New Roman" panose="02020603050405020304" pitchFamily="18" charset="0"/>
              </a:rPr>
              <a:t>play “let’s make a deal” with </a:t>
            </a:r>
            <a:r>
              <a:rPr lang="en-US" sz="2400" dirty="0" smtClean="0">
                <a:latin typeface="Calibri" panose="020F0502020204030204" pitchFamily="34" charset="0"/>
                <a:ea typeface="Calibri" panose="020F0502020204030204" pitchFamily="34" charset="0"/>
                <a:cs typeface="Times New Roman" panose="02020603050405020304" pitchFamily="18" charset="0"/>
              </a:rPr>
              <a:t>God</a:t>
            </a:r>
            <a:br>
              <a:rPr lang="en-US" sz="2400" dirty="0" smtClean="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“Theology of the Cross” = If I really serve God, I will bear the cross until the victory in the next life</a:t>
            </a:r>
            <a:r>
              <a:rPr lang="en-US" sz="2400" dirty="0" smtClean="0">
                <a:latin typeface="Calibri" panose="020F0502020204030204" pitchFamily="34" charset="0"/>
                <a:ea typeface="Calibri" panose="020F0502020204030204" pitchFamily="34" charset="0"/>
                <a:cs typeface="Times New Roman" panose="02020603050405020304" pitchFamily="18" charset="0"/>
              </a:rPr>
              <a:t>. I </a:t>
            </a:r>
            <a:r>
              <a:rPr lang="en-US" sz="2400" dirty="0">
                <a:latin typeface="Calibri" panose="020F0502020204030204" pitchFamily="34" charset="0"/>
                <a:ea typeface="Calibri" panose="020F0502020204030204" pitchFamily="34" charset="0"/>
                <a:cs typeface="Times New Roman" panose="02020603050405020304" pitchFamily="18" charset="0"/>
              </a:rPr>
              <a:t>go to church to confess my sins, receive the divine service of forgiveness of </a:t>
            </a:r>
            <a:r>
              <a:rPr lang="en-US" sz="2400" dirty="0" smtClean="0">
                <a:latin typeface="Calibri" panose="020F0502020204030204" pitchFamily="34" charset="0"/>
                <a:ea typeface="Calibri" panose="020F0502020204030204" pitchFamily="34" charset="0"/>
                <a:cs typeface="Times New Roman" panose="02020603050405020304" pitchFamily="18" charset="0"/>
              </a:rPr>
              <a:t>sins life </a:t>
            </a:r>
            <a:r>
              <a:rPr lang="en-US" sz="2400" dirty="0">
                <a:latin typeface="Calibri" panose="020F0502020204030204" pitchFamily="34" charset="0"/>
                <a:ea typeface="Calibri" panose="020F0502020204030204" pitchFamily="34" charset="0"/>
                <a:cs typeface="Times New Roman" panose="02020603050405020304" pitchFamily="18" charset="0"/>
              </a:rPr>
              <a:t>and salvation and will be faithful in my vocation by carrying my cross and be prepared to even be </a:t>
            </a:r>
            <a:r>
              <a:rPr lang="en-US" sz="2400" dirty="0" smtClean="0">
                <a:latin typeface="Calibri" panose="020F0502020204030204" pitchFamily="34" charset="0"/>
                <a:ea typeface="Calibri" panose="020F0502020204030204" pitchFamily="34" charset="0"/>
                <a:cs typeface="Times New Roman" panose="02020603050405020304" pitchFamily="18" charset="0"/>
              </a:rPr>
              <a:t>persecuted </a:t>
            </a:r>
            <a:r>
              <a:rPr lang="en-US" sz="2400" dirty="0">
                <a:latin typeface="Calibri" panose="020F0502020204030204" pitchFamily="34" charset="0"/>
                <a:ea typeface="Calibri" panose="020F0502020204030204" pitchFamily="34" charset="0"/>
                <a:cs typeface="Times New Roman" panose="02020603050405020304" pitchFamily="18" charset="0"/>
              </a:rPr>
              <a:t>for my faith</a:t>
            </a:r>
            <a:r>
              <a:rPr lang="en-US" sz="2400" dirty="0" smtClean="0">
                <a:latin typeface="Calibri" panose="020F0502020204030204" pitchFamily="34" charset="0"/>
                <a:ea typeface="Calibri" panose="020F0502020204030204" pitchFamily="34" charset="0"/>
                <a:cs typeface="Times New Roman" panose="02020603050405020304" pitchFamily="18" charset="0"/>
              </a:rPr>
              <a:t>.</a:t>
            </a:r>
            <a:br>
              <a:rPr lang="en-US" sz="2400" dirty="0" smtClean="0">
                <a:latin typeface="Calibri" panose="020F0502020204030204" pitchFamily="34" charset="0"/>
                <a:ea typeface="Calibri" panose="020F0502020204030204" pitchFamily="34" charset="0"/>
                <a:cs typeface="Times New Roman" panose="02020603050405020304" pitchFamily="18" charset="0"/>
              </a:rPr>
            </a:b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u="sng" dirty="0">
                <a:latin typeface="Calibri" panose="020F0502020204030204" pitchFamily="34" charset="0"/>
                <a:ea typeface="Calibri" panose="020F0502020204030204" pitchFamily="34" charset="0"/>
                <a:cs typeface="Times New Roman" panose="02020603050405020304" pitchFamily="18" charset="0"/>
              </a:rPr>
              <a:t>But the glory will be dim because the temple of our bodies are mortal and broken </a:t>
            </a:r>
            <a:r>
              <a:rPr lang="en-US" sz="2400" u="sng" dirty="0" smtClean="0">
                <a:latin typeface="Calibri" panose="020F0502020204030204" pitchFamily="34" charset="0"/>
                <a:ea typeface="Calibri" panose="020F0502020204030204" pitchFamily="34" charset="0"/>
                <a:cs typeface="Times New Roman" panose="02020603050405020304" pitchFamily="18" charset="0"/>
              </a:rPr>
              <a:t>and </a:t>
            </a:r>
            <a:r>
              <a:rPr lang="en-US" sz="2400" u="sng" dirty="0">
                <a:latin typeface="Calibri" panose="020F0502020204030204" pitchFamily="34" charset="0"/>
                <a:ea typeface="Calibri" panose="020F0502020204030204" pitchFamily="34" charset="0"/>
                <a:cs typeface="Times New Roman" panose="02020603050405020304" pitchFamily="18" charset="0"/>
              </a:rPr>
              <a:t>need to die and be raised again in baptism and on the Last Day.</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endParaRPr lang="en-US" sz="2400" dirty="0"/>
          </a:p>
        </p:txBody>
      </p:sp>
    </p:spTree>
    <p:extLst>
      <p:ext uri="{BB962C8B-B14F-4D97-AF65-F5344CB8AC3E}">
        <p14:creationId xmlns:p14="http://schemas.microsoft.com/office/powerpoint/2010/main" val="7008546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123" y="105508"/>
            <a:ext cx="8897815" cy="6576646"/>
          </a:xfrm>
        </p:spPr>
        <p:txBody>
          <a:bodyPr>
            <a:normAutofit/>
          </a:bodyPr>
          <a:lstStyle/>
          <a:p>
            <a:pPr marL="0" marR="0" indent="0" algn="just">
              <a:lnSpc>
                <a:spcPct val="107000"/>
              </a:lnSpc>
              <a:spcBef>
                <a:spcPts val="0"/>
              </a:spcBef>
              <a:spcAft>
                <a:spcPts val="0"/>
              </a:spcAft>
              <a:buNone/>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3</a:t>
            </a:r>
            <a:r>
              <a:rPr lang="en-US" dirty="0">
                <a:latin typeface="Calibri" panose="020F0502020204030204" pitchFamily="34" charset="0"/>
                <a:ea typeface="Calibri" panose="020F0502020204030204" pitchFamily="34" charset="0"/>
                <a:cs typeface="Times New Roman" panose="02020603050405020304" pitchFamily="18" charset="0"/>
              </a:rPr>
              <a:t>. How can you be strong, and recall the words</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“I am with you, declares the Lord of hosts</a:t>
            </a:r>
            <a:r>
              <a:rPr lang="en-US" dirty="0" smtClean="0">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07000"/>
              </a:lnSpc>
              <a:spcBef>
                <a:spcPts val="0"/>
              </a:spcBef>
              <a:spcAft>
                <a:spcPts val="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4. Where do we see that God’s Spirit remains in our midst so that we fear not</a:t>
            </a:r>
            <a:r>
              <a:rPr lang="en-US" dirty="0" smtClean="0">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07000"/>
              </a:lnSpc>
              <a:spcBef>
                <a:spcPts val="0"/>
              </a:spcBef>
              <a:spcAft>
                <a:spcPts val="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5. Why is it that when the Messiah comes, he brings the greatest glory</a:t>
            </a:r>
            <a:r>
              <a:rPr lang="en-US" dirty="0" smtClean="0">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07000"/>
              </a:lnSpc>
              <a:spcBef>
                <a:spcPts val="0"/>
              </a:spcBef>
              <a:spcAft>
                <a:spcPts val="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6. When God shakes all nations, so that the treasure or “desire” of all nations shall come, in the person of His  </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Son Jesus Christ, how will we have peace, from the Lord of hosts?</a:t>
            </a:r>
          </a:p>
          <a:p>
            <a:endParaRPr lang="en-US" sz="1600" dirty="0"/>
          </a:p>
        </p:txBody>
      </p:sp>
    </p:spTree>
    <p:extLst>
      <p:ext uri="{BB962C8B-B14F-4D97-AF65-F5344CB8AC3E}">
        <p14:creationId xmlns:p14="http://schemas.microsoft.com/office/powerpoint/2010/main" val="9628649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908" y="140678"/>
            <a:ext cx="8757138" cy="6424246"/>
          </a:xfrm>
        </p:spPr>
        <p:txBody>
          <a:bodyPr>
            <a:normAutofit/>
          </a:bodyPr>
          <a:lstStyle/>
          <a:p>
            <a:pPr marL="0" marR="0">
              <a:lnSpc>
                <a:spcPct val="107000"/>
              </a:lnSpc>
              <a:spcBef>
                <a:spcPts val="0"/>
              </a:spcBef>
              <a:spcAft>
                <a:spcPts val="0"/>
              </a:spcAft>
            </a:pPr>
            <a:r>
              <a:rPr lang="en-US" sz="2000" b="1" u="sng" dirty="0">
                <a:latin typeface="Times New Roman" panose="02020603050405020304" pitchFamily="18" charset="0"/>
                <a:ea typeface="Calibri" panose="020F0502020204030204" pitchFamily="34" charset="0"/>
                <a:cs typeface="Times New Roman" panose="02020603050405020304" pitchFamily="18" charset="0"/>
              </a:rPr>
              <a:t>E. </a:t>
            </a:r>
            <a:r>
              <a:rPr lang="en-US" sz="2000" b="1" u="sng" dirty="0" smtClean="0">
                <a:latin typeface="Times New Roman" panose="02020603050405020304" pitchFamily="18" charset="0"/>
                <a:ea typeface="Calibri" panose="020F0502020204030204" pitchFamily="34" charset="0"/>
                <a:cs typeface="Times New Roman" panose="02020603050405020304" pitchFamily="18" charset="0"/>
              </a:rPr>
              <a:t> LUTHER’S </a:t>
            </a:r>
            <a:r>
              <a:rPr lang="en-US" sz="2000" b="1" u="sng" dirty="0">
                <a:latin typeface="Times New Roman" panose="02020603050405020304" pitchFamily="18" charset="0"/>
                <a:ea typeface="Calibri" panose="020F0502020204030204" pitchFamily="34" charset="0"/>
                <a:cs typeface="Times New Roman" panose="02020603050405020304" pitchFamily="18" charset="0"/>
              </a:rPr>
              <a:t>COMMENTARY ON HAGGAI CHAPTER </a:t>
            </a:r>
            <a:r>
              <a:rPr lang="en-US" sz="2000" b="1" u="sng" dirty="0" smtClean="0">
                <a:latin typeface="Times New Roman" panose="02020603050405020304" pitchFamily="18" charset="0"/>
                <a:ea typeface="Calibri" panose="020F0502020204030204" pitchFamily="34" charset="0"/>
                <a:cs typeface="Times New Roman" panose="02020603050405020304" pitchFamily="18" charset="0"/>
              </a:rPr>
              <a:t>2</a:t>
            </a:r>
            <a:br>
              <a:rPr lang="en-US" sz="2000" b="1" u="sng"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b="1" dirty="0">
                <a:latin typeface="Times New Roman" panose="02020603050405020304" pitchFamily="18" charset="0"/>
                <a:ea typeface="Calibri" panose="020F0502020204030204" pitchFamily="34" charset="0"/>
                <a:cs typeface="Times New Roman" panose="02020603050405020304" pitchFamily="18" charset="0"/>
              </a:rPr>
              <a:t>“</a:t>
            </a:r>
            <a:r>
              <a:rPr lang="en-US" sz="2000" i="1" dirty="0">
                <a:latin typeface="Times New Roman" panose="02020603050405020304" pitchFamily="18" charset="0"/>
                <a:ea typeface="Calibri" panose="020F0502020204030204" pitchFamily="34" charset="0"/>
                <a:cs typeface="Times New Roman" panose="02020603050405020304" pitchFamily="18" charset="0"/>
              </a:rPr>
              <a:t>So that the treasures of all nations shall come in</a:t>
            </a:r>
            <a:r>
              <a:rPr lang="en-US" sz="2000" dirty="0">
                <a:latin typeface="Times New Roman" panose="02020603050405020304" pitchFamily="18" charset="0"/>
                <a:ea typeface="Calibri" panose="020F0502020204030204" pitchFamily="34" charset="0"/>
                <a:cs typeface="Times New Roman" panose="02020603050405020304" pitchFamily="18" charset="0"/>
              </a:rPr>
              <a:t>. Read “treasure” or “what is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treasureable</a:t>
            </a:r>
            <a:r>
              <a:rPr lang="en-US" sz="2000" dirty="0">
                <a:latin typeface="Times New Roman" panose="02020603050405020304" pitchFamily="18" charset="0"/>
                <a:ea typeface="Calibri" panose="020F0502020204030204" pitchFamily="34" charset="0"/>
                <a:cs typeface="Times New Roman" panose="02020603050405020304" pitchFamily="18" charset="0"/>
              </a:rPr>
              <a:t>” among all nations. We can take it as a passive or an active. I take it in the form that befits all nations, that is, as a treasure that had to be published through the Gospel. So he speaks of a most pleasing treasure, of which the Gentiles were so unaware that they were unable to desire it. In this way he indicates that the kingdom has to be spread throughout the world to all nations, as Christ also says in the last chapter of Luke (Luke 24:47): “And that repentance and forgiveness of sins should be preached in His name to all nations, etc.”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smtClean="0">
                <a:latin typeface="Calibri" panose="020F0502020204030204" pitchFamily="34" charset="0"/>
                <a:ea typeface="Calibri" panose="020F0502020204030204" pitchFamily="34" charset="0"/>
                <a:cs typeface="Times New Roman" panose="02020603050405020304" pitchFamily="18" charset="0"/>
              </a:rPr>
              <a:t>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ea typeface="Calibri" panose="020F0502020204030204" pitchFamily="34" charset="0"/>
                <a:cs typeface="Times New Roman" panose="02020603050405020304" pitchFamily="18" charset="0"/>
              </a:rPr>
              <a:t>Surely we have received from them nothing other than the preaching of the Gospel, which is the noblest treasure and desirable good.</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smtClean="0">
                <a:latin typeface="Times New Roman" panose="02020603050405020304" pitchFamily="18" charset="0"/>
                <a:ea typeface="Calibri" panose="020F0502020204030204" pitchFamily="34" charset="0"/>
                <a:cs typeface="Times New Roman" panose="02020603050405020304" pitchFamily="18" charset="0"/>
              </a:rPr>
              <a:t>     And </a:t>
            </a:r>
            <a:r>
              <a:rPr lang="en-US" sz="2000" i="1" dirty="0">
                <a:latin typeface="Times New Roman" panose="02020603050405020304" pitchFamily="18" charset="0"/>
                <a:ea typeface="Calibri" panose="020F0502020204030204" pitchFamily="34" charset="0"/>
                <a:cs typeface="Times New Roman" panose="02020603050405020304" pitchFamily="18" charset="0"/>
              </a:rPr>
              <a:t>I shall fill this house with splendor.</a:t>
            </a:r>
            <a:r>
              <a:rPr lang="en-US" sz="2000" dirty="0">
                <a:latin typeface="Times New Roman" panose="02020603050405020304" pitchFamily="18" charset="0"/>
                <a:ea typeface="Calibri" panose="020F0502020204030204" pitchFamily="34" charset="0"/>
                <a:cs typeface="Times New Roman" panose="02020603050405020304" pitchFamily="18" charset="0"/>
              </a:rPr>
              <a:t> He spreads the word of this treasure more widely that the people may know that they are going to worship the Lord in the new temple along with the Gentiles. The splendor of that latter temple was that Christ adorned it with His presence and preaching, even though it was enough splendor that also the Gentiles gathered together to that latter temple as they were converted to the faith.”</a:t>
            </a:r>
            <a:r>
              <a:rPr lang="en-US" sz="1200" dirty="0">
                <a:latin typeface="Calibri" panose="020F0502020204030204" pitchFamily="34" charset="0"/>
                <a:ea typeface="Calibri" panose="020F0502020204030204" pitchFamily="34" charset="0"/>
                <a:cs typeface="Times New Roman" panose="02020603050405020304" pitchFamily="18" charset="0"/>
              </a:rPr>
              <a:t/>
            </a:r>
            <a:br>
              <a:rPr lang="en-US" sz="1200" dirty="0">
                <a:latin typeface="Calibri" panose="020F0502020204030204" pitchFamily="34" charset="0"/>
                <a:ea typeface="Calibri" panose="020F0502020204030204" pitchFamily="34" charset="0"/>
                <a:cs typeface="Times New Roman" panose="02020603050405020304" pitchFamily="18" charset="0"/>
              </a:rPr>
            </a:br>
            <a:endParaRPr lang="en-US" sz="1400" dirty="0"/>
          </a:p>
        </p:txBody>
      </p:sp>
    </p:spTree>
    <p:extLst>
      <p:ext uri="{BB962C8B-B14F-4D97-AF65-F5344CB8AC3E}">
        <p14:creationId xmlns:p14="http://schemas.microsoft.com/office/powerpoint/2010/main" val="40753604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85" y="164123"/>
            <a:ext cx="8686800" cy="6471139"/>
          </a:xfrm>
        </p:spPr>
        <p:txBody>
          <a:bodyPr/>
          <a:lstStyle/>
          <a:p>
            <a:pPr marL="0" marR="0">
              <a:lnSpc>
                <a:spcPct val="107000"/>
              </a:lnSpc>
              <a:spcBef>
                <a:spcPts val="0"/>
              </a:spcBef>
              <a:spcAft>
                <a:spcPts val="0"/>
              </a:spcAft>
            </a:pPr>
            <a:r>
              <a:rPr lang="en-US" b="1" dirty="0">
                <a:latin typeface="Times New Roman" panose="02020603050405020304" pitchFamily="18" charset="0"/>
                <a:ea typeface="Calibri" panose="020F0502020204030204" pitchFamily="34" charset="0"/>
                <a:cs typeface="Times New Roman" panose="02020603050405020304" pitchFamily="18" charset="0"/>
              </a:rPr>
              <a:t>F. HYMN </a:t>
            </a:r>
            <a:r>
              <a:rPr lang="en-US" b="1" u="sng" dirty="0">
                <a:latin typeface="Times New Roman" panose="02020603050405020304" pitchFamily="18" charset="0"/>
                <a:ea typeface="Calibri" panose="020F0502020204030204" pitchFamily="34" charset="0"/>
                <a:cs typeface="Times New Roman" panose="02020603050405020304" pitchFamily="18" charset="0"/>
              </a:rPr>
              <a:t>LSB 357</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smtClean="0">
                <a:latin typeface="Times New Roman" panose="02020603050405020304" pitchFamily="18" charset="0"/>
                <a:ea typeface="Calibri" panose="020F0502020204030204" pitchFamily="34" charset="0"/>
                <a:cs typeface="Times New Roman" panose="02020603050405020304" pitchFamily="18" charset="0"/>
              </a:rPr>
              <a:t/>
            </a:r>
            <a:br>
              <a:rPr lang="en-US" b="1" dirty="0" smtClean="0">
                <a:latin typeface="Times New Roman" panose="02020603050405020304" pitchFamily="18" charset="0"/>
                <a:ea typeface="Calibri" panose="020F0502020204030204" pitchFamily="34" charset="0"/>
                <a:cs typeface="Times New Roman" panose="02020603050405020304" pitchFamily="18" charset="0"/>
              </a:rPr>
            </a:br>
            <a:r>
              <a:rPr lang="en-US" b="1" dirty="0" smtClean="0">
                <a:latin typeface="Times New Roman" panose="02020603050405020304" pitchFamily="18" charset="0"/>
                <a:ea typeface="Calibri" panose="020F0502020204030204" pitchFamily="34" charset="0"/>
                <a:cs typeface="Times New Roman" panose="02020603050405020304" pitchFamily="18" charset="0"/>
              </a:rPr>
              <a:t>“</a:t>
            </a:r>
            <a:r>
              <a:rPr lang="en-US" b="1" dirty="0">
                <a:latin typeface="Times New Roman" panose="02020603050405020304" pitchFamily="18" charset="0"/>
                <a:ea typeface="Calibri" panose="020F0502020204030204" pitchFamily="34" charset="0"/>
                <a:cs typeface="Times New Roman" panose="02020603050405020304" pitchFamily="18" charset="0"/>
              </a:rPr>
              <a:t>O Come. O Come Emmanuel</a:t>
            </a:r>
            <a:r>
              <a:rPr lang="en-US" b="1" dirty="0" smtClean="0">
                <a:latin typeface="Times New Roman" panose="02020603050405020304" pitchFamily="18" charset="0"/>
                <a:ea typeface="Calibri" panose="020F0502020204030204" pitchFamily="34" charset="0"/>
                <a:cs typeface="Times New Roman" panose="02020603050405020304" pitchFamily="18" charset="0"/>
              </a:rPr>
              <a:t>”</a:t>
            </a:r>
            <a:br>
              <a:rPr lang="en-US" b="1" dirty="0" smtClean="0">
                <a:latin typeface="Times New Roman" panose="02020603050405020304" pitchFamily="18" charset="0"/>
                <a:ea typeface="Calibri" panose="020F0502020204030204" pitchFamily="34" charset="0"/>
                <a:cs typeface="Times New Roman" panose="02020603050405020304" pitchFamily="18" charset="0"/>
              </a:rPr>
            </a:br>
            <a:r>
              <a:rPr lang="en-US" sz="3600" dirty="0">
                <a:latin typeface="Calibri" panose="020F0502020204030204" pitchFamily="34" charset="0"/>
                <a:ea typeface="Calibri" panose="020F0502020204030204" pitchFamily="34" charset="0"/>
                <a:cs typeface="Times New Roman" panose="02020603050405020304" pitchFamily="18" charset="0"/>
              </a:rPr>
              <a:t/>
            </a:r>
            <a:br>
              <a:rPr lang="en-US" sz="3600" dirty="0">
                <a:latin typeface="Calibri" panose="020F0502020204030204" pitchFamily="34" charset="0"/>
                <a:ea typeface="Calibri" panose="020F0502020204030204" pitchFamily="34" charset="0"/>
                <a:cs typeface="Times New Roman" panose="02020603050405020304" pitchFamily="18" charset="0"/>
              </a:rPr>
            </a:br>
            <a:r>
              <a:rPr lang="en-US" dirty="0">
                <a:latin typeface="Times New Roman" panose="02020603050405020304" pitchFamily="18" charset="0"/>
                <a:ea typeface="Calibri" panose="020F0502020204030204" pitchFamily="34" charset="0"/>
                <a:cs typeface="Times New Roman" panose="02020603050405020304" pitchFamily="18" charset="0"/>
              </a:rPr>
              <a:t>“O come, </a:t>
            </a:r>
            <a:r>
              <a:rPr lang="en-US" u="sng" dirty="0">
                <a:latin typeface="Times New Roman" panose="02020603050405020304" pitchFamily="18" charset="0"/>
                <a:ea typeface="Calibri" panose="020F0502020204030204" pitchFamily="34" charset="0"/>
                <a:cs typeface="Times New Roman" panose="02020603050405020304" pitchFamily="18" charset="0"/>
              </a:rPr>
              <a:t>Desire of nations, </a:t>
            </a:r>
            <a:r>
              <a:rPr lang="en-US" dirty="0">
                <a:latin typeface="Times New Roman" panose="02020603050405020304" pitchFamily="18" charset="0"/>
                <a:ea typeface="Calibri" panose="020F0502020204030204" pitchFamily="34" charset="0"/>
                <a:cs typeface="Times New Roman" panose="02020603050405020304" pitchFamily="18" charset="0"/>
              </a:rPr>
              <a:t>bind,   </a:t>
            </a:r>
            <a:r>
              <a:rPr lang="en-US" dirty="0" smtClean="0">
                <a:latin typeface="Times New Roman" panose="02020603050405020304" pitchFamily="18" charset="0"/>
                <a:ea typeface="Calibri" panose="020F0502020204030204" pitchFamily="34" charset="0"/>
                <a:cs typeface="Times New Roman" panose="02020603050405020304" pitchFamily="18" charset="0"/>
              </a:rPr>
              <a:t/>
            </a:r>
            <a:br>
              <a:rPr lang="en-US" dirty="0" smtClean="0">
                <a:latin typeface="Times New Roman" panose="02020603050405020304" pitchFamily="18" charset="0"/>
                <a:ea typeface="Calibri" panose="020F0502020204030204" pitchFamily="34" charset="0"/>
                <a:cs typeface="Times New Roman" panose="02020603050405020304" pitchFamily="18" charset="0"/>
              </a:rPr>
            </a:br>
            <a:r>
              <a:rPr lang="en-US" dirty="0" smtClean="0">
                <a:latin typeface="Times New Roman" panose="02020603050405020304" pitchFamily="18" charset="0"/>
                <a:ea typeface="Calibri" panose="020F0502020204030204" pitchFamily="34" charset="0"/>
                <a:cs typeface="Times New Roman" panose="02020603050405020304" pitchFamily="18" charset="0"/>
              </a:rPr>
              <a:t>  In </a:t>
            </a:r>
            <a:r>
              <a:rPr lang="en-US" dirty="0">
                <a:latin typeface="Times New Roman" panose="02020603050405020304" pitchFamily="18" charset="0"/>
                <a:ea typeface="Calibri" panose="020F0502020204030204" pitchFamily="34" charset="0"/>
                <a:cs typeface="Times New Roman" panose="02020603050405020304" pitchFamily="18" charset="0"/>
              </a:rPr>
              <a:t>one the hearts of all mankind</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br>
              <a:rPr lang="en-US" dirty="0" smtClean="0">
                <a:latin typeface="Times New Roman" panose="02020603050405020304" pitchFamily="18" charset="0"/>
                <a:ea typeface="Calibri" panose="020F0502020204030204" pitchFamily="34" charset="0"/>
                <a:cs typeface="Times New Roman" panose="02020603050405020304" pitchFamily="18" charset="0"/>
              </a:rPr>
            </a:br>
            <a:r>
              <a:rPr lang="en-US" dirty="0">
                <a:latin typeface="Times New Roman" panose="02020603050405020304" pitchFamily="18" charset="0"/>
                <a:ea typeface="Calibri" panose="020F0502020204030204" pitchFamily="34" charset="0"/>
                <a:cs typeface="Times New Roman" panose="02020603050405020304" pitchFamily="18" charset="0"/>
              </a:rPr>
              <a:t/>
            </a:r>
            <a:br>
              <a:rPr lang="en-US" dirty="0">
                <a:latin typeface="Times New Roman" panose="02020603050405020304" pitchFamily="18" charset="0"/>
                <a:ea typeface="Calibri" panose="020F0502020204030204" pitchFamily="34" charset="0"/>
                <a:cs typeface="Times New Roman" panose="02020603050405020304" pitchFamily="18" charset="0"/>
              </a:rPr>
            </a:br>
            <a:r>
              <a:rPr lang="en-US" dirty="0">
                <a:latin typeface="Times New Roman" panose="02020603050405020304" pitchFamily="18" charset="0"/>
                <a:ea typeface="Calibri" panose="020F0502020204030204" pitchFamily="34" charset="0"/>
                <a:cs typeface="Times New Roman" panose="02020603050405020304" pitchFamily="18" charset="0"/>
              </a:rPr>
              <a:t>  Bid Thou our sad divisions cease,  </a:t>
            </a:r>
            <a:r>
              <a:rPr lang="en-US" dirty="0" smtClean="0">
                <a:latin typeface="Times New Roman" panose="02020603050405020304" pitchFamily="18" charset="0"/>
                <a:ea typeface="Calibri" panose="020F0502020204030204" pitchFamily="34" charset="0"/>
                <a:cs typeface="Times New Roman" panose="02020603050405020304" pitchFamily="18" charset="0"/>
              </a:rPr>
              <a:t>  </a:t>
            </a:r>
            <a:br>
              <a:rPr lang="en-US" dirty="0" smtClean="0">
                <a:latin typeface="Times New Roman" panose="02020603050405020304" pitchFamily="18" charset="0"/>
                <a:ea typeface="Calibri" panose="020F0502020204030204" pitchFamily="34" charset="0"/>
                <a:cs typeface="Times New Roman" panose="02020603050405020304" pitchFamily="18" charset="0"/>
              </a:rPr>
            </a:b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 And </a:t>
            </a:r>
            <a:r>
              <a:rPr lang="en-US" dirty="0">
                <a:latin typeface="Times New Roman" panose="02020603050405020304" pitchFamily="18" charset="0"/>
                <a:ea typeface="Calibri" panose="020F0502020204030204" pitchFamily="34" charset="0"/>
                <a:cs typeface="Times New Roman" panose="02020603050405020304" pitchFamily="18" charset="0"/>
              </a:rPr>
              <a:t>be Thyself our King of Peace”</a:t>
            </a:r>
            <a:r>
              <a:rPr lang="en-US" sz="3600" dirty="0">
                <a:latin typeface="Calibri" panose="020F0502020204030204" pitchFamily="34" charset="0"/>
                <a:ea typeface="Calibri" panose="020F0502020204030204" pitchFamily="34" charset="0"/>
                <a:cs typeface="Times New Roman" panose="02020603050405020304" pitchFamily="18" charset="0"/>
              </a:rPr>
              <a:t/>
            </a:r>
            <a:br>
              <a:rPr lang="en-US" sz="36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37207718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00211" y="458910"/>
            <a:ext cx="8343578" cy="5590197"/>
          </a:xfrm>
          <a:prstGeom prst="rect">
            <a:avLst/>
          </a:prstGeom>
        </p:spPr>
      </p:pic>
    </p:spTree>
    <p:extLst>
      <p:ext uri="{BB962C8B-B14F-4D97-AF65-F5344CB8AC3E}">
        <p14:creationId xmlns:p14="http://schemas.microsoft.com/office/powerpoint/2010/main" val="4208322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1" descr="https://dgw7l17furt3h.cloudfront.net/uploads/header_pictures/595/picture/b7a6357226b6ac89c0d482b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4" y="989500"/>
            <a:ext cx="8449163" cy="438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86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30562" y="0"/>
            <a:ext cx="5461900" cy="6629162"/>
          </a:xfrm>
          <a:prstGeom prst="rect">
            <a:avLst/>
          </a:prstGeom>
        </p:spPr>
      </p:pic>
    </p:spTree>
    <p:extLst>
      <p:ext uri="{BB962C8B-B14F-4D97-AF65-F5344CB8AC3E}">
        <p14:creationId xmlns:p14="http://schemas.microsoft.com/office/powerpoint/2010/main" val="21961034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3462" y="584749"/>
            <a:ext cx="8237075" cy="5370573"/>
          </a:xfrm>
          <a:prstGeom prst="rect">
            <a:avLst/>
          </a:prstGeom>
        </p:spPr>
      </p:pic>
    </p:spTree>
    <p:extLst>
      <p:ext uri="{BB962C8B-B14F-4D97-AF65-F5344CB8AC3E}">
        <p14:creationId xmlns:p14="http://schemas.microsoft.com/office/powerpoint/2010/main" val="3540239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18581" t="21431" r="6832" b="16774"/>
          <a:stretch/>
        </p:blipFill>
        <p:spPr>
          <a:xfrm>
            <a:off x="177882" y="820616"/>
            <a:ext cx="8788235" cy="5005753"/>
          </a:xfrm>
          <a:prstGeom prst="rect">
            <a:avLst/>
          </a:prstGeom>
        </p:spPr>
      </p:pic>
    </p:spTree>
    <p:extLst>
      <p:ext uri="{BB962C8B-B14F-4D97-AF65-F5344CB8AC3E}">
        <p14:creationId xmlns:p14="http://schemas.microsoft.com/office/powerpoint/2010/main" val="29631291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1741" t="4653" r="5922" b="12368"/>
          <a:stretch/>
        </p:blipFill>
        <p:spPr>
          <a:xfrm>
            <a:off x="285274" y="820615"/>
            <a:ext cx="8573452" cy="4982307"/>
          </a:xfrm>
          <a:prstGeom prst="rect">
            <a:avLst/>
          </a:prstGeom>
        </p:spPr>
      </p:pic>
    </p:spTree>
    <p:extLst>
      <p:ext uri="{BB962C8B-B14F-4D97-AF65-F5344CB8AC3E}">
        <p14:creationId xmlns:p14="http://schemas.microsoft.com/office/powerpoint/2010/main" val="2184276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340705" y="160948"/>
            <a:ext cx="6462590" cy="6462590"/>
          </a:xfrm>
          <a:prstGeom prst="rect">
            <a:avLst/>
          </a:prstGeom>
        </p:spPr>
      </p:pic>
    </p:spTree>
    <p:extLst>
      <p:ext uri="{BB962C8B-B14F-4D97-AF65-F5344CB8AC3E}">
        <p14:creationId xmlns:p14="http://schemas.microsoft.com/office/powerpoint/2010/main" val="28584587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7200" y="903470"/>
            <a:ext cx="8460044" cy="4758775"/>
          </a:xfrm>
          <a:prstGeom prst="rect">
            <a:avLst/>
          </a:prstGeom>
        </p:spPr>
      </p:pic>
    </p:spTree>
    <p:extLst>
      <p:ext uri="{BB962C8B-B14F-4D97-AF65-F5344CB8AC3E}">
        <p14:creationId xmlns:p14="http://schemas.microsoft.com/office/powerpoint/2010/main" val="40153091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122504" y="219563"/>
            <a:ext cx="6898992" cy="6322940"/>
          </a:xfrm>
          <a:prstGeom prst="rect">
            <a:avLst/>
          </a:prstGeom>
        </p:spPr>
      </p:pic>
    </p:spTree>
    <p:extLst>
      <p:ext uri="{BB962C8B-B14F-4D97-AF65-F5344CB8AC3E}">
        <p14:creationId xmlns:p14="http://schemas.microsoft.com/office/powerpoint/2010/main" val="1849662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40988" y="365126"/>
            <a:ext cx="8339871" cy="5559914"/>
          </a:xfrm>
          <a:prstGeom prst="rect">
            <a:avLst/>
          </a:prstGeom>
        </p:spPr>
      </p:pic>
    </p:spTree>
    <p:extLst>
      <p:ext uri="{BB962C8B-B14F-4D97-AF65-F5344CB8AC3E}">
        <p14:creationId xmlns:p14="http://schemas.microsoft.com/office/powerpoint/2010/main" val="11999225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30021" y="216937"/>
            <a:ext cx="7683958" cy="6219031"/>
          </a:xfrm>
          <a:prstGeom prst="rect">
            <a:avLst/>
          </a:prstGeom>
        </p:spPr>
      </p:pic>
    </p:spTree>
    <p:extLst>
      <p:ext uri="{BB962C8B-B14F-4D97-AF65-F5344CB8AC3E}">
        <p14:creationId xmlns:p14="http://schemas.microsoft.com/office/powerpoint/2010/main" val="30469085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6569" y="1302972"/>
            <a:ext cx="8810861" cy="3362812"/>
          </a:xfrm>
          <a:prstGeom prst="rect">
            <a:avLst/>
          </a:prstGeom>
        </p:spPr>
      </p:pic>
    </p:spTree>
    <p:extLst>
      <p:ext uri="{BB962C8B-B14F-4D97-AF65-F5344CB8AC3E}">
        <p14:creationId xmlns:p14="http://schemas.microsoft.com/office/powerpoint/2010/main" val="3913168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a:xfrm>
            <a:off x="1783006" y="3801330"/>
            <a:ext cx="26055814" cy="6669387"/>
          </a:xfrm>
        </p:spPr>
        <p:txBody>
          <a:bodyPr/>
          <a:lstStyle/>
          <a:p>
            <a:endParaRPr lang="en-US" dirty="0"/>
          </a:p>
        </p:txBody>
      </p:sp>
      <p:pic>
        <p:nvPicPr>
          <p:cNvPr id="1026" name="Picture 1" descr="http://1.bp.blogspot.com/-kh4Is1xDGuc/VIHDrgSWfcI/AAAAAAAARn4/_v-B37UtgKc/s1600/bpg-wisemen-william-hole.gif"/>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44768" y="202468"/>
            <a:ext cx="7475104" cy="6513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38397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327763" y="178472"/>
            <a:ext cx="4488473" cy="6448440"/>
          </a:xfrm>
          <a:prstGeom prst="rect">
            <a:avLst/>
          </a:prstGeom>
        </p:spPr>
      </p:pic>
    </p:spTree>
    <p:extLst>
      <p:ext uri="{BB962C8B-B14F-4D97-AF65-F5344CB8AC3E}">
        <p14:creationId xmlns:p14="http://schemas.microsoft.com/office/powerpoint/2010/main" val="23663293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17634" y="114055"/>
            <a:ext cx="8304173" cy="6228130"/>
          </a:xfrm>
          <a:prstGeom prst="rect">
            <a:avLst/>
          </a:prstGeom>
        </p:spPr>
      </p:pic>
    </p:spTree>
    <p:extLst>
      <p:ext uri="{BB962C8B-B14F-4D97-AF65-F5344CB8AC3E}">
        <p14:creationId xmlns:p14="http://schemas.microsoft.com/office/powerpoint/2010/main" val="37793558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83172" y="149225"/>
            <a:ext cx="8753296" cy="6521206"/>
          </a:xfrm>
          <a:prstGeom prst="rect">
            <a:avLst/>
          </a:prstGeom>
        </p:spPr>
      </p:pic>
    </p:spTree>
    <p:extLst>
      <p:ext uri="{BB962C8B-B14F-4D97-AF65-F5344CB8AC3E}">
        <p14:creationId xmlns:p14="http://schemas.microsoft.com/office/powerpoint/2010/main" val="23977672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www.carolcohen.org/.a/6a0120a557a2b4970c0134832af558970c-pi">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08687" y="166688"/>
            <a:ext cx="5089281" cy="6674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5813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741" y="494079"/>
            <a:ext cx="8622518" cy="5742597"/>
          </a:xfrm>
        </p:spPr>
      </p:pic>
    </p:spTree>
    <p:extLst>
      <p:ext uri="{BB962C8B-B14F-4D97-AF65-F5344CB8AC3E}">
        <p14:creationId xmlns:p14="http://schemas.microsoft.com/office/powerpoint/2010/main" val="11428382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8938" y="178104"/>
            <a:ext cx="8609543" cy="6457157"/>
          </a:xfrm>
        </p:spPr>
      </p:pic>
    </p:spTree>
    <p:extLst>
      <p:ext uri="{BB962C8B-B14F-4D97-AF65-F5344CB8AC3E}">
        <p14:creationId xmlns:p14="http://schemas.microsoft.com/office/powerpoint/2010/main" val="32840512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572" y="203016"/>
            <a:ext cx="8591959" cy="6443969"/>
          </a:xfrm>
        </p:spPr>
      </p:pic>
    </p:spTree>
    <p:extLst>
      <p:ext uri="{BB962C8B-B14F-4D97-AF65-F5344CB8AC3E}">
        <p14:creationId xmlns:p14="http://schemas.microsoft.com/office/powerpoint/2010/main" val="8170169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201" y="1200943"/>
            <a:ext cx="8737597" cy="4297179"/>
          </a:xfrm>
        </p:spPr>
      </p:pic>
    </p:spTree>
    <p:extLst>
      <p:ext uri="{BB962C8B-B14F-4D97-AF65-F5344CB8AC3E}">
        <p14:creationId xmlns:p14="http://schemas.microsoft.com/office/powerpoint/2010/main" val="32056480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s://steynian.files.wordpress.com/2011/05/jesus_return.jpg?w=530">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4932" y="1027907"/>
            <a:ext cx="8574135" cy="4804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982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9809" y="700210"/>
            <a:ext cx="8934191" cy="5243390"/>
          </a:xfrm>
        </p:spPr>
      </p:pic>
    </p:spTree>
    <p:extLst>
      <p:ext uri="{BB962C8B-B14F-4D97-AF65-F5344CB8AC3E}">
        <p14:creationId xmlns:p14="http://schemas.microsoft.com/office/powerpoint/2010/main" val="990625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84" y="117231"/>
            <a:ext cx="8698524" cy="6400800"/>
          </a:xfrm>
        </p:spPr>
        <p:txBody>
          <a:bodyPr>
            <a:normAutofit fontScale="90000"/>
          </a:bodyPr>
          <a:lstStyle/>
          <a:p>
            <a:pPr marL="0" marR="0">
              <a:lnSpc>
                <a:spcPct val="107000"/>
              </a:lnSpc>
              <a:spcBef>
                <a:spcPts val="0"/>
              </a:spcBef>
              <a:spcAft>
                <a:spcPts val="0"/>
              </a:spcAft>
            </a:pPr>
            <a:r>
              <a:rPr lang="en-US" sz="2800" b="1" u="sng" dirty="0" smtClean="0">
                <a:latin typeface="Calibri" panose="020F0502020204030204" pitchFamily="34" charset="0"/>
                <a:ea typeface="Calibri" panose="020F0502020204030204" pitchFamily="34" charset="0"/>
                <a:cs typeface="Times New Roman" panose="02020603050405020304" pitchFamily="18" charset="0"/>
              </a:rPr>
              <a:t/>
            </a:r>
            <a:br>
              <a:rPr lang="en-US" sz="2800" b="1" u="sng" dirty="0" smtClean="0">
                <a:latin typeface="Calibri" panose="020F0502020204030204" pitchFamily="34" charset="0"/>
                <a:ea typeface="Calibri" panose="020F0502020204030204" pitchFamily="34" charset="0"/>
                <a:cs typeface="Times New Roman" panose="02020603050405020304" pitchFamily="18" charset="0"/>
              </a:rPr>
            </a:br>
            <a:r>
              <a:rPr lang="en-US" sz="2800" b="1" u="sng" dirty="0">
                <a:latin typeface="Calibri" panose="020F0502020204030204" pitchFamily="34" charset="0"/>
                <a:ea typeface="Calibri" panose="020F0502020204030204" pitchFamily="34" charset="0"/>
                <a:cs typeface="Times New Roman" panose="02020603050405020304" pitchFamily="18" charset="0"/>
              </a:rPr>
              <a:t/>
            </a:r>
            <a:br>
              <a:rPr lang="en-US" sz="2800" b="1" u="sng" dirty="0">
                <a:latin typeface="Calibri" panose="020F0502020204030204" pitchFamily="34" charset="0"/>
                <a:ea typeface="Calibri" panose="020F0502020204030204" pitchFamily="34" charset="0"/>
                <a:cs typeface="Times New Roman" panose="02020603050405020304" pitchFamily="18" charset="0"/>
              </a:rPr>
            </a:br>
            <a:r>
              <a:rPr lang="en-US" sz="2800" b="1" u="sng" dirty="0" smtClean="0">
                <a:latin typeface="Calibri" panose="020F0502020204030204" pitchFamily="34" charset="0"/>
                <a:ea typeface="Calibri" panose="020F0502020204030204" pitchFamily="34" charset="0"/>
                <a:cs typeface="Times New Roman" panose="02020603050405020304" pitchFamily="18" charset="0"/>
              </a:rPr>
              <a:t>A. THE TEXT</a:t>
            </a:r>
            <a:r>
              <a:rPr lang="en-US" sz="2800" dirty="0" smtClean="0">
                <a:latin typeface="Calibri" panose="020F0502020204030204" pitchFamily="34" charset="0"/>
                <a:ea typeface="Calibri" panose="020F0502020204030204" pitchFamily="34" charset="0"/>
                <a:cs typeface="Times New Roman" panose="02020603050405020304" pitchFamily="18" charset="0"/>
              </a:rPr>
              <a:t/>
            </a:r>
            <a:br>
              <a:rPr lang="en-US" sz="2800" dirty="0" smtClean="0">
                <a:latin typeface="Calibri" panose="020F0502020204030204" pitchFamily="34" charset="0"/>
                <a:ea typeface="Calibri" panose="020F0502020204030204" pitchFamily="34" charset="0"/>
                <a:cs typeface="Times New Roman" panose="02020603050405020304" pitchFamily="18" charset="0"/>
              </a:rPr>
            </a:br>
            <a:r>
              <a:rPr lang="en-US" sz="2800" b="1" dirty="0">
                <a:latin typeface="Calibri" panose="020F0502020204030204" pitchFamily="34" charset="0"/>
                <a:ea typeface="Calibri" panose="020F0502020204030204" pitchFamily="34" charset="0"/>
                <a:cs typeface="Times New Roman" panose="02020603050405020304" pitchFamily="18" charset="0"/>
              </a:rPr>
              <a:t>(Haggai 2:1-9)</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 In the seventh month, on the twenty-first day of the month, </a:t>
            </a:r>
            <a:r>
              <a:rPr lang="en-US" sz="2800" b="1" dirty="0">
                <a:latin typeface="Calibri" panose="020F0502020204030204" pitchFamily="34" charset="0"/>
                <a:ea typeface="Calibri" panose="020F0502020204030204" pitchFamily="34" charset="0"/>
                <a:cs typeface="Times New Roman" panose="02020603050405020304" pitchFamily="18" charset="0"/>
              </a:rPr>
              <a:t>the word of the Lord</a:t>
            </a:r>
            <a:r>
              <a:rPr lang="en-US" sz="2800" dirty="0">
                <a:latin typeface="Calibri" panose="020F0502020204030204" pitchFamily="34" charset="0"/>
                <a:ea typeface="Calibri" panose="020F0502020204030204" pitchFamily="34" charset="0"/>
                <a:cs typeface="Times New Roman" panose="02020603050405020304" pitchFamily="18" charset="0"/>
              </a:rPr>
              <a:t> came by </a:t>
            </a:r>
            <a:r>
              <a:rPr lang="en-US" sz="2800" u="sng" dirty="0">
                <a:latin typeface="Calibri" panose="020F0502020204030204" pitchFamily="34" charset="0"/>
                <a:ea typeface="Calibri" panose="020F0502020204030204" pitchFamily="34" charset="0"/>
                <a:cs typeface="Times New Roman" panose="02020603050405020304" pitchFamily="18" charset="0"/>
              </a:rPr>
              <a:t>the hand of Haggai the prophet,</a:t>
            </a:r>
            <a:r>
              <a:rPr lang="en-US" sz="2800" dirty="0">
                <a:latin typeface="Calibri" panose="020F0502020204030204" pitchFamily="34" charset="0"/>
                <a:ea typeface="Calibri" panose="020F0502020204030204" pitchFamily="34" charset="0"/>
                <a:cs typeface="Times New Roman" panose="02020603050405020304" pitchFamily="18" charset="0"/>
              </a:rPr>
              <a:t> (2) "Speak now to</a:t>
            </a:r>
            <a:r>
              <a:rPr lang="en-US" sz="2800" u="sng" dirty="0">
                <a:latin typeface="Calibri" panose="020F0502020204030204" pitchFamily="34" charset="0"/>
                <a:ea typeface="Calibri" panose="020F0502020204030204" pitchFamily="34" charset="0"/>
                <a:cs typeface="Times New Roman" panose="02020603050405020304" pitchFamily="18" charset="0"/>
              </a:rPr>
              <a:t> Zerubbabel the son of </a:t>
            </a:r>
            <a:r>
              <a:rPr lang="en-US" sz="2800" u="sng" dirty="0" err="1">
                <a:latin typeface="Calibri" panose="020F0502020204030204" pitchFamily="34" charset="0"/>
                <a:ea typeface="Calibri" panose="020F0502020204030204" pitchFamily="34" charset="0"/>
                <a:cs typeface="Times New Roman" panose="02020603050405020304" pitchFamily="18" charset="0"/>
              </a:rPr>
              <a:t>Shealtiel</a:t>
            </a:r>
            <a:r>
              <a:rPr lang="en-US" sz="2800" u="sng" dirty="0">
                <a:latin typeface="Calibri" panose="020F0502020204030204" pitchFamily="34" charset="0"/>
                <a:ea typeface="Calibri" panose="020F0502020204030204" pitchFamily="34" charset="0"/>
                <a:cs typeface="Times New Roman" panose="02020603050405020304" pitchFamily="18" charset="0"/>
              </a:rPr>
              <a:t>, governor of Judah, and to Joshua the son of </a:t>
            </a:r>
            <a:r>
              <a:rPr lang="en-US" sz="2800" u="sng" dirty="0" err="1">
                <a:latin typeface="Calibri" panose="020F0502020204030204" pitchFamily="34" charset="0"/>
                <a:ea typeface="Calibri" panose="020F0502020204030204" pitchFamily="34" charset="0"/>
                <a:cs typeface="Times New Roman" panose="02020603050405020304" pitchFamily="18" charset="0"/>
              </a:rPr>
              <a:t>Jehozadak</a:t>
            </a:r>
            <a:r>
              <a:rPr lang="en-US" sz="2800" u="sng" dirty="0">
                <a:latin typeface="Calibri" panose="020F0502020204030204" pitchFamily="34" charset="0"/>
                <a:ea typeface="Calibri" panose="020F0502020204030204" pitchFamily="34" charset="0"/>
                <a:cs typeface="Times New Roman" panose="02020603050405020304" pitchFamily="18" charset="0"/>
              </a:rPr>
              <a:t>, the high priest, and to all the remnant of the people, </a:t>
            </a:r>
            <a:r>
              <a:rPr lang="en-US" sz="2800" dirty="0">
                <a:latin typeface="Calibri" panose="020F0502020204030204" pitchFamily="34" charset="0"/>
                <a:ea typeface="Calibri" panose="020F0502020204030204" pitchFamily="34" charset="0"/>
                <a:cs typeface="Times New Roman" panose="02020603050405020304" pitchFamily="18" charset="0"/>
              </a:rPr>
              <a:t>and say, (3) 'Who is left among you who saw </a:t>
            </a:r>
            <a:r>
              <a:rPr lang="en-US" sz="2800" b="1" dirty="0">
                <a:latin typeface="Calibri" panose="020F0502020204030204" pitchFamily="34" charset="0"/>
                <a:ea typeface="Calibri" panose="020F0502020204030204" pitchFamily="34" charset="0"/>
                <a:cs typeface="Times New Roman" panose="02020603050405020304" pitchFamily="18" charset="0"/>
              </a:rPr>
              <a:t>this house in its former glory?</a:t>
            </a:r>
            <a:r>
              <a:rPr lang="en-US" sz="2800" dirty="0">
                <a:latin typeface="Calibri" panose="020F0502020204030204" pitchFamily="34" charset="0"/>
                <a:ea typeface="Calibri" panose="020F0502020204030204" pitchFamily="34" charset="0"/>
                <a:cs typeface="Times New Roman" panose="02020603050405020304" pitchFamily="18" charset="0"/>
              </a:rPr>
              <a:t> How do you see it now? Is it not as nothing in your eyes?</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 (4) Yet now be strong, </a:t>
            </a:r>
            <a:r>
              <a:rPr lang="en-US" sz="2800" u="sng" dirty="0">
                <a:latin typeface="Calibri" panose="020F0502020204030204" pitchFamily="34" charset="0"/>
                <a:ea typeface="Calibri" panose="020F0502020204030204" pitchFamily="34" charset="0"/>
                <a:cs typeface="Times New Roman" panose="02020603050405020304" pitchFamily="18" charset="0"/>
              </a:rPr>
              <a:t>O Zerubbabel,</a:t>
            </a:r>
            <a:r>
              <a:rPr lang="en-US" sz="2800" dirty="0">
                <a:latin typeface="Calibri" panose="020F0502020204030204" pitchFamily="34" charset="0"/>
                <a:ea typeface="Calibri" panose="020F0502020204030204" pitchFamily="34" charset="0"/>
                <a:cs typeface="Times New Roman" panose="02020603050405020304" pitchFamily="18" charset="0"/>
              </a:rPr>
              <a:t> declares </a:t>
            </a:r>
            <a:r>
              <a:rPr lang="en-US" sz="2800" b="1" dirty="0">
                <a:latin typeface="Calibri" panose="020F0502020204030204" pitchFamily="34" charset="0"/>
                <a:ea typeface="Calibri" panose="020F0502020204030204" pitchFamily="34" charset="0"/>
                <a:cs typeface="Times New Roman" panose="02020603050405020304" pitchFamily="18" charset="0"/>
              </a:rPr>
              <a:t>the Lord.</a:t>
            </a:r>
            <a:r>
              <a:rPr lang="en-US" sz="2800" dirty="0">
                <a:latin typeface="Calibri" panose="020F0502020204030204" pitchFamily="34" charset="0"/>
                <a:ea typeface="Calibri" panose="020F0502020204030204" pitchFamily="34" charset="0"/>
                <a:cs typeface="Times New Roman" panose="02020603050405020304" pitchFamily="18" charset="0"/>
              </a:rPr>
              <a:t> Be strong, </a:t>
            </a:r>
            <a:r>
              <a:rPr lang="en-US" sz="2800" u="sng" dirty="0">
                <a:latin typeface="Calibri" panose="020F0502020204030204" pitchFamily="34" charset="0"/>
                <a:ea typeface="Calibri" panose="020F0502020204030204" pitchFamily="34" charset="0"/>
                <a:cs typeface="Times New Roman" panose="02020603050405020304" pitchFamily="18" charset="0"/>
              </a:rPr>
              <a:t>O Joshua, son of </a:t>
            </a:r>
            <a:r>
              <a:rPr lang="en-US" sz="2800" u="sng" dirty="0" err="1">
                <a:latin typeface="Calibri" panose="020F0502020204030204" pitchFamily="34" charset="0"/>
                <a:ea typeface="Calibri" panose="020F0502020204030204" pitchFamily="34" charset="0"/>
                <a:cs typeface="Times New Roman" panose="02020603050405020304" pitchFamily="18" charset="0"/>
              </a:rPr>
              <a:t>Jehozadak</a:t>
            </a:r>
            <a:r>
              <a:rPr lang="en-US" sz="2800" u="sng" dirty="0">
                <a:latin typeface="Calibri" panose="020F0502020204030204" pitchFamily="34" charset="0"/>
                <a:ea typeface="Calibri" panose="020F0502020204030204" pitchFamily="34" charset="0"/>
                <a:cs typeface="Times New Roman" panose="02020603050405020304" pitchFamily="18" charset="0"/>
              </a:rPr>
              <a:t>, the high priest.</a:t>
            </a:r>
            <a:r>
              <a:rPr lang="en-US" sz="2800" dirty="0">
                <a:latin typeface="Calibri" panose="020F0502020204030204" pitchFamily="34" charset="0"/>
                <a:ea typeface="Calibri" panose="020F0502020204030204" pitchFamily="34" charset="0"/>
                <a:cs typeface="Times New Roman" panose="02020603050405020304" pitchFamily="18" charset="0"/>
              </a:rPr>
              <a:t> Be strong, </a:t>
            </a:r>
            <a:r>
              <a:rPr lang="en-US" sz="2800" u="sng" dirty="0">
                <a:latin typeface="Calibri" panose="020F0502020204030204" pitchFamily="34" charset="0"/>
                <a:ea typeface="Calibri" panose="020F0502020204030204" pitchFamily="34" charset="0"/>
                <a:cs typeface="Times New Roman" panose="02020603050405020304" pitchFamily="18" charset="0"/>
              </a:rPr>
              <a:t>all you people of the land</a:t>
            </a:r>
            <a:r>
              <a:rPr lang="en-US" sz="2800" dirty="0">
                <a:latin typeface="Calibri" panose="020F0502020204030204" pitchFamily="34" charset="0"/>
                <a:ea typeface="Calibri" panose="020F0502020204030204" pitchFamily="34" charset="0"/>
                <a:cs typeface="Times New Roman" panose="02020603050405020304" pitchFamily="18" charset="0"/>
              </a:rPr>
              <a:t>, declares </a:t>
            </a:r>
            <a:r>
              <a:rPr lang="en-US" sz="2800" u="sng" dirty="0">
                <a:latin typeface="Calibri" panose="020F0502020204030204" pitchFamily="34" charset="0"/>
                <a:ea typeface="Calibri" panose="020F0502020204030204" pitchFamily="34" charset="0"/>
                <a:cs typeface="Times New Roman" panose="02020603050405020304" pitchFamily="18" charset="0"/>
              </a:rPr>
              <a:t>the Lord.</a:t>
            </a:r>
            <a:r>
              <a:rPr lang="en-US" sz="2800" dirty="0">
                <a:latin typeface="Calibri" panose="020F0502020204030204" pitchFamily="34" charset="0"/>
                <a:ea typeface="Calibri" panose="020F0502020204030204" pitchFamily="34" charset="0"/>
                <a:cs typeface="Times New Roman" panose="02020603050405020304" pitchFamily="18" charset="0"/>
              </a:rPr>
              <a:t> Work, for </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smtClean="0">
                <a:latin typeface="Calibri" panose="020F0502020204030204" pitchFamily="34" charset="0"/>
                <a:ea typeface="Calibri" panose="020F0502020204030204" pitchFamily="34" charset="0"/>
                <a:cs typeface="Times New Roman" panose="02020603050405020304" pitchFamily="18" charset="0"/>
              </a:rPr>
              <a:t>I am with you, declares the Lord of hosts,</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5) according to </a:t>
            </a:r>
            <a:r>
              <a:rPr lang="en-US" sz="2800" b="1" dirty="0">
                <a:latin typeface="Calibri" panose="020F0502020204030204" pitchFamily="34" charset="0"/>
                <a:ea typeface="Calibri" panose="020F0502020204030204" pitchFamily="34" charset="0"/>
                <a:cs typeface="Times New Roman" panose="02020603050405020304" pitchFamily="18" charset="0"/>
              </a:rPr>
              <a:t>the covenant that I made with you </a:t>
            </a:r>
            <a:r>
              <a:rPr lang="en-US" sz="2800" dirty="0">
                <a:latin typeface="Calibri" panose="020F0502020204030204" pitchFamily="34" charset="0"/>
                <a:ea typeface="Calibri" panose="020F0502020204030204" pitchFamily="34" charset="0"/>
                <a:cs typeface="Times New Roman" panose="02020603050405020304" pitchFamily="18" charset="0"/>
              </a:rPr>
              <a:t>when </a:t>
            </a:r>
            <a:r>
              <a:rPr lang="en-US" sz="2800" u="sng" dirty="0">
                <a:latin typeface="Calibri" panose="020F0502020204030204" pitchFamily="34" charset="0"/>
                <a:ea typeface="Calibri" panose="020F0502020204030204" pitchFamily="34" charset="0"/>
                <a:cs typeface="Times New Roman" panose="02020603050405020304" pitchFamily="18" charset="0"/>
              </a:rPr>
              <a:t>you came out of Egypt</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My Spirit remains in your midst.</a:t>
            </a:r>
            <a:r>
              <a:rPr lang="en-US" sz="2800" dirty="0">
                <a:latin typeface="Calibri" panose="020F0502020204030204" pitchFamily="34" charset="0"/>
                <a:ea typeface="Calibri" panose="020F0502020204030204" pitchFamily="34" charset="0"/>
                <a:cs typeface="Times New Roman" panose="02020603050405020304" pitchFamily="18" charset="0"/>
              </a:rPr>
              <a:t> Fear not.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100" dirty="0" smtClean="0">
                <a:latin typeface="Calibri" panose="020F0502020204030204" pitchFamily="34" charset="0"/>
                <a:ea typeface="Calibri" panose="020F0502020204030204" pitchFamily="34" charset="0"/>
                <a:cs typeface="Times New Roman" panose="02020603050405020304" pitchFamily="18" charset="0"/>
              </a:rPr>
              <a:t/>
            </a:r>
            <a:br>
              <a:rPr lang="en-US" sz="2100" dirty="0" smtClean="0">
                <a:latin typeface="Calibri" panose="020F0502020204030204" pitchFamily="34" charset="0"/>
                <a:ea typeface="Calibri" panose="020F0502020204030204" pitchFamily="34" charset="0"/>
                <a:cs typeface="Times New Roman" panose="02020603050405020304" pitchFamily="18" charset="0"/>
              </a:rPr>
            </a:br>
            <a:r>
              <a:rPr lang="en-US" sz="1200" dirty="0" smtClean="0">
                <a:latin typeface="Calibri" panose="020F0502020204030204" pitchFamily="34" charset="0"/>
                <a:ea typeface="Calibri" panose="020F0502020204030204" pitchFamily="34" charset="0"/>
                <a:cs typeface="Times New Roman" panose="02020603050405020304" pitchFamily="18" charset="0"/>
              </a:rPr>
              <a:t/>
            </a:r>
            <a:br>
              <a:rPr lang="en-US" sz="1200" dirty="0" smtClean="0">
                <a:latin typeface="Calibri" panose="020F0502020204030204" pitchFamily="34" charset="0"/>
                <a:ea typeface="Calibri" panose="020F0502020204030204" pitchFamily="34" charset="0"/>
                <a:cs typeface="Times New Roman" panose="02020603050405020304" pitchFamily="18" charset="0"/>
              </a:rPr>
            </a:br>
            <a:endParaRPr lang="en-US" sz="1400" dirty="0"/>
          </a:p>
        </p:txBody>
      </p:sp>
    </p:spTree>
    <p:extLst>
      <p:ext uri="{BB962C8B-B14F-4D97-AF65-F5344CB8AC3E}">
        <p14:creationId xmlns:p14="http://schemas.microsoft.com/office/powerpoint/2010/main" val="391916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120" y="641046"/>
            <a:ext cx="8783759" cy="5020652"/>
          </a:xfrm>
        </p:spPr>
      </p:pic>
    </p:spTree>
    <p:extLst>
      <p:ext uri="{BB962C8B-B14F-4D97-AF65-F5344CB8AC3E}">
        <p14:creationId xmlns:p14="http://schemas.microsoft.com/office/powerpoint/2010/main" val="24686775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7943" y="90610"/>
            <a:ext cx="6544457" cy="6627827"/>
          </a:xfrm>
        </p:spPr>
      </p:pic>
    </p:spTree>
    <p:extLst>
      <p:ext uri="{BB962C8B-B14F-4D97-AF65-F5344CB8AC3E}">
        <p14:creationId xmlns:p14="http://schemas.microsoft.com/office/powerpoint/2010/main" val="28213534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1015" y="187568"/>
            <a:ext cx="8733693" cy="6494585"/>
          </a:xfrm>
        </p:spPr>
        <p:txBody>
          <a:bodyPr>
            <a:normAutofit/>
          </a:bodyPr>
          <a:lstStyle/>
          <a:p>
            <a:pPr marL="0" indent="0">
              <a:buNone/>
            </a:pPr>
            <a:endParaRPr lang="en-US" sz="30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dirty="0">
                <a:latin typeface="Calibri" panose="020F0502020204030204" pitchFamily="34" charset="0"/>
                <a:ea typeface="Calibri" panose="020F0502020204030204" pitchFamily="34" charset="0"/>
                <a:cs typeface="Times New Roman" panose="02020603050405020304" pitchFamily="18" charset="0"/>
              </a:rPr>
              <a:t>(6) For thus says</a:t>
            </a:r>
            <a:r>
              <a:rPr lang="en-US" sz="3200" b="1" dirty="0">
                <a:latin typeface="Calibri" panose="020F0502020204030204" pitchFamily="34" charset="0"/>
                <a:ea typeface="Calibri" panose="020F0502020204030204" pitchFamily="34" charset="0"/>
                <a:cs typeface="Times New Roman" panose="02020603050405020304" pitchFamily="18" charset="0"/>
              </a:rPr>
              <a:t> the Lord of hosts: </a:t>
            </a:r>
            <a:r>
              <a:rPr lang="en-US" sz="3200" dirty="0">
                <a:latin typeface="Calibri" panose="020F0502020204030204" pitchFamily="34" charset="0"/>
                <a:ea typeface="Calibri" panose="020F0502020204030204" pitchFamily="34" charset="0"/>
                <a:cs typeface="Times New Roman" panose="02020603050405020304" pitchFamily="18" charset="0"/>
              </a:rPr>
              <a:t>Yet once more, in a little while,</a:t>
            </a:r>
            <a:r>
              <a:rPr lang="en-US" sz="3200" b="1" dirty="0">
                <a:latin typeface="Calibri" panose="020F0502020204030204" pitchFamily="34" charset="0"/>
                <a:ea typeface="Calibri" panose="020F0502020204030204" pitchFamily="34" charset="0"/>
                <a:cs typeface="Times New Roman" panose="02020603050405020304" pitchFamily="18" charset="0"/>
              </a:rPr>
              <a:t> I will shake </a:t>
            </a:r>
            <a:r>
              <a:rPr lang="en-US" sz="3200" dirty="0">
                <a:latin typeface="Calibri" panose="020F0502020204030204" pitchFamily="34" charset="0"/>
                <a:ea typeface="Calibri" panose="020F0502020204030204" pitchFamily="34" charset="0"/>
                <a:cs typeface="Times New Roman" panose="02020603050405020304" pitchFamily="18" charset="0"/>
              </a:rPr>
              <a:t>the heavens and the earth and the sea and the dry land. (7) And </a:t>
            </a:r>
            <a:r>
              <a:rPr lang="en-US" sz="3200" b="1" dirty="0">
                <a:latin typeface="Calibri" panose="020F0502020204030204" pitchFamily="34" charset="0"/>
                <a:ea typeface="Calibri" panose="020F0502020204030204" pitchFamily="34" charset="0"/>
                <a:cs typeface="Times New Roman" panose="02020603050405020304" pitchFamily="18" charset="0"/>
              </a:rPr>
              <a:t>I will shake</a:t>
            </a:r>
            <a:r>
              <a:rPr lang="en-US" sz="3200" dirty="0">
                <a:latin typeface="Calibri" panose="020F0502020204030204" pitchFamily="34" charset="0"/>
                <a:ea typeface="Calibri" panose="020F0502020204030204" pitchFamily="34" charset="0"/>
                <a:cs typeface="Times New Roman" panose="02020603050405020304" pitchFamily="18" charset="0"/>
              </a:rPr>
              <a:t> </a:t>
            </a:r>
            <a:r>
              <a:rPr lang="en-US" sz="3200" u="sng" dirty="0">
                <a:latin typeface="Calibri" panose="020F0502020204030204" pitchFamily="34" charset="0"/>
                <a:ea typeface="Calibri" panose="020F0502020204030204" pitchFamily="34" charset="0"/>
                <a:cs typeface="Times New Roman" panose="02020603050405020304" pitchFamily="18" charset="0"/>
              </a:rPr>
              <a:t>all nations,</a:t>
            </a:r>
            <a:r>
              <a:rPr lang="en-US" sz="3200" dirty="0">
                <a:latin typeface="Calibri" panose="020F0502020204030204" pitchFamily="34" charset="0"/>
                <a:ea typeface="Calibri" panose="020F0502020204030204" pitchFamily="34" charset="0"/>
                <a:cs typeface="Times New Roman" panose="02020603050405020304" pitchFamily="18" charset="0"/>
              </a:rPr>
              <a:t> so </a:t>
            </a:r>
            <a:r>
              <a:rPr lang="en-US" sz="3200" b="1" dirty="0">
                <a:latin typeface="Calibri" panose="020F0502020204030204" pitchFamily="34" charset="0"/>
                <a:ea typeface="Calibri" panose="020F0502020204030204" pitchFamily="34" charset="0"/>
                <a:cs typeface="Times New Roman" panose="02020603050405020304" pitchFamily="18" charset="0"/>
              </a:rPr>
              <a:t>that the treasures</a:t>
            </a:r>
            <a:r>
              <a:rPr lang="en-US" sz="3200" b="1" u="sng" dirty="0">
                <a:latin typeface="Calibri" panose="020F0502020204030204" pitchFamily="34" charset="0"/>
                <a:ea typeface="Calibri" panose="020F0502020204030204" pitchFamily="34" charset="0"/>
                <a:cs typeface="Times New Roman" panose="02020603050405020304" pitchFamily="18" charset="0"/>
              </a:rPr>
              <a:t> (desire) of all nations</a:t>
            </a:r>
            <a:r>
              <a:rPr lang="en-US" sz="3200" b="1" dirty="0">
                <a:latin typeface="Calibri" panose="020F0502020204030204" pitchFamily="34" charset="0"/>
                <a:ea typeface="Calibri" panose="020F0502020204030204" pitchFamily="34" charset="0"/>
                <a:cs typeface="Times New Roman" panose="02020603050405020304" pitchFamily="18" charset="0"/>
              </a:rPr>
              <a:t> shall come in</a:t>
            </a:r>
            <a:r>
              <a:rPr lang="en-US" sz="3200" dirty="0">
                <a:latin typeface="Calibri" panose="020F0502020204030204" pitchFamily="34" charset="0"/>
                <a:ea typeface="Calibri" panose="020F0502020204030204" pitchFamily="34" charset="0"/>
                <a:cs typeface="Times New Roman" panose="02020603050405020304" pitchFamily="18" charset="0"/>
              </a:rPr>
              <a:t>, and I will fill </a:t>
            </a:r>
            <a:r>
              <a:rPr lang="en-US" sz="3200" b="1" dirty="0">
                <a:latin typeface="Calibri" panose="020F0502020204030204" pitchFamily="34" charset="0"/>
                <a:ea typeface="Calibri" panose="020F0502020204030204" pitchFamily="34" charset="0"/>
                <a:cs typeface="Times New Roman" panose="02020603050405020304" pitchFamily="18" charset="0"/>
              </a:rPr>
              <a:t>this house with glory, says the Lord of hosts. </a:t>
            </a:r>
            <a:r>
              <a:rPr lang="en-US" sz="3200" dirty="0">
                <a:latin typeface="Calibri" panose="020F0502020204030204" pitchFamily="34" charset="0"/>
                <a:ea typeface="Calibri" panose="020F0502020204030204" pitchFamily="34" charset="0"/>
                <a:cs typeface="Times New Roman" panose="02020603050405020304" pitchFamily="18" charset="0"/>
              </a:rPr>
              <a:t>(8) The silver is mine, and the gold is mine, declares </a:t>
            </a:r>
            <a:r>
              <a:rPr lang="en-US" sz="3200" b="1" dirty="0">
                <a:latin typeface="Calibri" panose="020F0502020204030204" pitchFamily="34" charset="0"/>
                <a:ea typeface="Calibri" panose="020F0502020204030204" pitchFamily="34" charset="0"/>
                <a:cs typeface="Times New Roman" panose="02020603050405020304" pitchFamily="18" charset="0"/>
              </a:rPr>
              <a:t>the Lord of hosts.</a:t>
            </a:r>
            <a:r>
              <a:rPr lang="en-US" sz="3200" dirty="0">
                <a:latin typeface="Calibri" panose="020F0502020204030204" pitchFamily="34" charset="0"/>
                <a:ea typeface="Calibri" panose="020F0502020204030204" pitchFamily="34" charset="0"/>
                <a:cs typeface="Times New Roman" panose="02020603050405020304" pitchFamily="18" charset="0"/>
              </a:rPr>
              <a:t> (9) </a:t>
            </a:r>
            <a:r>
              <a:rPr lang="en-US" sz="3200" b="1" dirty="0">
                <a:latin typeface="Calibri" panose="020F0502020204030204" pitchFamily="34" charset="0"/>
                <a:ea typeface="Calibri" panose="020F0502020204030204" pitchFamily="34" charset="0"/>
                <a:cs typeface="Times New Roman" panose="02020603050405020304" pitchFamily="18" charset="0"/>
              </a:rPr>
              <a:t>The latter glory of this house shall be greater than the former</a:t>
            </a:r>
            <a:r>
              <a:rPr lang="en-US" sz="3200" dirty="0">
                <a:latin typeface="Calibri" panose="020F0502020204030204" pitchFamily="34" charset="0"/>
                <a:ea typeface="Calibri" panose="020F0502020204030204" pitchFamily="34" charset="0"/>
                <a:cs typeface="Times New Roman" panose="02020603050405020304" pitchFamily="18" charset="0"/>
              </a:rPr>
              <a:t>, says </a:t>
            </a:r>
            <a:r>
              <a:rPr lang="en-US" sz="3200" b="1" dirty="0">
                <a:latin typeface="Calibri" panose="020F0502020204030204" pitchFamily="34" charset="0"/>
                <a:ea typeface="Calibri" panose="020F0502020204030204" pitchFamily="34" charset="0"/>
                <a:cs typeface="Times New Roman" panose="02020603050405020304" pitchFamily="18" charset="0"/>
              </a:rPr>
              <a:t>the Lord of hosts.</a:t>
            </a:r>
            <a:r>
              <a:rPr lang="en-US" sz="3200" dirty="0">
                <a:latin typeface="Calibri" panose="020F0502020204030204" pitchFamily="34" charset="0"/>
                <a:ea typeface="Calibri" panose="020F0502020204030204" pitchFamily="34" charset="0"/>
                <a:cs typeface="Times New Roman" panose="02020603050405020304" pitchFamily="18" charset="0"/>
              </a:rPr>
              <a:t> And </a:t>
            </a:r>
            <a:r>
              <a:rPr lang="en-US" sz="3200" b="1" dirty="0">
                <a:latin typeface="Calibri" panose="020F0502020204030204" pitchFamily="34" charset="0"/>
                <a:ea typeface="Calibri" panose="020F0502020204030204" pitchFamily="34" charset="0"/>
                <a:cs typeface="Times New Roman" panose="02020603050405020304" pitchFamily="18" charset="0"/>
              </a:rPr>
              <a:t>in this place I will give peace, declares the Lord of hosts.'"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84938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85" y="365126"/>
            <a:ext cx="8721969" cy="5977059"/>
          </a:xfrm>
        </p:spPr>
        <p:txBody>
          <a:bodyPr>
            <a:normAutofit fontScale="90000"/>
          </a:bodyPr>
          <a:lstStyle/>
          <a:p>
            <a:pPr marL="0" marR="0">
              <a:lnSpc>
                <a:spcPct val="107000"/>
              </a:lnSpc>
              <a:spcBef>
                <a:spcPts val="0"/>
              </a:spcBef>
              <a:spcAft>
                <a:spcPts val="0"/>
              </a:spcAft>
            </a:pPr>
            <a:r>
              <a:rPr lang="en-US" sz="3100" b="1" u="sng" dirty="0" smtClean="0">
                <a:latin typeface="Calibri" panose="020F0502020204030204" pitchFamily="34" charset="0"/>
                <a:ea typeface="Calibri" panose="020F0502020204030204" pitchFamily="34" charset="0"/>
                <a:cs typeface="Times New Roman" panose="02020603050405020304" pitchFamily="18" charset="0"/>
              </a:rPr>
              <a:t/>
            </a:r>
            <a:br>
              <a:rPr lang="en-US" sz="3100" b="1" u="sng" dirty="0" smtClean="0">
                <a:latin typeface="Calibri" panose="020F0502020204030204" pitchFamily="34" charset="0"/>
                <a:ea typeface="Calibri" panose="020F0502020204030204" pitchFamily="34" charset="0"/>
                <a:cs typeface="Times New Roman" panose="02020603050405020304" pitchFamily="18" charset="0"/>
              </a:rPr>
            </a:br>
            <a:r>
              <a:rPr lang="en-US" sz="3100" b="1" u="sng" dirty="0" smtClean="0">
                <a:latin typeface="Calibri" panose="020F0502020204030204" pitchFamily="34" charset="0"/>
                <a:ea typeface="Calibri" panose="020F0502020204030204" pitchFamily="34" charset="0"/>
                <a:cs typeface="Times New Roman" panose="02020603050405020304" pitchFamily="18" charset="0"/>
              </a:rPr>
              <a:t>B</a:t>
            </a:r>
            <a:r>
              <a:rPr lang="en-US" sz="3100" b="1" u="sng" dirty="0">
                <a:latin typeface="Calibri" panose="020F0502020204030204" pitchFamily="34" charset="0"/>
                <a:ea typeface="Calibri" panose="020F0502020204030204" pitchFamily="34" charset="0"/>
                <a:cs typeface="Times New Roman" panose="02020603050405020304" pitchFamily="18" charset="0"/>
              </a:rPr>
              <a:t>. THE KEY PEOPLE and THE HISTORICAL BACKGROUND</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1. Darius the king – </a:t>
            </a:r>
            <a:r>
              <a:rPr lang="en-US" sz="3100" dirty="0" err="1">
                <a:latin typeface="Calibri" panose="020F0502020204030204" pitchFamily="34" charset="0"/>
                <a:ea typeface="Calibri" panose="020F0502020204030204" pitchFamily="34" charset="0"/>
                <a:cs typeface="Times New Roman" panose="02020603050405020304" pitchFamily="18" charset="0"/>
              </a:rPr>
              <a:t>Hystaspis</a:t>
            </a:r>
            <a:r>
              <a:rPr lang="en-US" sz="3100" dirty="0">
                <a:latin typeface="Calibri" panose="020F0502020204030204" pitchFamily="34" charset="0"/>
                <a:ea typeface="Calibri" panose="020F0502020204030204" pitchFamily="34" charset="0"/>
                <a:cs typeface="Times New Roman" panose="02020603050405020304" pitchFamily="18" charset="0"/>
              </a:rPr>
              <a:t> ruler of Persia (522-486 B.C.)</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2. Haggai the prophet </a:t>
            </a:r>
            <a:r>
              <a:rPr lang="en-US" sz="3100" b="1" dirty="0">
                <a:latin typeface="Calibri" panose="020F0502020204030204" pitchFamily="34" charset="0"/>
                <a:ea typeface="Calibri" panose="020F0502020204030204" pitchFamily="34" charset="0"/>
                <a:cs typeface="Times New Roman" panose="02020603050405020304" pitchFamily="18" charset="0"/>
              </a:rPr>
              <a:t>(</a:t>
            </a:r>
            <a:r>
              <a:rPr lang="en-US" sz="3100" b="1" dirty="0" err="1">
                <a:latin typeface="Calibri" panose="020F0502020204030204" pitchFamily="34" charset="0"/>
                <a:ea typeface="Calibri" panose="020F0502020204030204" pitchFamily="34" charset="0"/>
                <a:cs typeface="Times New Roman" panose="02020603050405020304" pitchFamily="18" charset="0"/>
              </a:rPr>
              <a:t>Ezr</a:t>
            </a:r>
            <a:r>
              <a:rPr lang="en-US" sz="3100" b="1" dirty="0">
                <a:latin typeface="Calibri" panose="020F0502020204030204" pitchFamily="34" charset="0"/>
                <a:ea typeface="Calibri" panose="020F0502020204030204" pitchFamily="34" charset="0"/>
                <a:cs typeface="Times New Roman" panose="02020603050405020304" pitchFamily="18" charset="0"/>
              </a:rPr>
              <a:t> 5:1-2; 6:14)</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3. Zerubbabel the son of </a:t>
            </a:r>
            <a:r>
              <a:rPr lang="en-US" sz="3100" dirty="0" err="1">
                <a:latin typeface="Calibri" panose="020F0502020204030204" pitchFamily="34" charset="0"/>
                <a:ea typeface="Calibri" panose="020F0502020204030204" pitchFamily="34" charset="0"/>
                <a:cs typeface="Times New Roman" panose="02020603050405020304" pitchFamily="18" charset="0"/>
              </a:rPr>
              <a:t>Shealtiel</a:t>
            </a:r>
            <a:r>
              <a:rPr lang="en-US" sz="3100" dirty="0">
                <a:latin typeface="Calibri" panose="020F0502020204030204" pitchFamily="34" charset="0"/>
                <a:ea typeface="Calibri" panose="020F0502020204030204" pitchFamily="34" charset="0"/>
                <a:cs typeface="Times New Roman" panose="02020603050405020304" pitchFamily="18" charset="0"/>
              </a:rPr>
              <a:t>, governor of Judah – </a:t>
            </a:r>
            <a:r>
              <a:rPr lang="en-US" sz="3100" dirty="0" smtClean="0">
                <a:latin typeface="Calibri" panose="020F0502020204030204" pitchFamily="34" charset="0"/>
                <a:ea typeface="Calibri" panose="020F0502020204030204" pitchFamily="34" charset="0"/>
                <a:cs typeface="Times New Roman" panose="02020603050405020304" pitchFamily="18" charset="0"/>
              </a:rPr>
              <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 </a:t>
            </a:r>
            <a:r>
              <a:rPr lang="en-US" sz="3100" dirty="0" smtClean="0">
                <a:latin typeface="Calibri" panose="020F0502020204030204" pitchFamily="34" charset="0"/>
                <a:ea typeface="Calibri" panose="020F0502020204030204" pitchFamily="34" charset="0"/>
                <a:cs typeface="Times New Roman" panose="02020603050405020304" pitchFamily="18" charset="0"/>
              </a:rPr>
              <a:t>    </a:t>
            </a:r>
            <a:r>
              <a:rPr lang="en-US" sz="3100" dirty="0" err="1" smtClean="0">
                <a:latin typeface="Calibri" panose="020F0502020204030204" pitchFamily="34" charset="0"/>
                <a:ea typeface="Calibri" panose="020F0502020204030204" pitchFamily="34" charset="0"/>
                <a:cs typeface="Times New Roman" panose="02020603050405020304" pitchFamily="18" charset="0"/>
              </a:rPr>
              <a:t>Sheshbazzar</a:t>
            </a:r>
            <a:r>
              <a:rPr lang="en-US" sz="3100" dirty="0" smtClean="0">
                <a:latin typeface="Calibri" panose="020F0502020204030204" pitchFamily="34" charset="0"/>
                <a:ea typeface="Calibri" panose="020F0502020204030204" pitchFamily="34" charset="0"/>
                <a:cs typeface="Times New Roman" panose="02020603050405020304" pitchFamily="18" charset="0"/>
              </a:rPr>
              <a:t> </a:t>
            </a:r>
            <a:r>
              <a:rPr lang="en-US" sz="3100" b="1" dirty="0">
                <a:latin typeface="Calibri" panose="020F0502020204030204" pitchFamily="34" charset="0"/>
                <a:ea typeface="Calibri" panose="020F0502020204030204" pitchFamily="34" charset="0"/>
                <a:cs typeface="Times New Roman" panose="02020603050405020304" pitchFamily="18" charset="0"/>
              </a:rPr>
              <a:t>(</a:t>
            </a:r>
            <a:r>
              <a:rPr lang="en-US" sz="3100" b="1" dirty="0" err="1">
                <a:latin typeface="Calibri" panose="020F0502020204030204" pitchFamily="34" charset="0"/>
                <a:ea typeface="Calibri" panose="020F0502020204030204" pitchFamily="34" charset="0"/>
                <a:cs typeface="Times New Roman" panose="02020603050405020304" pitchFamily="18" charset="0"/>
              </a:rPr>
              <a:t>Ezr</a:t>
            </a:r>
            <a:r>
              <a:rPr lang="en-US" sz="3100" b="1" dirty="0">
                <a:latin typeface="Calibri" panose="020F0502020204030204" pitchFamily="34" charset="0"/>
                <a:ea typeface="Calibri" panose="020F0502020204030204" pitchFamily="34" charset="0"/>
                <a:cs typeface="Times New Roman" panose="02020603050405020304" pitchFamily="18" charset="0"/>
              </a:rPr>
              <a:t> 1:8)</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4. Joshua the son of </a:t>
            </a:r>
            <a:r>
              <a:rPr lang="en-US" sz="3100" dirty="0" err="1">
                <a:latin typeface="Calibri" panose="020F0502020204030204" pitchFamily="34" charset="0"/>
                <a:ea typeface="Calibri" panose="020F0502020204030204" pitchFamily="34" charset="0"/>
                <a:cs typeface="Times New Roman" panose="02020603050405020304" pitchFamily="18" charset="0"/>
              </a:rPr>
              <a:t>Jehozadak</a:t>
            </a:r>
            <a:r>
              <a:rPr lang="en-US" sz="3100" dirty="0">
                <a:latin typeface="Calibri" panose="020F0502020204030204" pitchFamily="34" charset="0"/>
                <a:ea typeface="Calibri" panose="020F0502020204030204" pitchFamily="34" charset="0"/>
                <a:cs typeface="Times New Roman" panose="02020603050405020304" pitchFamily="18" charset="0"/>
              </a:rPr>
              <a:t>, the high priest (taken </a:t>
            </a:r>
            <a:r>
              <a:rPr lang="en-US" sz="3100" dirty="0" smtClean="0">
                <a:latin typeface="Calibri" panose="020F0502020204030204" pitchFamily="34" charset="0"/>
                <a:ea typeface="Calibri" panose="020F0502020204030204" pitchFamily="34" charset="0"/>
                <a:cs typeface="Times New Roman" panose="02020603050405020304" pitchFamily="18" charset="0"/>
              </a:rPr>
              <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 </a:t>
            </a:r>
            <a:r>
              <a:rPr lang="en-US" sz="3100" dirty="0" smtClean="0">
                <a:latin typeface="Calibri" panose="020F0502020204030204" pitchFamily="34" charset="0"/>
                <a:ea typeface="Calibri" panose="020F0502020204030204" pitchFamily="34" charset="0"/>
                <a:cs typeface="Times New Roman" panose="02020603050405020304" pitchFamily="18" charset="0"/>
              </a:rPr>
              <a:t>    captive </a:t>
            </a:r>
            <a:r>
              <a:rPr lang="en-US" sz="3100" dirty="0">
                <a:latin typeface="Calibri" panose="020F0502020204030204" pitchFamily="34" charset="0"/>
                <a:ea typeface="Calibri" panose="020F0502020204030204" pitchFamily="34" charset="0"/>
                <a:cs typeface="Times New Roman" panose="02020603050405020304" pitchFamily="18" charset="0"/>
              </a:rPr>
              <a:t>by Nebuchadnezzar in </a:t>
            </a:r>
            <a:r>
              <a:rPr lang="en-US" sz="3100" b="1" dirty="0">
                <a:latin typeface="Calibri" panose="020F0502020204030204" pitchFamily="34" charset="0"/>
                <a:ea typeface="Calibri" panose="020F0502020204030204" pitchFamily="34" charset="0"/>
                <a:cs typeface="Times New Roman" panose="02020603050405020304" pitchFamily="18" charset="0"/>
              </a:rPr>
              <a:t>1 </a:t>
            </a:r>
            <a:r>
              <a:rPr lang="en-US" sz="3100" b="1" dirty="0" err="1">
                <a:latin typeface="Calibri" panose="020F0502020204030204" pitchFamily="34" charset="0"/>
                <a:ea typeface="Calibri" panose="020F0502020204030204" pitchFamily="34" charset="0"/>
                <a:cs typeface="Times New Roman" panose="02020603050405020304" pitchFamily="18" charset="0"/>
              </a:rPr>
              <a:t>Chr</a:t>
            </a:r>
            <a:r>
              <a:rPr lang="en-US" sz="3100" b="1" dirty="0">
                <a:latin typeface="Calibri" panose="020F0502020204030204" pitchFamily="34" charset="0"/>
                <a:ea typeface="Calibri" panose="020F0502020204030204" pitchFamily="34" charset="0"/>
                <a:cs typeface="Times New Roman" panose="02020603050405020304" pitchFamily="18" charset="0"/>
              </a:rPr>
              <a:t> 6:15)</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5. The remnant of the people</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smtClean="0">
                <a:latin typeface="Calibri" panose="020F0502020204030204" pitchFamily="34" charset="0"/>
                <a:ea typeface="Calibri" panose="020F0502020204030204" pitchFamily="34" charset="0"/>
                <a:cs typeface="Times New Roman" panose="02020603050405020304" pitchFamily="18" charset="0"/>
              </a:rPr>
              <a:t>6</a:t>
            </a:r>
            <a:r>
              <a:rPr lang="en-US" sz="3100" dirty="0">
                <a:latin typeface="Calibri" panose="020F0502020204030204" pitchFamily="34" charset="0"/>
                <a:ea typeface="Calibri" panose="020F0502020204030204" pitchFamily="34" charset="0"/>
                <a:cs typeface="Times New Roman" panose="02020603050405020304" pitchFamily="18" charset="0"/>
              </a:rPr>
              <a:t>. The last day of the Feast of </a:t>
            </a:r>
            <a:r>
              <a:rPr lang="en-US" sz="3100" dirty="0" smtClean="0">
                <a:latin typeface="Calibri" panose="020F0502020204030204" pitchFamily="34" charset="0"/>
                <a:ea typeface="Calibri" panose="020F0502020204030204" pitchFamily="34" charset="0"/>
                <a:cs typeface="Times New Roman" panose="02020603050405020304" pitchFamily="18" charset="0"/>
              </a:rPr>
              <a:t>Tabernacles</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 </a:t>
            </a:r>
            <a:r>
              <a:rPr lang="en-US" sz="3100" dirty="0" smtClean="0">
                <a:latin typeface="Calibri" panose="020F0502020204030204" pitchFamily="34" charset="0"/>
                <a:ea typeface="Calibri" panose="020F0502020204030204" pitchFamily="34" charset="0"/>
                <a:cs typeface="Times New Roman" panose="02020603050405020304" pitchFamily="18" charset="0"/>
              </a:rPr>
              <a:t>       - </a:t>
            </a:r>
            <a:r>
              <a:rPr lang="en-US" sz="3100" dirty="0">
                <a:latin typeface="Calibri" panose="020F0502020204030204" pitchFamily="34" charset="0"/>
                <a:ea typeface="Calibri" panose="020F0502020204030204" pitchFamily="34" charset="0"/>
                <a:cs typeface="Times New Roman" panose="02020603050405020304" pitchFamily="18" charset="0"/>
              </a:rPr>
              <a:t>21</a:t>
            </a:r>
            <a:r>
              <a:rPr lang="en-US" sz="3100" baseline="30000" dirty="0">
                <a:latin typeface="Calibri" panose="020F0502020204030204" pitchFamily="34" charset="0"/>
                <a:ea typeface="Calibri" panose="020F0502020204030204" pitchFamily="34" charset="0"/>
                <a:cs typeface="Times New Roman" panose="02020603050405020304" pitchFamily="18" charset="0"/>
              </a:rPr>
              <a:t>st</a:t>
            </a:r>
            <a:r>
              <a:rPr lang="en-US" sz="3100" dirty="0">
                <a:latin typeface="Calibri" panose="020F0502020204030204" pitchFamily="34" charset="0"/>
                <a:ea typeface="Calibri" panose="020F0502020204030204" pitchFamily="34" charset="0"/>
                <a:cs typeface="Times New Roman" panose="02020603050405020304" pitchFamily="18" charset="0"/>
              </a:rPr>
              <a:t> day of the 7</a:t>
            </a:r>
            <a:r>
              <a:rPr lang="en-US" sz="3100" baseline="30000" dirty="0">
                <a:latin typeface="Calibri" panose="020F0502020204030204" pitchFamily="34" charset="0"/>
                <a:ea typeface="Calibri" panose="020F0502020204030204" pitchFamily="34" charset="0"/>
                <a:cs typeface="Times New Roman" panose="02020603050405020304" pitchFamily="18" charset="0"/>
              </a:rPr>
              <a:t>th</a:t>
            </a:r>
            <a:r>
              <a:rPr lang="en-US" sz="3100" dirty="0">
                <a:latin typeface="Calibri" panose="020F0502020204030204" pitchFamily="34" charset="0"/>
                <a:ea typeface="Calibri" panose="020F0502020204030204" pitchFamily="34" charset="0"/>
                <a:cs typeface="Times New Roman" panose="02020603050405020304" pitchFamily="18" charset="0"/>
              </a:rPr>
              <a:t> month = Oct. 17, 520 B.C.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smtClean="0">
                <a:latin typeface="Calibri" panose="020F0502020204030204" pitchFamily="34" charset="0"/>
                <a:ea typeface="Calibri" panose="020F0502020204030204" pitchFamily="34" charset="0"/>
                <a:cs typeface="Times New Roman" panose="02020603050405020304" pitchFamily="18" charset="0"/>
              </a:rPr>
              <a:t>7</a:t>
            </a:r>
            <a:r>
              <a:rPr lang="en-US" sz="3100" dirty="0">
                <a:latin typeface="Calibri" panose="020F0502020204030204" pitchFamily="34" charset="0"/>
                <a:ea typeface="Calibri" panose="020F0502020204030204" pitchFamily="34" charset="0"/>
                <a:cs typeface="Times New Roman" panose="02020603050405020304" pitchFamily="18" charset="0"/>
              </a:rPr>
              <a:t>. From 333-330 B.C. Alexander the Great would defeat </a:t>
            </a:r>
            <a:r>
              <a:rPr lang="en-US" sz="3100" dirty="0" smtClean="0">
                <a:latin typeface="Calibri" panose="020F0502020204030204" pitchFamily="34" charset="0"/>
                <a:ea typeface="Calibri" panose="020F0502020204030204" pitchFamily="34" charset="0"/>
                <a:cs typeface="Times New Roman" panose="02020603050405020304" pitchFamily="18" charset="0"/>
              </a:rPr>
              <a:t> </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 </a:t>
            </a:r>
            <a:r>
              <a:rPr lang="en-US" sz="3100" dirty="0" smtClean="0">
                <a:latin typeface="Calibri" panose="020F0502020204030204" pitchFamily="34" charset="0"/>
                <a:ea typeface="Calibri" panose="020F0502020204030204" pitchFamily="34" charset="0"/>
                <a:cs typeface="Times New Roman" panose="02020603050405020304" pitchFamily="18" charset="0"/>
              </a:rPr>
              <a:t>    the </a:t>
            </a:r>
            <a:r>
              <a:rPr lang="en-US" sz="3100" dirty="0">
                <a:latin typeface="Calibri" panose="020F0502020204030204" pitchFamily="34" charset="0"/>
                <a:ea typeface="Calibri" panose="020F0502020204030204" pitchFamily="34" charset="0"/>
                <a:cs typeface="Times New Roman" panose="02020603050405020304" pitchFamily="18" charset="0"/>
              </a:rPr>
              <a:t>Persians, nations rise and fall.</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endParaRPr lang="en-US" sz="1800" dirty="0"/>
          </a:p>
        </p:txBody>
      </p:sp>
    </p:spTree>
    <p:extLst>
      <p:ext uri="{BB962C8B-B14F-4D97-AF65-F5344CB8AC3E}">
        <p14:creationId xmlns:p14="http://schemas.microsoft.com/office/powerpoint/2010/main" val="7113510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6"/>
            <a:ext cx="7886700" cy="607889"/>
          </a:xfrm>
        </p:spPr>
        <p:txBody>
          <a:bodyPr>
            <a:noAutofit/>
          </a:bodyPr>
          <a:lstStyle/>
          <a:p>
            <a:pPr marL="0" marR="0">
              <a:lnSpc>
                <a:spcPct val="107000"/>
              </a:lnSpc>
              <a:spcBef>
                <a:spcPts val="0"/>
              </a:spcBef>
              <a:spcAft>
                <a:spcPts val="0"/>
              </a:spcAft>
            </a:pPr>
            <a:r>
              <a:rPr lang="en-US" sz="3200" b="1" u="sng" dirty="0">
                <a:latin typeface="Calibri" panose="020F0502020204030204" pitchFamily="34" charset="0"/>
                <a:ea typeface="Calibri" panose="020F0502020204030204" pitchFamily="34" charset="0"/>
                <a:cs typeface="Times New Roman" panose="02020603050405020304" pitchFamily="18" charset="0"/>
              </a:rPr>
              <a:t>C. THE HISTORICAL BACKGROUND</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pic>
        <p:nvPicPr>
          <p:cNvPr id="5" name="Picture 4"/>
          <p:cNvPicPr>
            <a:picLocks noChangeAspect="1"/>
          </p:cNvPicPr>
          <p:nvPr/>
        </p:nvPicPr>
        <p:blipFill>
          <a:blip r:embed="rId2"/>
          <a:stretch>
            <a:fillRect/>
          </a:stretch>
        </p:blipFill>
        <p:spPr>
          <a:xfrm>
            <a:off x="148558" y="1289537"/>
            <a:ext cx="8846884" cy="3188677"/>
          </a:xfrm>
          <a:prstGeom prst="rect">
            <a:avLst/>
          </a:prstGeom>
        </p:spPr>
      </p:pic>
    </p:spTree>
    <p:extLst>
      <p:ext uri="{BB962C8B-B14F-4D97-AF65-F5344CB8AC3E}">
        <p14:creationId xmlns:p14="http://schemas.microsoft.com/office/powerpoint/2010/main" val="937124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9716" y="775051"/>
            <a:ext cx="8652751" cy="5156826"/>
          </a:xfrm>
          <a:prstGeom prst="rect">
            <a:avLst/>
          </a:prstGeom>
        </p:spPr>
      </p:pic>
    </p:spTree>
    <p:extLst>
      <p:ext uri="{BB962C8B-B14F-4D97-AF65-F5344CB8AC3E}">
        <p14:creationId xmlns:p14="http://schemas.microsoft.com/office/powerpoint/2010/main" val="3220490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9942" y="1165527"/>
            <a:ext cx="8798953" cy="4039519"/>
          </a:xfrm>
          <a:prstGeom prst="rect">
            <a:avLst/>
          </a:prstGeom>
        </p:spPr>
      </p:pic>
    </p:spTree>
    <p:extLst>
      <p:ext uri="{BB962C8B-B14F-4D97-AF65-F5344CB8AC3E}">
        <p14:creationId xmlns:p14="http://schemas.microsoft.com/office/powerpoint/2010/main" val="30554280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TotalTime>
  <Words>502</Words>
  <Application>Microsoft Office PowerPoint</Application>
  <PresentationFormat>On-screen Show (4:3)</PresentationFormat>
  <Paragraphs>33</Paragraphs>
  <Slides>41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Calibri Light</vt:lpstr>
      <vt:lpstr>Times New Roman</vt:lpstr>
      <vt:lpstr>Office Theme</vt:lpstr>
      <vt:lpstr>PowerPoint Presentation</vt:lpstr>
      <vt:lpstr>PowerPoint Presentation</vt:lpstr>
      <vt:lpstr>PowerPoint Presentation</vt:lpstr>
      <vt:lpstr>  A. THE TEXT (Haggai 2:1-9)   In the seventh month, on the twenty-first day of the month, the word of the Lord came by the hand of Haggai the prophet, (2) "Speak now to Zerubbabel the son of Shealtiel, governor of Judah, and to Joshua the son of Jehozadak, the high priest, and to all the remnant of the people, and say, (3) 'Who is left among you who saw this house in its former glory? How do you see it now? Is it not as nothing in your eyes?  (4) Yet now be strong, O Zerubbabel, declares the Lord. Be strong, O Joshua, son of Jehozadak, the high priest. Be strong, all you people of the land, declares the Lord. Work, for    I am with you, declares the Lord of hosts, (5) according to the covenant that I made with you when you came out of Egypt. My Spirit remains in your midst. Fear not.    </vt:lpstr>
      <vt:lpstr>PowerPoint Presentation</vt:lpstr>
      <vt:lpstr> B. THE KEY PEOPLE and THE HISTORICAL BACKGROUND 1. Darius the king – Hystaspis ruler of Persia (522-486 B.C.) 2. Haggai the prophet (Ezr 5:1-2; 6:14) 3. Zerubbabel the son of Shealtiel, governor of Judah –       Sheshbazzar (Ezr 1:8) 4. Joshua the son of Jehozadak, the high priest (taken       captive by Nebuchadnezzar in 1 Chr 6:15) 5. The remnant of the people 6. The last day of the Feast of Tabernacles         - 21st day of the 7th month = Oct. 17, 520 B.C.  7. From 333-330 B.C. Alexander the Great would defeat        the Persians, nations rise and fall.  </vt:lpstr>
      <vt:lpstr>C. THE HISTORICAL BACKGROUND </vt:lpstr>
      <vt:lpstr>PowerPoint Presentation</vt:lpstr>
      <vt:lpstr>PowerPoint Presentation</vt:lpstr>
      <vt:lpstr>PowerPoint Presentation</vt:lpstr>
      <vt:lpstr>PowerPoint Presentation</vt:lpstr>
      <vt:lpstr>5. Yet once more, in a little while, I will shake the heavens and the earth and the sea and the dry land.  This recalls the judgment on Egypt at the Red Sea          (Ex 19:18;  Job 9:6;  Is 10:25; 14:16,17;                                                  Ezek 38:19;  Heb 12:25-29)  6. And I will shake all nations, so that the treasures “desire” of all nations shall come in, and I will fill this house with glory, says the Lord of hosts.            (Ex 40:34,35;  1 Ki 8:10,11;  1 Sam 9:20;                           Dan 9:23;   Mal 3:1;  Matt 24:27-39;  2 Pet 3:10-14)   </vt:lpstr>
      <vt:lpstr>7. The silver is mine, and the gold is mine, declares the        Lord of hosts. (1 Chr 29:2,7;  Ezr 6:5)  8. The latter glory of this house shall be greater than the       former, says the Lord of hosts. (Is 60:17)      The Messiah will come and bring the greatest glory                              (Is 11:10; 60:7;  Lk 2:27, 32, 46)  9. And in this place I will give peace, declares the Lord of hosts.          (Lev 26:6;  Nu 6:26;  Ps 85:9  Is 60:7;  Lk 2:14,29;                                 John 14:27; 20:21-23;  Eph 2:14;  Col 1:20)</vt:lpstr>
      <vt:lpstr>D. THE MEANING FOR US  “Theology of Glory vs. Theology of the Cross”  “Theology of Glory” = If I really serve God, I will be successful and victorious in this life  “Theology of the Cross” = If I really serve God, I will bear the cross until the victory in the next life 1. For the remnant in Haggai’s day: “Theology of Glory” = If I really serve God, I will be successful and victorious in this life. The people were content to have their own houses built and were satisfied and happy “Theology of the Cross” = If I really serve God, I will bear the cross until the victory in the next life. The people needed to face the opposition, carry the cross of the difficult task of rebuilding the temple, where they would receive God’s gift of atonement in the sacrificial lambs and the sprinkling of        the blood for their redemption.                  But the glory would be dim compared to the first temple.  </vt:lpstr>
      <vt:lpstr>  2. For the remnant in our day: “Theology of Glory” = If I really serve God, I will be successful and victorious in this life.  I will go to church if my life is good right now and I have all my needs met, and I will listen to health, wealth and prosperity preachers who show me how to play “let’s make a deal” with God   “Theology of the Cross” = If I really serve God, I will bear the cross until the victory in the next life. I go to church to confess my sins, receive the divine service of forgiveness of sins life and salvation and will be faithful in my vocation by carrying my cross and be prepared to even be persecuted for my faith.  But the glory will be dim because the temple of our bodies are mortal and broken and need to die and be raised again in baptism and on the Last Day.  </vt:lpstr>
      <vt:lpstr>PowerPoint Presentation</vt:lpstr>
      <vt:lpstr>E.  LUTHER’S COMMENTARY ON HAGGAI CHAPTER 2             “So that the treasures of all nations shall come in. Read “treasure” or “what is treasureable” among all nations. We can take it as a passive or an active. I take it in the form that befits all nations, that is, as a treasure that had to be published through the Gospel. So he speaks of a most pleasing treasure, of which the Gentiles were so unaware that they were unable to desire it. In this way he indicates that the kingdom has to be spread throughout the world to all nations, as Christ also says in the last chapter of Luke (Luke 24:47): “And that repentance and forgiveness of sins should be preached in His name to all nations, etc.”          ….Surely we have received from them nothing other than the preaching of the Gospel, which is the noblest treasure and desirable good.        And I shall fill this house with splendor. He spreads the word of this treasure more widely that the people may know that they are going to worship the Lord in the new temple along with the Gentiles. The splendor of that latter temple was that Christ adorned it with His presence and preaching, even though it was enough splendor that also the Gentiles gathered together to that latter temple as they were converted to the faith.” </vt:lpstr>
      <vt:lpstr>F. HYMN LSB 357   “O Come. O Come Emmanuel”  “O come, Desire of nations, bind,      In one the hearts of all mankind;    Bid Thou our sad divisions cease,       And be Thyself our King of Peace”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Nehrenz</dc:creator>
  <cp:lastModifiedBy>David Nehrenz</cp:lastModifiedBy>
  <cp:revision>65</cp:revision>
  <dcterms:created xsi:type="dcterms:W3CDTF">2016-02-18T03:34:46Z</dcterms:created>
  <dcterms:modified xsi:type="dcterms:W3CDTF">2016-02-26T00:28:00Z</dcterms:modified>
</cp:coreProperties>
</file>