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56" r:id="rId3"/>
    <p:sldId id="293" r:id="rId4"/>
    <p:sldId id="291" r:id="rId5"/>
    <p:sldId id="257" r:id="rId6"/>
    <p:sldId id="259" r:id="rId7"/>
    <p:sldId id="258" r:id="rId8"/>
    <p:sldId id="260" r:id="rId9"/>
    <p:sldId id="261" r:id="rId10"/>
    <p:sldId id="262" r:id="rId11"/>
    <p:sldId id="263" r:id="rId12"/>
    <p:sldId id="264" r:id="rId13"/>
    <p:sldId id="265" r:id="rId14"/>
    <p:sldId id="278" r:id="rId15"/>
    <p:sldId id="270" r:id="rId16"/>
    <p:sldId id="275" r:id="rId17"/>
    <p:sldId id="271" r:id="rId18"/>
    <p:sldId id="272" r:id="rId19"/>
    <p:sldId id="273" r:id="rId20"/>
    <p:sldId id="277" r:id="rId21"/>
    <p:sldId id="276" r:id="rId22"/>
    <p:sldId id="279" r:id="rId23"/>
    <p:sldId id="282" r:id="rId24"/>
    <p:sldId id="285" r:id="rId25"/>
    <p:sldId id="286" r:id="rId26"/>
    <p:sldId id="287" r:id="rId27"/>
    <p:sldId id="288" r:id="rId28"/>
    <p:sldId id="289" r:id="rId29"/>
    <p:sldId id="290" r:id="rId30"/>
    <p:sldId id="283" r:id="rId31"/>
    <p:sldId id="284" r:id="rId32"/>
    <p:sldId id="281" r:id="rId33"/>
    <p:sldId id="280"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558" autoAdjust="0"/>
  </p:normalViewPr>
  <p:slideViewPr>
    <p:cSldViewPr snapToGrid="0">
      <p:cViewPr varScale="1">
        <p:scale>
          <a:sx n="64" d="100"/>
          <a:sy n="64" d="100"/>
        </p:scale>
        <p:origin x="1378" y="67"/>
      </p:cViewPr>
      <p:guideLst/>
    </p:cSldViewPr>
  </p:slideViewPr>
  <p:notesTextViewPr>
    <p:cViewPr>
      <p:scale>
        <a:sx n="1" d="1"/>
        <a:sy n="1" d="1"/>
      </p:scale>
      <p:origin x="0" y="0"/>
    </p:cViewPr>
  </p:notesTextViewPr>
  <p:sorterViewPr>
    <p:cViewPr>
      <p:scale>
        <a:sx n="100" d="100"/>
        <a:sy n="100" d="100"/>
      </p:scale>
      <p:origin x="0" y="-81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802889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475070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2C184F-C869-4B57-99AC-AEEA9A0E8232}"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97321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2C184F-C869-4B57-99AC-AEEA9A0E8232}"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81875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F2C184F-C869-4B57-99AC-AEEA9A0E8232}" type="datetimeFigureOut">
              <a:rPr lang="en-US" smtClean="0"/>
              <a:t>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306876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F2C184F-C869-4B57-99AC-AEEA9A0E8232}" type="datetimeFigureOut">
              <a:rPr lang="en-US" smtClean="0"/>
              <a:t>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95183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C184F-C869-4B57-99AC-AEEA9A0E8232}" type="datetimeFigureOut">
              <a:rPr lang="en-US" smtClean="0"/>
              <a:t>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34723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C184F-C869-4B57-99AC-AEEA9A0E8232}"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03155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C184F-C869-4B57-99AC-AEEA9A0E8232}" type="datetimeFigureOut">
              <a:rPr lang="en-US" smtClean="0"/>
              <a:t>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241225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146338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2C184F-C869-4B57-99AC-AEEA9A0E8232}" type="datetimeFigureOut">
              <a:rPr lang="en-US" smtClean="0"/>
              <a:t>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BCB04-6855-493D-859B-3099503131F3}" type="slidenum">
              <a:rPr lang="en-US" smtClean="0"/>
              <a:t>‹#›</a:t>
            </a:fld>
            <a:endParaRPr lang="en-US"/>
          </a:p>
        </p:txBody>
      </p:sp>
    </p:spTree>
    <p:extLst>
      <p:ext uri="{BB962C8B-B14F-4D97-AF65-F5344CB8AC3E}">
        <p14:creationId xmlns:p14="http://schemas.microsoft.com/office/powerpoint/2010/main" val="3979752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C184F-C869-4B57-99AC-AEEA9A0E8232}" type="datetimeFigureOut">
              <a:rPr lang="en-US" smtClean="0"/>
              <a:t>2/16/2024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BCB04-6855-493D-859B-3099503131F3}" type="slidenum">
              <a:rPr lang="en-US" smtClean="0"/>
              <a:t>‹#›</a:t>
            </a:fld>
            <a:endParaRPr lang="en-US"/>
          </a:p>
        </p:txBody>
      </p:sp>
    </p:spTree>
    <p:extLst>
      <p:ext uri="{BB962C8B-B14F-4D97-AF65-F5344CB8AC3E}">
        <p14:creationId xmlns:p14="http://schemas.microsoft.com/office/powerpoint/2010/main" val="12199658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8449" y="450414"/>
            <a:ext cx="8405446" cy="5685692"/>
          </a:xfrm>
        </p:spPr>
        <p:txBody>
          <a:bodyPr>
            <a:normAutofit/>
          </a:bodyPr>
          <a:lstStyle/>
          <a:p>
            <a:pPr marL="0" marR="0" indent="0" algn="ctr">
              <a:lnSpc>
                <a:spcPct val="107000"/>
              </a:lnSpc>
              <a:spcBef>
                <a:spcPts val="0"/>
              </a:spcBef>
              <a:spcAft>
                <a:spcPts val="0"/>
              </a:spcAft>
              <a:buNone/>
            </a:pPr>
            <a:r>
              <a:rPr lang="en-US" sz="5400" b="1" dirty="0" smtClean="0">
                <a:latin typeface="Calibri" panose="020F0502020204030204" pitchFamily="34" charset="0"/>
                <a:ea typeface="Calibri" panose="020F0502020204030204" pitchFamily="34" charset="0"/>
                <a:cs typeface="Times New Roman" panose="02020603050405020304" pitchFamily="18" charset="0"/>
              </a:rPr>
              <a:t>“</a:t>
            </a:r>
            <a:r>
              <a:rPr lang="en-US" sz="5400" b="1" dirty="0">
                <a:latin typeface="Calibri" panose="020F0502020204030204" pitchFamily="34" charset="0"/>
                <a:ea typeface="Calibri" panose="020F0502020204030204" pitchFamily="34" charset="0"/>
                <a:cs typeface="Times New Roman" panose="02020603050405020304" pitchFamily="18" charset="0"/>
              </a:rPr>
              <a:t>Prioritize Our Lives </a:t>
            </a:r>
            <a:endParaRPr lang="en-US" sz="5400" b="1"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5400" b="1" dirty="0">
                <a:latin typeface="Calibri" panose="020F0502020204030204" pitchFamily="34" charset="0"/>
                <a:ea typeface="Calibri" panose="020F0502020204030204" pitchFamily="34" charset="0"/>
                <a:cs typeface="Times New Roman" panose="02020603050405020304" pitchFamily="18" charset="0"/>
              </a:rPr>
              <a:t> </a:t>
            </a:r>
            <a:r>
              <a:rPr lang="en-US" sz="5400" b="1" dirty="0" smtClean="0">
                <a:latin typeface="Calibri" panose="020F0502020204030204" pitchFamily="34" charset="0"/>
                <a:ea typeface="Calibri" panose="020F0502020204030204" pitchFamily="34" charset="0"/>
                <a:cs typeface="Times New Roman" panose="02020603050405020304" pitchFamily="18" charset="0"/>
              </a:rPr>
              <a:t>Work </a:t>
            </a:r>
            <a:r>
              <a:rPr lang="en-US" sz="5400" b="1" dirty="0">
                <a:latin typeface="Calibri" panose="020F0502020204030204" pitchFamily="34" charset="0"/>
                <a:ea typeface="Calibri" panose="020F0502020204030204" pitchFamily="34" charset="0"/>
                <a:cs typeface="Times New Roman" panose="02020603050405020304" pitchFamily="18" charset="0"/>
              </a:rPr>
              <a:t>Together”</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Calibri" panose="020F0502020204030204" pitchFamily="34" charset="0"/>
              <a:buChar char="-"/>
            </a:pPr>
            <a:r>
              <a:rPr lang="en-US" sz="5400" b="1" dirty="0">
                <a:latin typeface="Calibri" panose="020F0502020204030204" pitchFamily="34" charset="0"/>
                <a:ea typeface="Calibri" panose="020F0502020204030204" pitchFamily="34" charset="0"/>
                <a:cs typeface="Times New Roman" panose="02020603050405020304" pitchFamily="18" charset="0"/>
              </a:rPr>
              <a:t>The Book of Haggai</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Calibri" panose="020F0502020204030204" pitchFamily="34" charset="0"/>
              <a:buChar char="-"/>
            </a:pPr>
            <a:r>
              <a:rPr lang="en-US" sz="5400" b="1" dirty="0">
                <a:latin typeface="Calibri" panose="020F0502020204030204" pitchFamily="34" charset="0"/>
                <a:ea typeface="Calibri" panose="020F0502020204030204" pitchFamily="34" charset="0"/>
                <a:cs typeface="Times New Roman" panose="02020603050405020304" pitchFamily="18" charset="0"/>
              </a:rPr>
              <a:t>Making Disciples for Life</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dirty="0" smtClean="0"/>
              <a:t>Pastor </a:t>
            </a:r>
            <a:r>
              <a:rPr lang="en-US" dirty="0"/>
              <a:t>David Nehrenz   </a:t>
            </a:r>
            <a:r>
              <a:rPr lang="en-US" dirty="0" smtClean="0"/>
              <a:t>       </a:t>
            </a:r>
          </a:p>
          <a:p>
            <a:pPr marL="0" indent="0" algn="ctr">
              <a:buNone/>
            </a:pPr>
            <a:r>
              <a:rPr lang="en-US" dirty="0" smtClean="0"/>
              <a:t> Trinity </a:t>
            </a:r>
            <a:r>
              <a:rPr lang="en-US" dirty="0"/>
              <a:t>Lutheran Church   Norman, OK.</a:t>
            </a:r>
          </a:p>
          <a:p>
            <a:pPr marL="0" indent="0" algn="ctr">
              <a:buNone/>
            </a:pPr>
            <a:r>
              <a:rPr lang="en-US" sz="4800" dirty="0"/>
              <a:t>Date: </a:t>
            </a:r>
            <a:r>
              <a:rPr lang="en-US" sz="4800" dirty="0" smtClean="0"/>
              <a:t>2-18-24   </a:t>
            </a:r>
            <a:r>
              <a:rPr lang="en-US" sz="4800" dirty="0"/>
              <a:t>Lesson: 1</a:t>
            </a:r>
          </a:p>
          <a:p>
            <a:endParaRPr lang="en-US" dirty="0"/>
          </a:p>
        </p:txBody>
      </p:sp>
    </p:spTree>
    <p:extLst>
      <p:ext uri="{BB962C8B-B14F-4D97-AF65-F5344CB8AC3E}">
        <p14:creationId xmlns:p14="http://schemas.microsoft.com/office/powerpoint/2010/main" val="3002449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888" y="555746"/>
            <a:ext cx="8513995" cy="5704377"/>
          </a:xfrm>
          <a:prstGeom prst="rect">
            <a:avLst/>
          </a:prstGeom>
        </p:spPr>
      </p:pic>
    </p:spTree>
    <p:extLst>
      <p:ext uri="{BB962C8B-B14F-4D97-AF65-F5344CB8AC3E}">
        <p14:creationId xmlns:p14="http://schemas.microsoft.com/office/powerpoint/2010/main" val="29158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62161" y="883913"/>
            <a:ext cx="8070723" cy="4061065"/>
          </a:xfrm>
          <a:prstGeom prst="rect">
            <a:avLst/>
          </a:prstGeom>
        </p:spPr>
      </p:pic>
    </p:spTree>
    <p:extLst>
      <p:ext uri="{BB962C8B-B14F-4D97-AF65-F5344CB8AC3E}">
        <p14:creationId xmlns:p14="http://schemas.microsoft.com/office/powerpoint/2010/main" val="3221066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king_disciples_for_life (108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517281"/>
            <a:ext cx="9144000" cy="5143500"/>
          </a:xfrm>
          <a:prstGeom prst="rect">
            <a:avLst/>
          </a:prstGeom>
        </p:spPr>
      </p:pic>
    </p:spTree>
    <p:extLst>
      <p:ext uri="{BB962C8B-B14F-4D97-AF65-F5344CB8AC3E}">
        <p14:creationId xmlns:p14="http://schemas.microsoft.com/office/powerpoint/2010/main" val="3517412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38" y="211015"/>
            <a:ext cx="8698524" cy="6400800"/>
          </a:xfrm>
        </p:spPr>
        <p:txBody>
          <a:bodyPr>
            <a:normAutofit fontScale="90000"/>
          </a:bodyPr>
          <a:lstStyle/>
          <a:p>
            <a:pPr marL="0" marR="0">
              <a:lnSpc>
                <a:spcPct val="107000"/>
              </a:lnSpc>
              <a:spcBef>
                <a:spcPts val="0"/>
              </a:spcBef>
              <a:spcAft>
                <a:spcPts val="0"/>
              </a:spcAft>
            </a:pPr>
            <a:r>
              <a:rPr lang="en-US" sz="2800" b="1" u="sng" dirty="0">
                <a:latin typeface="Calibri" panose="020F0502020204030204" pitchFamily="34" charset="0"/>
                <a:ea typeface="Calibri" panose="020F0502020204030204" pitchFamily="34" charset="0"/>
                <a:cs typeface="Times New Roman" panose="02020603050405020304" pitchFamily="18" charset="0"/>
              </a:rPr>
              <a:t>A. THE </a:t>
            </a:r>
            <a:r>
              <a:rPr lang="en-US" sz="2800" b="1" u="sng" dirty="0" smtClean="0">
                <a:latin typeface="Calibri" panose="020F0502020204030204" pitchFamily="34" charset="0"/>
                <a:ea typeface="Calibri" panose="020F0502020204030204" pitchFamily="34" charset="0"/>
                <a:cs typeface="Times New Roman" panose="02020603050405020304" pitchFamily="18" charset="0"/>
              </a:rPr>
              <a:t>TEXT</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b="1" dirty="0">
                <a:latin typeface="Calibri" panose="020F0502020204030204" pitchFamily="34" charset="0"/>
                <a:ea typeface="Calibri" panose="020F0502020204030204" pitchFamily="34" charset="0"/>
                <a:cs typeface="Times New Roman" panose="02020603050405020304" pitchFamily="18" charset="0"/>
              </a:rPr>
              <a:t>(Haggai 1:1-15)</a:t>
            </a:r>
            <a:r>
              <a:rPr lang="en-US" sz="2800" dirty="0">
                <a:latin typeface="Calibri" panose="020F0502020204030204" pitchFamily="34" charset="0"/>
                <a:ea typeface="Calibri" panose="020F0502020204030204" pitchFamily="34" charset="0"/>
                <a:cs typeface="Times New Roman" panose="02020603050405020304" pitchFamily="18" charset="0"/>
              </a:rPr>
              <a:t>  In the second year of </a:t>
            </a:r>
            <a:r>
              <a:rPr lang="en-US" sz="2800" u="sng" dirty="0">
                <a:latin typeface="Calibri" panose="020F0502020204030204" pitchFamily="34" charset="0"/>
                <a:ea typeface="Calibri" panose="020F0502020204030204" pitchFamily="34" charset="0"/>
                <a:cs typeface="Times New Roman" panose="02020603050405020304" pitchFamily="18" charset="0"/>
              </a:rPr>
              <a:t>Darius the king, </a:t>
            </a:r>
            <a:r>
              <a:rPr lang="en-US" sz="2800" dirty="0">
                <a:latin typeface="Calibri" panose="020F0502020204030204" pitchFamily="34" charset="0"/>
                <a:ea typeface="Calibri" panose="020F0502020204030204" pitchFamily="34" charset="0"/>
                <a:cs typeface="Times New Roman" panose="02020603050405020304" pitchFamily="18" charset="0"/>
              </a:rPr>
              <a:t>in the sixth month, on the first day of the month</a:t>
            </a:r>
            <a:r>
              <a:rPr lang="en-US" sz="2800" b="1" u="sng" dirty="0">
                <a:latin typeface="Calibri" panose="020F0502020204030204" pitchFamily="34" charset="0"/>
                <a:ea typeface="Calibri" panose="020F0502020204030204" pitchFamily="34" charset="0"/>
                <a:cs typeface="Times New Roman" panose="02020603050405020304" pitchFamily="18" charset="0"/>
              </a:rPr>
              <a:t>, the word of the Lord</a:t>
            </a:r>
            <a:r>
              <a:rPr lang="en-US" sz="2800" dirty="0">
                <a:latin typeface="Calibri" panose="020F0502020204030204" pitchFamily="34" charset="0"/>
                <a:ea typeface="Calibri" panose="020F0502020204030204" pitchFamily="34" charset="0"/>
                <a:cs typeface="Times New Roman" panose="02020603050405020304" pitchFamily="18" charset="0"/>
              </a:rPr>
              <a:t> came by </a:t>
            </a:r>
            <a:r>
              <a:rPr lang="en-US" sz="2800" u="sng" dirty="0">
                <a:latin typeface="Calibri" panose="020F0502020204030204" pitchFamily="34" charset="0"/>
                <a:ea typeface="Calibri" panose="020F0502020204030204" pitchFamily="34" charset="0"/>
                <a:cs typeface="Times New Roman" panose="02020603050405020304" pitchFamily="18" charset="0"/>
              </a:rPr>
              <a:t>the hand of Haggai the prophet to Zerubbabel the son of </a:t>
            </a:r>
            <a:r>
              <a:rPr lang="en-US" sz="2800" u="sng" dirty="0" err="1">
                <a:latin typeface="Calibri" panose="020F0502020204030204" pitchFamily="34" charset="0"/>
                <a:ea typeface="Calibri" panose="020F0502020204030204" pitchFamily="34" charset="0"/>
                <a:cs typeface="Times New Roman" panose="02020603050405020304" pitchFamily="18" charset="0"/>
              </a:rPr>
              <a:t>Shealtiel</a:t>
            </a:r>
            <a:r>
              <a:rPr lang="en-US" sz="2800" u="sng" dirty="0">
                <a:latin typeface="Calibri" panose="020F0502020204030204" pitchFamily="34" charset="0"/>
                <a:ea typeface="Calibri" panose="020F0502020204030204" pitchFamily="34" charset="0"/>
                <a:cs typeface="Times New Roman" panose="02020603050405020304" pitchFamily="18" charset="0"/>
              </a:rPr>
              <a:t>, governor of Judah, and to Joshua the son of </a:t>
            </a:r>
            <a:r>
              <a:rPr lang="en-US" sz="2800" u="sng" dirty="0" err="1">
                <a:latin typeface="Calibri" panose="020F0502020204030204" pitchFamily="34" charset="0"/>
                <a:ea typeface="Calibri" panose="020F0502020204030204" pitchFamily="34" charset="0"/>
                <a:cs typeface="Times New Roman" panose="02020603050405020304" pitchFamily="18" charset="0"/>
              </a:rPr>
              <a:t>Jehozadak</a:t>
            </a:r>
            <a:r>
              <a:rPr lang="en-US" sz="2800" u="sng" dirty="0">
                <a:latin typeface="Calibri" panose="020F0502020204030204" pitchFamily="34" charset="0"/>
                <a:ea typeface="Calibri" panose="020F0502020204030204" pitchFamily="34" charset="0"/>
                <a:cs typeface="Times New Roman" panose="02020603050405020304" pitchFamily="18" charset="0"/>
              </a:rPr>
              <a:t>, the high priest</a:t>
            </a:r>
            <a:r>
              <a:rPr lang="en-US" sz="2800" dirty="0">
                <a:latin typeface="Calibri" panose="020F0502020204030204" pitchFamily="34" charset="0"/>
                <a:ea typeface="Calibri" panose="020F0502020204030204" pitchFamily="34" charset="0"/>
                <a:cs typeface="Times New Roman" panose="02020603050405020304" pitchFamily="18" charset="0"/>
              </a:rPr>
              <a:t>: (2) "</a:t>
            </a:r>
            <a:r>
              <a:rPr lang="en-US" sz="2800" b="1" dirty="0">
                <a:latin typeface="Calibri" panose="020F0502020204030204" pitchFamily="34" charset="0"/>
                <a:ea typeface="Calibri" panose="020F0502020204030204" pitchFamily="34" charset="0"/>
                <a:cs typeface="Times New Roman" panose="02020603050405020304" pitchFamily="18" charset="0"/>
              </a:rPr>
              <a:t>Thus says the Lord of hosts:</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u="sng" dirty="0">
                <a:latin typeface="Calibri" panose="020F0502020204030204" pitchFamily="34" charset="0"/>
                <a:ea typeface="Calibri" panose="020F0502020204030204" pitchFamily="34" charset="0"/>
                <a:cs typeface="Times New Roman" panose="02020603050405020304" pitchFamily="18" charset="0"/>
              </a:rPr>
              <a:t>These people</a:t>
            </a:r>
            <a:r>
              <a:rPr lang="en-US" sz="2800" dirty="0">
                <a:latin typeface="Calibri" panose="020F0502020204030204" pitchFamily="34" charset="0"/>
                <a:ea typeface="Calibri" panose="020F0502020204030204" pitchFamily="34" charset="0"/>
                <a:cs typeface="Times New Roman" panose="02020603050405020304" pitchFamily="18" charset="0"/>
              </a:rPr>
              <a:t> say the time has not yet come to rebuild </a:t>
            </a:r>
            <a:r>
              <a:rPr lang="en-US" sz="2800" b="1" dirty="0">
                <a:latin typeface="Calibri" panose="020F0502020204030204" pitchFamily="34" charset="0"/>
                <a:ea typeface="Calibri" panose="020F0502020204030204" pitchFamily="34" charset="0"/>
                <a:cs typeface="Times New Roman" panose="02020603050405020304" pitchFamily="18" charset="0"/>
              </a:rPr>
              <a:t>the house of the Lord."</a:t>
            </a:r>
            <a:r>
              <a:rPr lang="en-US" sz="2800" dirty="0">
                <a:latin typeface="Calibri" panose="020F0502020204030204" pitchFamily="34" charset="0"/>
                <a:ea typeface="Calibri" panose="020F0502020204030204" pitchFamily="34" charset="0"/>
                <a:cs typeface="Times New Roman" panose="02020603050405020304" pitchFamily="18" charset="0"/>
              </a:rPr>
              <a:t>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(3) Then </a:t>
            </a:r>
            <a:r>
              <a:rPr lang="en-US" sz="2800" b="1" dirty="0">
                <a:latin typeface="Calibri" panose="020F0502020204030204" pitchFamily="34" charset="0"/>
                <a:ea typeface="Calibri" panose="020F0502020204030204" pitchFamily="34" charset="0"/>
                <a:cs typeface="Times New Roman" panose="02020603050405020304" pitchFamily="18" charset="0"/>
              </a:rPr>
              <a:t>the word of the Lord</a:t>
            </a:r>
            <a:r>
              <a:rPr lang="en-US" sz="2800" dirty="0">
                <a:latin typeface="Calibri" panose="020F0502020204030204" pitchFamily="34" charset="0"/>
                <a:ea typeface="Calibri" panose="020F0502020204030204" pitchFamily="34" charset="0"/>
                <a:cs typeface="Times New Roman" panose="02020603050405020304" pitchFamily="18" charset="0"/>
              </a:rPr>
              <a:t> came by </a:t>
            </a:r>
            <a:r>
              <a:rPr lang="en-US" sz="2800" u="sng" dirty="0">
                <a:latin typeface="Calibri" panose="020F0502020204030204" pitchFamily="34" charset="0"/>
                <a:ea typeface="Calibri" panose="020F0502020204030204" pitchFamily="34" charset="0"/>
                <a:cs typeface="Times New Roman" panose="02020603050405020304" pitchFamily="18" charset="0"/>
              </a:rPr>
              <a:t>the hand of Haggai the prophet, </a:t>
            </a:r>
            <a:r>
              <a:rPr lang="en-US" sz="2800" dirty="0">
                <a:latin typeface="Calibri" panose="020F0502020204030204" pitchFamily="34" charset="0"/>
                <a:ea typeface="Calibri" panose="020F0502020204030204" pitchFamily="34" charset="0"/>
                <a:cs typeface="Times New Roman" panose="02020603050405020304" pitchFamily="18" charset="0"/>
              </a:rPr>
              <a:t>(4) "Is it a time for you yourselves to dwell in your paneled houses, while </a:t>
            </a:r>
            <a:r>
              <a:rPr lang="en-US" sz="2800" b="1" dirty="0">
                <a:latin typeface="Calibri" panose="020F0502020204030204" pitchFamily="34" charset="0"/>
                <a:ea typeface="Calibri" panose="020F0502020204030204" pitchFamily="34" charset="0"/>
                <a:cs typeface="Times New Roman" panose="02020603050405020304" pitchFamily="18" charset="0"/>
              </a:rPr>
              <a:t>this house</a:t>
            </a:r>
            <a:r>
              <a:rPr lang="en-US" sz="2800" dirty="0">
                <a:latin typeface="Calibri" panose="020F0502020204030204" pitchFamily="34" charset="0"/>
                <a:ea typeface="Calibri" panose="020F0502020204030204" pitchFamily="34" charset="0"/>
                <a:cs typeface="Times New Roman" panose="02020603050405020304" pitchFamily="18" charset="0"/>
              </a:rPr>
              <a:t> lies in ruins? (5) Now, therefore, thus says </a:t>
            </a:r>
            <a:r>
              <a:rPr lang="en-US" sz="2800" b="1" dirty="0">
                <a:latin typeface="Calibri" panose="020F0502020204030204" pitchFamily="34" charset="0"/>
                <a:ea typeface="Calibri" panose="020F0502020204030204" pitchFamily="34" charset="0"/>
                <a:cs typeface="Times New Roman" panose="02020603050405020304" pitchFamily="18" charset="0"/>
              </a:rPr>
              <a:t>the Lord of hosts:</a:t>
            </a:r>
            <a:r>
              <a:rPr lang="en-US" sz="2800" dirty="0">
                <a:latin typeface="Calibri" panose="020F0502020204030204" pitchFamily="34" charset="0"/>
                <a:ea typeface="Calibri" panose="020F0502020204030204" pitchFamily="34" charset="0"/>
                <a:cs typeface="Times New Roman" panose="02020603050405020304" pitchFamily="18" charset="0"/>
              </a:rPr>
              <a:t> Consider your ways. (6) You have sown much, and harvested little. You eat, but you never have enough; you drink, but you never have your fill. You clothe yourselves, but no one is warm. And he who earns wages does so to put them into a bag with holes.</a:t>
            </a:r>
            <a:r>
              <a:rPr lang="en-US" sz="2100" dirty="0">
                <a:latin typeface="Calibri" panose="020F0502020204030204" pitchFamily="34" charset="0"/>
                <a:ea typeface="Calibri" panose="020F0502020204030204" pitchFamily="34" charset="0"/>
                <a:cs typeface="Times New Roman" panose="02020603050405020304" pitchFamily="18" charset="0"/>
              </a:rPr>
              <a:t/>
            </a:r>
            <a:br>
              <a:rPr lang="en-US" sz="21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endParaRPr lang="en-US" sz="1400" dirty="0"/>
          </a:p>
        </p:txBody>
      </p:sp>
    </p:spTree>
    <p:extLst>
      <p:ext uri="{BB962C8B-B14F-4D97-AF65-F5344CB8AC3E}">
        <p14:creationId xmlns:p14="http://schemas.microsoft.com/office/powerpoint/2010/main" val="39191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015" y="187568"/>
            <a:ext cx="8733693" cy="6494585"/>
          </a:xfrm>
        </p:spPr>
        <p:txBody>
          <a:bodyPr>
            <a:normAutofit/>
          </a:bodyPr>
          <a:lstStyle/>
          <a:p>
            <a:pPr marL="0" indent="0">
              <a:buNone/>
            </a:pPr>
            <a:endParaRPr lang="en-US" sz="3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(7) "Thus says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Lord of hosts</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Consider your ways. (8) Go up to the hills and bring wood and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build the house</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that I may take pleasure in it and that I may be glorified, says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Lord.</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(9) You looked for much, and behold, it came to little. And when you brought it home, I blew it away. Why? declares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Lord of hosts.</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Because of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my house</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that lies in ruins, while each of you busies himself with his own house. (10) Therefore the heavens above you have withheld the dew, and the earth has withheld its produce. (11) And </a:t>
            </a:r>
            <a:r>
              <a:rPr lang="en-US" sz="3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I have called </a:t>
            </a:r>
            <a:r>
              <a:rPr lang="en-US" sz="3000" dirty="0">
                <a:solidFill>
                  <a:prstClr val="black"/>
                </a:solidFill>
                <a:latin typeface="Calibri" panose="020F0502020204030204" pitchFamily="34" charset="0"/>
                <a:ea typeface="Calibri" panose="020F0502020204030204" pitchFamily="34" charset="0"/>
                <a:cs typeface="Times New Roman" panose="02020603050405020304" pitchFamily="18" charset="0"/>
              </a:rPr>
              <a:t>for a drought on the land and the hills, on the grain, the new wine, the oil, on what the ground brings forth, on man and beast, and on all their labors." </a:t>
            </a:r>
            <a:endParaRPr lang="en-US" sz="3000" dirty="0"/>
          </a:p>
        </p:txBody>
      </p:sp>
    </p:spTree>
    <p:extLst>
      <p:ext uri="{BB962C8B-B14F-4D97-AF65-F5344CB8AC3E}">
        <p14:creationId xmlns:p14="http://schemas.microsoft.com/office/powerpoint/2010/main" val="1178493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31" y="187570"/>
            <a:ext cx="8745415" cy="6459416"/>
          </a:xfrm>
        </p:spPr>
        <p:txBody>
          <a:bodyPr>
            <a:normAutofit fontScale="90000"/>
          </a:bodyPr>
          <a:lstStyle/>
          <a:p>
            <a:pPr marL="0" marR="0">
              <a:lnSpc>
                <a:spcPct val="107000"/>
              </a:lnSpc>
              <a:spcBef>
                <a:spcPts val="0"/>
              </a:spcBef>
              <a:spcAft>
                <a:spcPts val="800"/>
              </a:spcAft>
            </a:pPr>
            <a:r>
              <a:rPr lang="en-US" sz="3100" dirty="0">
                <a:latin typeface="Calibri" panose="020F0502020204030204" pitchFamily="34" charset="0"/>
                <a:ea typeface="Calibri" panose="020F0502020204030204" pitchFamily="34" charset="0"/>
                <a:cs typeface="Times New Roman" panose="02020603050405020304" pitchFamily="18" charset="0"/>
              </a:rPr>
              <a:t>(12) </a:t>
            </a:r>
            <a:r>
              <a:rPr lang="en-US" sz="3100" u="sng" dirty="0">
                <a:latin typeface="Calibri" panose="020F0502020204030204" pitchFamily="34" charset="0"/>
                <a:ea typeface="Calibri" panose="020F0502020204030204" pitchFamily="34" charset="0"/>
                <a:cs typeface="Times New Roman" panose="02020603050405020304" pitchFamily="18" charset="0"/>
              </a:rPr>
              <a:t>Then Zerubbabel the son of </a:t>
            </a:r>
            <a:r>
              <a:rPr lang="en-US" sz="3100" u="sng" dirty="0" err="1">
                <a:latin typeface="Calibri" panose="020F0502020204030204" pitchFamily="34" charset="0"/>
                <a:ea typeface="Calibri" panose="020F0502020204030204" pitchFamily="34" charset="0"/>
                <a:cs typeface="Times New Roman" panose="02020603050405020304" pitchFamily="18" charset="0"/>
              </a:rPr>
              <a:t>Shealtiel</a:t>
            </a:r>
            <a:r>
              <a:rPr lang="en-US" sz="3100" u="sng" dirty="0">
                <a:latin typeface="Calibri" panose="020F0502020204030204" pitchFamily="34" charset="0"/>
                <a:ea typeface="Calibri" panose="020F0502020204030204" pitchFamily="34" charset="0"/>
                <a:cs typeface="Times New Roman" panose="02020603050405020304" pitchFamily="18" charset="0"/>
              </a:rPr>
              <a:t>, and Joshua the son of </a:t>
            </a:r>
            <a:r>
              <a:rPr lang="en-US" sz="3100" u="sng" dirty="0" err="1">
                <a:latin typeface="Calibri" panose="020F0502020204030204" pitchFamily="34" charset="0"/>
                <a:ea typeface="Calibri" panose="020F0502020204030204" pitchFamily="34" charset="0"/>
                <a:cs typeface="Times New Roman" panose="02020603050405020304" pitchFamily="18" charset="0"/>
              </a:rPr>
              <a:t>Jehozadak</a:t>
            </a:r>
            <a:r>
              <a:rPr lang="en-US" sz="3100" u="sng" dirty="0">
                <a:latin typeface="Calibri" panose="020F0502020204030204" pitchFamily="34" charset="0"/>
                <a:ea typeface="Calibri" panose="020F0502020204030204" pitchFamily="34" charset="0"/>
                <a:cs typeface="Times New Roman" panose="02020603050405020304" pitchFamily="18" charset="0"/>
              </a:rPr>
              <a:t>, the high priest, with all the remnant of the people,</a:t>
            </a:r>
            <a:r>
              <a:rPr lang="en-US" sz="3100" dirty="0">
                <a:latin typeface="Calibri" panose="020F0502020204030204" pitchFamily="34" charset="0"/>
                <a:ea typeface="Calibri" panose="020F0502020204030204" pitchFamily="34" charset="0"/>
                <a:cs typeface="Times New Roman" panose="02020603050405020304" pitchFamily="18" charset="0"/>
              </a:rPr>
              <a:t> obeyed </a:t>
            </a:r>
            <a:r>
              <a:rPr lang="en-US" sz="3100" b="1" dirty="0">
                <a:latin typeface="Calibri" panose="020F0502020204030204" pitchFamily="34" charset="0"/>
                <a:ea typeface="Calibri" panose="020F0502020204030204" pitchFamily="34" charset="0"/>
                <a:cs typeface="Times New Roman" panose="02020603050405020304" pitchFamily="18" charset="0"/>
              </a:rPr>
              <a:t>the voice of the Lord their God,</a:t>
            </a:r>
            <a:r>
              <a:rPr lang="en-US" sz="3100" dirty="0">
                <a:latin typeface="Calibri" panose="020F0502020204030204" pitchFamily="34" charset="0"/>
                <a:ea typeface="Calibri" panose="020F0502020204030204" pitchFamily="34" charset="0"/>
                <a:cs typeface="Times New Roman" panose="02020603050405020304" pitchFamily="18" charset="0"/>
              </a:rPr>
              <a:t> and </a:t>
            </a:r>
            <a:r>
              <a:rPr lang="en-US" sz="3100" u="sng" dirty="0">
                <a:latin typeface="Calibri" panose="020F0502020204030204" pitchFamily="34" charset="0"/>
                <a:ea typeface="Calibri" panose="020F0502020204030204" pitchFamily="34" charset="0"/>
                <a:cs typeface="Times New Roman" panose="02020603050405020304" pitchFamily="18" charset="0"/>
              </a:rPr>
              <a:t>the words of Haggai the prophet,</a:t>
            </a:r>
            <a:r>
              <a:rPr lang="en-US" sz="3100" dirty="0">
                <a:latin typeface="Calibri" panose="020F0502020204030204" pitchFamily="34" charset="0"/>
                <a:ea typeface="Calibri" panose="020F0502020204030204" pitchFamily="34" charset="0"/>
                <a:cs typeface="Times New Roman" panose="02020603050405020304" pitchFamily="18" charset="0"/>
              </a:rPr>
              <a:t> as the </a:t>
            </a:r>
            <a:r>
              <a:rPr lang="en-US" sz="3100" b="1" dirty="0">
                <a:latin typeface="Calibri" panose="020F0502020204030204" pitchFamily="34" charset="0"/>
                <a:ea typeface="Calibri" panose="020F0502020204030204" pitchFamily="34" charset="0"/>
                <a:cs typeface="Times New Roman" panose="02020603050405020304" pitchFamily="18" charset="0"/>
              </a:rPr>
              <a:t>Lord their God</a:t>
            </a:r>
            <a:r>
              <a:rPr lang="en-US" sz="3100" dirty="0">
                <a:latin typeface="Calibri" panose="020F0502020204030204" pitchFamily="34" charset="0"/>
                <a:ea typeface="Calibri" panose="020F0502020204030204" pitchFamily="34" charset="0"/>
                <a:cs typeface="Times New Roman" panose="02020603050405020304" pitchFamily="18" charset="0"/>
              </a:rPr>
              <a:t> had sent him. And </a:t>
            </a:r>
            <a:r>
              <a:rPr lang="en-US" sz="3100" u="sng" dirty="0">
                <a:latin typeface="Calibri" panose="020F0502020204030204" pitchFamily="34" charset="0"/>
                <a:ea typeface="Calibri" panose="020F0502020204030204" pitchFamily="34" charset="0"/>
                <a:cs typeface="Times New Roman" panose="02020603050405020304" pitchFamily="18" charset="0"/>
              </a:rPr>
              <a:t>the people</a:t>
            </a:r>
            <a:r>
              <a:rPr lang="en-US" sz="3100" dirty="0">
                <a:latin typeface="Calibri" panose="020F0502020204030204" pitchFamily="34" charset="0"/>
                <a:ea typeface="Calibri" panose="020F0502020204030204" pitchFamily="34" charset="0"/>
                <a:cs typeface="Times New Roman" panose="02020603050405020304" pitchFamily="18" charset="0"/>
              </a:rPr>
              <a:t> feared </a:t>
            </a:r>
            <a:r>
              <a:rPr lang="en-US" sz="3100" b="1" dirty="0">
                <a:latin typeface="Calibri" panose="020F0502020204030204" pitchFamily="34" charset="0"/>
                <a:ea typeface="Calibri" panose="020F0502020204030204" pitchFamily="34" charset="0"/>
                <a:cs typeface="Times New Roman" panose="02020603050405020304" pitchFamily="18" charset="0"/>
              </a:rPr>
              <a:t>the Lord.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Times New Roman" panose="02020603050405020304" pitchFamily="18" charset="0"/>
              </a:rPr>
              <a:t>(13) Then</a:t>
            </a:r>
            <a:r>
              <a:rPr lang="en-US" sz="3100" u="sng" dirty="0">
                <a:latin typeface="Calibri" panose="020F0502020204030204" pitchFamily="34" charset="0"/>
                <a:ea typeface="Calibri" panose="020F0502020204030204" pitchFamily="34" charset="0"/>
                <a:cs typeface="Times New Roman" panose="02020603050405020304" pitchFamily="18" charset="0"/>
              </a:rPr>
              <a:t> Haggai, the messenger of </a:t>
            </a:r>
            <a:r>
              <a:rPr lang="en-US" sz="3100" b="1" dirty="0">
                <a:latin typeface="Calibri" panose="020F0502020204030204" pitchFamily="34" charset="0"/>
                <a:ea typeface="Calibri" panose="020F0502020204030204" pitchFamily="34" charset="0"/>
                <a:cs typeface="Times New Roman" panose="02020603050405020304" pitchFamily="18" charset="0"/>
              </a:rPr>
              <a:t>the Lord,</a:t>
            </a:r>
            <a:r>
              <a:rPr lang="en-US" sz="3100" dirty="0">
                <a:latin typeface="Calibri" panose="020F0502020204030204" pitchFamily="34" charset="0"/>
                <a:ea typeface="Calibri" panose="020F0502020204030204" pitchFamily="34" charset="0"/>
                <a:cs typeface="Times New Roman" panose="02020603050405020304" pitchFamily="18" charset="0"/>
              </a:rPr>
              <a:t> spoke to </a:t>
            </a:r>
            <a:r>
              <a:rPr lang="en-US" sz="3100" u="sng" dirty="0">
                <a:latin typeface="Calibri" panose="020F0502020204030204" pitchFamily="34" charset="0"/>
                <a:ea typeface="Calibri" panose="020F0502020204030204" pitchFamily="34" charset="0"/>
                <a:cs typeface="Times New Roman" panose="02020603050405020304" pitchFamily="18" charset="0"/>
              </a:rPr>
              <a:t>the people</a:t>
            </a:r>
            <a:r>
              <a:rPr lang="en-US" sz="3100" dirty="0">
                <a:latin typeface="Calibri" panose="020F0502020204030204" pitchFamily="34" charset="0"/>
                <a:ea typeface="Calibri" panose="020F0502020204030204" pitchFamily="34" charset="0"/>
                <a:cs typeface="Times New Roman" panose="02020603050405020304" pitchFamily="18" charset="0"/>
              </a:rPr>
              <a:t> with the </a:t>
            </a:r>
            <a:r>
              <a:rPr lang="en-US" sz="3100" b="1" dirty="0">
                <a:latin typeface="Calibri" panose="020F0502020204030204" pitchFamily="34" charset="0"/>
                <a:ea typeface="Calibri" panose="020F0502020204030204" pitchFamily="34" charset="0"/>
                <a:cs typeface="Times New Roman" panose="02020603050405020304" pitchFamily="18" charset="0"/>
              </a:rPr>
              <a:t>Lord's message, "I am with you, declares the Lord." (14) And the Lord</a:t>
            </a:r>
            <a:r>
              <a:rPr lang="en-US" sz="3100" dirty="0">
                <a:latin typeface="Calibri" panose="020F0502020204030204" pitchFamily="34" charset="0"/>
                <a:ea typeface="Calibri" panose="020F0502020204030204" pitchFamily="34" charset="0"/>
                <a:cs typeface="Times New Roman" panose="02020603050405020304" pitchFamily="18" charset="0"/>
              </a:rPr>
              <a:t> stirred up </a:t>
            </a:r>
            <a:r>
              <a:rPr lang="en-US" sz="3100" u="sng" dirty="0">
                <a:latin typeface="Calibri" panose="020F0502020204030204" pitchFamily="34" charset="0"/>
                <a:ea typeface="Calibri" panose="020F0502020204030204" pitchFamily="34" charset="0"/>
                <a:cs typeface="Times New Roman" panose="02020603050405020304" pitchFamily="18" charset="0"/>
              </a:rPr>
              <a:t>the spirit of Zerubbabel the son of </a:t>
            </a:r>
            <a:r>
              <a:rPr lang="en-US" sz="3100" u="sng" dirty="0" err="1">
                <a:latin typeface="Calibri" panose="020F0502020204030204" pitchFamily="34" charset="0"/>
                <a:ea typeface="Calibri" panose="020F0502020204030204" pitchFamily="34" charset="0"/>
                <a:cs typeface="Times New Roman" panose="02020603050405020304" pitchFamily="18" charset="0"/>
              </a:rPr>
              <a:t>Shealtiel</a:t>
            </a:r>
            <a:r>
              <a:rPr lang="en-US" sz="3100" u="sng" dirty="0">
                <a:latin typeface="Calibri" panose="020F0502020204030204" pitchFamily="34" charset="0"/>
                <a:ea typeface="Calibri" panose="020F0502020204030204" pitchFamily="34" charset="0"/>
                <a:cs typeface="Times New Roman" panose="02020603050405020304" pitchFamily="18" charset="0"/>
              </a:rPr>
              <a:t>, governor of Judah, and the spirit of Joshua the son of </a:t>
            </a:r>
            <a:r>
              <a:rPr lang="en-US" sz="3100" u="sng" dirty="0" err="1">
                <a:latin typeface="Calibri" panose="020F0502020204030204" pitchFamily="34" charset="0"/>
                <a:ea typeface="Calibri" panose="020F0502020204030204" pitchFamily="34" charset="0"/>
                <a:cs typeface="Times New Roman" panose="02020603050405020304" pitchFamily="18" charset="0"/>
              </a:rPr>
              <a:t>Jehozadak</a:t>
            </a:r>
            <a:r>
              <a:rPr lang="en-US" sz="3100" u="sng" dirty="0">
                <a:latin typeface="Calibri" panose="020F0502020204030204" pitchFamily="34" charset="0"/>
                <a:ea typeface="Calibri" panose="020F0502020204030204" pitchFamily="34" charset="0"/>
                <a:cs typeface="Times New Roman" panose="02020603050405020304" pitchFamily="18" charset="0"/>
              </a:rPr>
              <a:t>, the high priest, and the spirit of all the remnant of the people.</a:t>
            </a:r>
            <a:r>
              <a:rPr lang="en-US" sz="3100" dirty="0">
                <a:latin typeface="Calibri" panose="020F0502020204030204" pitchFamily="34" charset="0"/>
                <a:ea typeface="Calibri" panose="020F0502020204030204" pitchFamily="34" charset="0"/>
                <a:cs typeface="Times New Roman" panose="02020603050405020304" pitchFamily="18" charset="0"/>
              </a:rPr>
              <a:t> And </a:t>
            </a:r>
            <a:r>
              <a:rPr lang="en-US" sz="3100" u="sng" dirty="0">
                <a:latin typeface="Calibri" panose="020F0502020204030204" pitchFamily="34" charset="0"/>
                <a:ea typeface="Calibri" panose="020F0502020204030204" pitchFamily="34" charset="0"/>
                <a:cs typeface="Times New Roman" panose="02020603050405020304" pitchFamily="18" charset="0"/>
              </a:rPr>
              <a:t>they </a:t>
            </a:r>
            <a:r>
              <a:rPr lang="en-US" sz="3100" dirty="0">
                <a:latin typeface="Calibri" panose="020F0502020204030204" pitchFamily="34" charset="0"/>
                <a:ea typeface="Calibri" panose="020F0502020204030204" pitchFamily="34" charset="0"/>
                <a:cs typeface="Times New Roman" panose="02020603050405020304" pitchFamily="18" charset="0"/>
              </a:rPr>
              <a:t>came and worked on </a:t>
            </a:r>
            <a:r>
              <a:rPr lang="en-US" sz="3100" b="1" dirty="0">
                <a:latin typeface="Calibri" panose="020F0502020204030204" pitchFamily="34" charset="0"/>
                <a:ea typeface="Calibri" panose="020F0502020204030204" pitchFamily="34" charset="0"/>
                <a:cs typeface="Times New Roman" panose="02020603050405020304" pitchFamily="18" charset="0"/>
              </a:rPr>
              <a:t>the house of the Lord of hosts, their God,</a:t>
            </a:r>
            <a:r>
              <a:rPr lang="en-US" sz="3100" dirty="0">
                <a:latin typeface="Calibri" panose="020F0502020204030204" pitchFamily="34" charset="0"/>
                <a:ea typeface="Calibri" panose="020F0502020204030204" pitchFamily="34" charset="0"/>
                <a:cs typeface="Times New Roman" panose="02020603050405020304" pitchFamily="18" charset="0"/>
              </a:rPr>
              <a:t> (15) on the twenty-fourth day of the month, in the sixth month, in the second year </a:t>
            </a:r>
            <a:r>
              <a:rPr lang="en-US" sz="3100" u="sng" dirty="0">
                <a:latin typeface="Calibri" panose="020F0502020204030204" pitchFamily="34" charset="0"/>
                <a:ea typeface="Calibri" panose="020F0502020204030204" pitchFamily="34" charset="0"/>
                <a:cs typeface="Times New Roman" panose="02020603050405020304" pitchFamily="18" charset="0"/>
              </a:rPr>
              <a:t>of Darius the king.</a:t>
            </a: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endParaRPr lang="en-US" sz="1400" dirty="0"/>
          </a:p>
        </p:txBody>
      </p:sp>
    </p:spTree>
    <p:extLst>
      <p:ext uri="{BB962C8B-B14F-4D97-AF65-F5344CB8AC3E}">
        <p14:creationId xmlns:p14="http://schemas.microsoft.com/office/powerpoint/2010/main" val="1251252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85" y="365126"/>
            <a:ext cx="8721969" cy="5977059"/>
          </a:xfrm>
        </p:spPr>
        <p:txBody>
          <a:bodyPr>
            <a:normAutofit fontScale="90000"/>
          </a:bodyPr>
          <a:lstStyle/>
          <a:p>
            <a:pPr marL="0" marR="0">
              <a:lnSpc>
                <a:spcPct val="107000"/>
              </a:lnSpc>
              <a:spcBef>
                <a:spcPts val="0"/>
              </a:spcBef>
              <a:spcAft>
                <a:spcPts val="0"/>
              </a:spcAft>
            </a:pPr>
            <a:r>
              <a:rPr lang="en-US" sz="3600" b="1" u="sng" dirty="0">
                <a:latin typeface="Calibri" panose="020F0502020204030204" pitchFamily="34" charset="0"/>
                <a:ea typeface="Calibri" panose="020F0502020204030204" pitchFamily="34" charset="0"/>
                <a:cs typeface="Times New Roman" panose="02020603050405020304" pitchFamily="18" charset="0"/>
              </a:rPr>
              <a:t>B. THE KEY PEOPLE</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1. Darius the king – </a:t>
            </a:r>
            <a:r>
              <a:rPr lang="en-US" sz="3600" dirty="0" err="1">
                <a:latin typeface="Calibri" panose="020F0502020204030204" pitchFamily="34" charset="0"/>
                <a:ea typeface="Calibri" panose="020F0502020204030204" pitchFamily="34" charset="0"/>
                <a:cs typeface="Times New Roman" panose="02020603050405020304" pitchFamily="18" charset="0"/>
              </a:rPr>
              <a:t>Hystaspis</a:t>
            </a:r>
            <a:r>
              <a:rPr lang="en-US" sz="3600" dirty="0">
                <a:latin typeface="Calibri" panose="020F0502020204030204" pitchFamily="34" charset="0"/>
                <a:ea typeface="Calibri" panose="020F0502020204030204" pitchFamily="34" charset="0"/>
                <a:cs typeface="Times New Roman" panose="02020603050405020304" pitchFamily="18" charset="0"/>
              </a:rPr>
              <a:t> ruler of Persia </a:t>
            </a:r>
            <a:r>
              <a:rPr lang="en-US" sz="3600" dirty="0" smtClean="0">
                <a:latin typeface="Calibri" panose="020F0502020204030204" pitchFamily="34" charset="0"/>
                <a:ea typeface="Calibri" panose="020F0502020204030204" pitchFamily="34" charset="0"/>
                <a:cs typeface="Times New Roman" panose="02020603050405020304" pitchFamily="18" charset="0"/>
              </a:rPr>
              <a:t/>
            </a:r>
            <a:br>
              <a:rPr lang="en-US" sz="3600" dirty="0" smtClean="0">
                <a:latin typeface="Calibri" panose="020F0502020204030204" pitchFamily="34" charset="0"/>
                <a:ea typeface="Calibri" panose="020F0502020204030204" pitchFamily="34" charset="0"/>
                <a:cs typeface="Times New Roman" panose="02020603050405020304" pitchFamily="18" charset="0"/>
              </a:rPr>
            </a:br>
            <a:r>
              <a:rPr lang="en-US" sz="3600" dirty="0" smtClean="0">
                <a:latin typeface="Calibri" panose="020F0502020204030204" pitchFamily="34" charset="0"/>
                <a:ea typeface="Calibri" panose="020F0502020204030204" pitchFamily="34" charset="0"/>
                <a:cs typeface="Times New Roman" panose="02020603050405020304" pitchFamily="18" charset="0"/>
              </a:rPr>
              <a:t>(</a:t>
            </a:r>
            <a:r>
              <a:rPr lang="en-US" sz="3600" dirty="0">
                <a:latin typeface="Calibri" panose="020F0502020204030204" pitchFamily="34" charset="0"/>
                <a:ea typeface="Calibri" panose="020F0502020204030204" pitchFamily="34" charset="0"/>
                <a:cs typeface="Times New Roman" panose="02020603050405020304" pitchFamily="18" charset="0"/>
              </a:rPr>
              <a:t>522-486 B.C.)</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2. Haggai the prophet </a:t>
            </a:r>
            <a:r>
              <a:rPr lang="en-US" sz="3600" b="1" dirty="0">
                <a:latin typeface="Calibri" panose="020F0502020204030204" pitchFamily="34" charset="0"/>
                <a:ea typeface="Calibri" panose="020F0502020204030204" pitchFamily="34" charset="0"/>
                <a:cs typeface="Times New Roman" panose="02020603050405020304" pitchFamily="18" charset="0"/>
              </a:rPr>
              <a:t>(</a:t>
            </a:r>
            <a:r>
              <a:rPr lang="en-US" sz="3600" b="1" dirty="0" err="1">
                <a:latin typeface="Calibri" panose="020F0502020204030204" pitchFamily="34" charset="0"/>
                <a:ea typeface="Calibri" panose="020F0502020204030204" pitchFamily="34" charset="0"/>
                <a:cs typeface="Times New Roman" panose="02020603050405020304" pitchFamily="18" charset="0"/>
              </a:rPr>
              <a:t>Ezr</a:t>
            </a:r>
            <a:r>
              <a:rPr lang="en-US" sz="3600" b="1" dirty="0">
                <a:latin typeface="Calibri" panose="020F0502020204030204" pitchFamily="34" charset="0"/>
                <a:ea typeface="Calibri" panose="020F0502020204030204" pitchFamily="34" charset="0"/>
                <a:cs typeface="Times New Roman" panose="02020603050405020304" pitchFamily="18" charset="0"/>
              </a:rPr>
              <a:t> 5:1-2; 6:14)</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3. Zerubbabel the son of </a:t>
            </a:r>
            <a:r>
              <a:rPr lang="en-US" sz="3600" dirty="0" err="1">
                <a:latin typeface="Calibri" panose="020F0502020204030204" pitchFamily="34" charset="0"/>
                <a:ea typeface="Calibri" panose="020F0502020204030204" pitchFamily="34" charset="0"/>
                <a:cs typeface="Times New Roman" panose="02020603050405020304" pitchFamily="18" charset="0"/>
              </a:rPr>
              <a:t>Shealtiel</a:t>
            </a:r>
            <a:r>
              <a:rPr lang="en-US" sz="3600" dirty="0">
                <a:latin typeface="Calibri" panose="020F0502020204030204" pitchFamily="34" charset="0"/>
                <a:ea typeface="Calibri" panose="020F0502020204030204" pitchFamily="34" charset="0"/>
                <a:cs typeface="Times New Roman" panose="02020603050405020304" pitchFamily="18" charset="0"/>
              </a:rPr>
              <a:t>, governor of Judah – </a:t>
            </a:r>
            <a:r>
              <a:rPr lang="en-US" sz="3600" dirty="0" err="1">
                <a:latin typeface="Calibri" panose="020F0502020204030204" pitchFamily="34" charset="0"/>
                <a:ea typeface="Calibri" panose="020F0502020204030204" pitchFamily="34" charset="0"/>
                <a:cs typeface="Times New Roman" panose="02020603050405020304" pitchFamily="18" charset="0"/>
              </a:rPr>
              <a:t>Sheshbazzar</a:t>
            </a: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b="1" dirty="0">
                <a:latin typeface="Calibri" panose="020F0502020204030204" pitchFamily="34" charset="0"/>
                <a:ea typeface="Calibri" panose="020F0502020204030204" pitchFamily="34" charset="0"/>
                <a:cs typeface="Times New Roman" panose="02020603050405020304" pitchFamily="18" charset="0"/>
              </a:rPr>
              <a:t>(</a:t>
            </a:r>
            <a:r>
              <a:rPr lang="en-US" sz="3600" b="1" dirty="0" err="1">
                <a:latin typeface="Calibri" panose="020F0502020204030204" pitchFamily="34" charset="0"/>
                <a:ea typeface="Calibri" panose="020F0502020204030204" pitchFamily="34" charset="0"/>
                <a:cs typeface="Times New Roman" panose="02020603050405020304" pitchFamily="18" charset="0"/>
              </a:rPr>
              <a:t>Ezr</a:t>
            </a:r>
            <a:r>
              <a:rPr lang="en-US" sz="3600" b="1" dirty="0">
                <a:latin typeface="Calibri" panose="020F0502020204030204" pitchFamily="34" charset="0"/>
                <a:ea typeface="Calibri" panose="020F0502020204030204" pitchFamily="34" charset="0"/>
                <a:cs typeface="Times New Roman" panose="02020603050405020304" pitchFamily="18" charset="0"/>
              </a:rPr>
              <a:t> 1:8)</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4. Joshua the son of </a:t>
            </a:r>
            <a:r>
              <a:rPr lang="en-US" sz="3600" dirty="0" err="1">
                <a:latin typeface="Calibri" panose="020F0502020204030204" pitchFamily="34" charset="0"/>
                <a:ea typeface="Calibri" panose="020F0502020204030204" pitchFamily="34" charset="0"/>
                <a:cs typeface="Times New Roman" panose="02020603050405020304" pitchFamily="18" charset="0"/>
              </a:rPr>
              <a:t>Jehozadak</a:t>
            </a:r>
            <a:r>
              <a:rPr lang="en-US" sz="3600" dirty="0">
                <a:latin typeface="Calibri" panose="020F0502020204030204" pitchFamily="34" charset="0"/>
                <a:ea typeface="Calibri" panose="020F0502020204030204" pitchFamily="34" charset="0"/>
                <a:cs typeface="Times New Roman" panose="02020603050405020304" pitchFamily="18" charset="0"/>
              </a:rPr>
              <a:t>, the high priest (taken captive by Nebuchadnezzar in </a:t>
            </a:r>
            <a:r>
              <a:rPr lang="en-US" sz="3600" b="1" dirty="0">
                <a:latin typeface="Calibri" panose="020F0502020204030204" pitchFamily="34" charset="0"/>
                <a:ea typeface="Calibri" panose="020F0502020204030204" pitchFamily="34" charset="0"/>
                <a:cs typeface="Times New Roman" panose="02020603050405020304" pitchFamily="18" charset="0"/>
              </a:rPr>
              <a:t>1 </a:t>
            </a:r>
            <a:r>
              <a:rPr lang="en-US" sz="3600" b="1" dirty="0" err="1">
                <a:latin typeface="Calibri" panose="020F0502020204030204" pitchFamily="34" charset="0"/>
                <a:ea typeface="Calibri" panose="020F0502020204030204" pitchFamily="34" charset="0"/>
                <a:cs typeface="Times New Roman" panose="02020603050405020304" pitchFamily="18" charset="0"/>
              </a:rPr>
              <a:t>Chr</a:t>
            </a:r>
            <a:r>
              <a:rPr lang="en-US" sz="3600" b="1" dirty="0">
                <a:latin typeface="Calibri" panose="020F0502020204030204" pitchFamily="34" charset="0"/>
                <a:ea typeface="Calibri" panose="020F0502020204030204" pitchFamily="34" charset="0"/>
                <a:cs typeface="Times New Roman" panose="02020603050405020304" pitchFamily="18" charset="0"/>
              </a:rPr>
              <a:t> 6:15)</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5. The remnant of the people</a:t>
            </a: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Tree>
    <p:extLst>
      <p:ext uri="{BB962C8B-B14F-4D97-AF65-F5344CB8AC3E}">
        <p14:creationId xmlns:p14="http://schemas.microsoft.com/office/powerpoint/2010/main" val="711351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6"/>
            <a:ext cx="7886700" cy="607889"/>
          </a:xfrm>
        </p:spPr>
        <p:txBody>
          <a:bodyPr>
            <a:noAutofit/>
          </a:bodyPr>
          <a:lstStyle/>
          <a:p>
            <a:pPr marL="0" marR="0">
              <a:lnSpc>
                <a:spcPct val="107000"/>
              </a:lnSpc>
              <a:spcBef>
                <a:spcPts val="0"/>
              </a:spcBef>
              <a:spcAft>
                <a:spcPts val="0"/>
              </a:spcAft>
            </a:pPr>
            <a:r>
              <a:rPr lang="en-US" sz="3200" b="1" u="sng" dirty="0">
                <a:latin typeface="Calibri" panose="020F0502020204030204" pitchFamily="34" charset="0"/>
                <a:ea typeface="Calibri" panose="020F0502020204030204" pitchFamily="34" charset="0"/>
                <a:cs typeface="Times New Roman" panose="02020603050405020304" pitchFamily="18" charset="0"/>
              </a:rPr>
              <a:t>C. THE HISTORICAL BACKGROUND</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pic>
        <p:nvPicPr>
          <p:cNvPr id="5" name="Picture 4"/>
          <p:cNvPicPr>
            <a:picLocks noChangeAspect="1"/>
          </p:cNvPicPr>
          <p:nvPr/>
        </p:nvPicPr>
        <p:blipFill>
          <a:blip r:embed="rId2"/>
          <a:stretch>
            <a:fillRect/>
          </a:stretch>
        </p:blipFill>
        <p:spPr>
          <a:xfrm>
            <a:off x="148558" y="1289537"/>
            <a:ext cx="8846884" cy="3188677"/>
          </a:xfrm>
          <a:prstGeom prst="rect">
            <a:avLst/>
          </a:prstGeom>
        </p:spPr>
      </p:pic>
    </p:spTree>
    <p:extLst>
      <p:ext uri="{BB962C8B-B14F-4D97-AF65-F5344CB8AC3E}">
        <p14:creationId xmlns:p14="http://schemas.microsoft.com/office/powerpoint/2010/main" val="937124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9716" y="775051"/>
            <a:ext cx="8652751" cy="5156826"/>
          </a:xfrm>
          <a:prstGeom prst="rect">
            <a:avLst/>
          </a:prstGeom>
        </p:spPr>
      </p:pic>
    </p:spTree>
    <p:extLst>
      <p:ext uri="{BB962C8B-B14F-4D97-AF65-F5344CB8AC3E}">
        <p14:creationId xmlns:p14="http://schemas.microsoft.com/office/powerpoint/2010/main" val="3220490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9942" y="1165527"/>
            <a:ext cx="8798953" cy="4039519"/>
          </a:xfrm>
          <a:prstGeom prst="rect">
            <a:avLst/>
          </a:prstGeom>
        </p:spPr>
      </p:pic>
    </p:spTree>
    <p:extLst>
      <p:ext uri="{BB962C8B-B14F-4D97-AF65-F5344CB8AC3E}">
        <p14:creationId xmlns:p14="http://schemas.microsoft.com/office/powerpoint/2010/main" val="3055428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5734" y="55867"/>
            <a:ext cx="4265122" cy="6802133"/>
          </a:xfrm>
          <a:prstGeom prst="rect">
            <a:avLst/>
          </a:prstGeom>
        </p:spPr>
      </p:pic>
    </p:spTree>
    <p:extLst>
      <p:ext uri="{BB962C8B-B14F-4D97-AF65-F5344CB8AC3E}">
        <p14:creationId xmlns:p14="http://schemas.microsoft.com/office/powerpoint/2010/main" val="3694586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11015" y="187568"/>
            <a:ext cx="8850923" cy="6518031"/>
          </a:xfrm>
        </p:spPr>
        <p:txBody>
          <a:bodyPr>
            <a:normAutofit fontScale="77500" lnSpcReduction="20000"/>
          </a:bodyPr>
          <a:lstStyle/>
          <a:p>
            <a:pPr marL="0" marR="0" indent="0" algn="just">
              <a:lnSpc>
                <a:spcPct val="107000"/>
              </a:lnSpc>
              <a:spcBef>
                <a:spcPts val="0"/>
              </a:spcBef>
              <a:spcAft>
                <a:spcPts val="0"/>
              </a:spcAft>
              <a:buNone/>
            </a:pPr>
            <a:r>
              <a:rPr lang="en-US" b="1" u="sng" dirty="0">
                <a:latin typeface="Calibri" panose="020F0502020204030204" pitchFamily="34" charset="0"/>
                <a:ea typeface="Calibri" panose="020F0502020204030204" pitchFamily="34" charset="0"/>
                <a:cs typeface="Times New Roman" panose="02020603050405020304" pitchFamily="18" charset="0"/>
              </a:rPr>
              <a:t>D. THE STUDY NOTES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1. The problem: The foundation of the temple had been laid in 536 B.C</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b="1" dirty="0" err="1">
                <a:latin typeface="Calibri" panose="020F0502020204030204" pitchFamily="34" charset="0"/>
                <a:ea typeface="Calibri" panose="020F0502020204030204" pitchFamily="34" charset="0"/>
                <a:cs typeface="Times New Roman" panose="02020603050405020304" pitchFamily="18" charset="0"/>
              </a:rPr>
              <a:t>Ezr</a:t>
            </a:r>
            <a:r>
              <a:rPr lang="en-US" b="1" dirty="0">
                <a:latin typeface="Calibri" panose="020F0502020204030204" pitchFamily="34" charset="0"/>
                <a:ea typeface="Calibri" panose="020F0502020204030204" pitchFamily="34" charset="0"/>
                <a:cs typeface="Times New Roman" panose="02020603050405020304" pitchFamily="18" charset="0"/>
              </a:rPr>
              <a:t> 3:8-10)</a:t>
            </a:r>
            <a:r>
              <a:rPr lang="en-US" dirty="0">
                <a:latin typeface="Calibri" panose="020F0502020204030204" pitchFamily="34" charset="0"/>
                <a:ea typeface="Calibri" panose="020F0502020204030204" pitchFamily="34" charset="0"/>
                <a:cs typeface="Times New Roman" panose="02020603050405020304" pitchFamily="18" charset="0"/>
              </a:rPr>
              <a:t> but the people did no more work on the Lord’s house because of opposition that halted the work until 520 B.C.                                               </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b="1" dirty="0" err="1">
                <a:latin typeface="Calibri" panose="020F0502020204030204" pitchFamily="34" charset="0"/>
                <a:ea typeface="Calibri" panose="020F0502020204030204" pitchFamily="34" charset="0"/>
                <a:cs typeface="Times New Roman" panose="02020603050405020304" pitchFamily="18" charset="0"/>
              </a:rPr>
              <a:t>Ezr</a:t>
            </a:r>
            <a:r>
              <a:rPr lang="en-US" b="1" dirty="0">
                <a:latin typeface="Calibri" panose="020F0502020204030204" pitchFamily="34" charset="0"/>
                <a:ea typeface="Calibri" panose="020F0502020204030204" pitchFamily="34" charset="0"/>
                <a:cs typeface="Times New Roman" panose="02020603050405020304" pitchFamily="18" charset="0"/>
              </a:rPr>
              <a:t> 4:1-5,24).</a:t>
            </a:r>
            <a:r>
              <a:rPr lang="en-US" dirty="0">
                <a:latin typeface="Calibri" panose="020F0502020204030204" pitchFamily="34" charset="0"/>
                <a:ea typeface="Calibri" panose="020F0502020204030204" pitchFamily="34" charset="0"/>
                <a:cs typeface="Times New Roman" panose="02020603050405020304" pitchFamily="18" charset="0"/>
              </a:rPr>
              <a:t>  Meanwhile, the people had built fine paneled house for themselves.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2. They were cursed for their </a:t>
            </a:r>
            <a:r>
              <a:rPr lang="en-US" dirty="0" smtClean="0">
                <a:latin typeface="Calibri" panose="020F0502020204030204" pitchFamily="34" charset="0"/>
                <a:ea typeface="Calibri" panose="020F0502020204030204" pitchFamily="34" charset="0"/>
                <a:cs typeface="Times New Roman" panose="02020603050405020304" pitchFamily="18" charset="0"/>
              </a:rPr>
              <a:t>disobedience                                                                  </a:t>
            </a:r>
            <a:r>
              <a:rPr lang="en-US" b="1" dirty="0">
                <a:latin typeface="Calibri" panose="020F0502020204030204" pitchFamily="34" charset="0"/>
                <a:ea typeface="Calibri" panose="020F0502020204030204" pitchFamily="34" charset="0"/>
                <a:cs typeface="Times New Roman" panose="02020603050405020304" pitchFamily="18" charset="0"/>
              </a:rPr>
              <a:t>(Dt 28:38,39;  Lev 26:20;  Is 55:1,2;  Hos 4:10,11)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3. Obedience, reverence and respect would show true faith in God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a:t>
            </a:r>
            <a:r>
              <a:rPr lang="en-US" b="1" dirty="0" err="1">
                <a:latin typeface="Calibri" panose="020F0502020204030204" pitchFamily="34" charset="0"/>
                <a:ea typeface="Calibri" panose="020F0502020204030204" pitchFamily="34" charset="0"/>
                <a:cs typeface="Times New Roman" panose="02020603050405020304" pitchFamily="18" charset="0"/>
              </a:rPr>
              <a:t>Jer</a:t>
            </a:r>
            <a:r>
              <a:rPr lang="en-US" b="1" dirty="0">
                <a:latin typeface="Calibri" panose="020F0502020204030204" pitchFamily="34" charset="0"/>
                <a:ea typeface="Calibri" panose="020F0502020204030204" pitchFamily="34" charset="0"/>
                <a:cs typeface="Times New Roman" panose="02020603050405020304" pitchFamily="18" charset="0"/>
              </a:rPr>
              <a:t> 13:11;   Dt 31:12,13;   Mal 1:6;  3:5,16)</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dirty="0" smtClean="0">
                <a:latin typeface="Calibri" panose="020F0502020204030204" pitchFamily="34" charset="0"/>
                <a:ea typeface="Calibri" panose="020F0502020204030204" pitchFamily="34" charset="0"/>
                <a:cs typeface="Times New Roman" panose="02020603050405020304" pitchFamily="18" charset="0"/>
              </a:rPr>
              <a:t>4</a:t>
            </a:r>
            <a:r>
              <a:rPr lang="en-US" dirty="0">
                <a:latin typeface="Calibri" panose="020F0502020204030204" pitchFamily="34" charset="0"/>
                <a:ea typeface="Calibri" panose="020F0502020204030204" pitchFamily="34" charset="0"/>
                <a:cs typeface="Times New Roman" panose="02020603050405020304" pitchFamily="18" charset="0"/>
              </a:rPr>
              <a:t>. When the Lord is with you then godly and good things result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a:t>
            </a:r>
            <a:r>
              <a:rPr lang="en-US" b="1" dirty="0">
                <a:latin typeface="Calibri" panose="020F0502020204030204" pitchFamily="34" charset="0"/>
                <a:ea typeface="Calibri" panose="020F0502020204030204" pitchFamily="34" charset="0"/>
                <a:cs typeface="Times New Roman" panose="02020603050405020304" pitchFamily="18" charset="0"/>
              </a:rPr>
              <a:t>Nu 14:9; Gen 26:3; Mt 28:20;  Rom 8:31)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b="1" dirty="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5. When our spirits are stirred up by the Spirit, then things begin to happen, even though we have difficulty and woes, God works through us for his greater purposes  </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b="1" dirty="0" err="1">
                <a:latin typeface="Calibri" panose="020F0502020204030204" pitchFamily="34" charset="0"/>
                <a:ea typeface="Calibri" panose="020F0502020204030204" pitchFamily="34" charset="0"/>
                <a:cs typeface="Times New Roman" panose="02020603050405020304" pitchFamily="18" charset="0"/>
              </a:rPr>
              <a:t>Ezr</a:t>
            </a:r>
            <a:r>
              <a:rPr lang="en-US" b="1" dirty="0">
                <a:latin typeface="Calibri" panose="020F0502020204030204" pitchFamily="34" charset="0"/>
                <a:ea typeface="Calibri" panose="020F0502020204030204" pitchFamily="34" charset="0"/>
                <a:cs typeface="Times New Roman" panose="02020603050405020304" pitchFamily="18" charset="0"/>
              </a:rPr>
              <a:t> 1:5;</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Ex 35:20-22;  2 </a:t>
            </a:r>
            <a:r>
              <a:rPr lang="en-US" b="1" dirty="0" err="1">
                <a:latin typeface="Calibri" panose="020F0502020204030204" pitchFamily="34" charset="0"/>
                <a:ea typeface="Calibri" panose="020F0502020204030204" pitchFamily="34" charset="0"/>
                <a:cs typeface="Times New Roman" panose="02020603050405020304" pitchFamily="18" charset="0"/>
              </a:rPr>
              <a:t>Chr</a:t>
            </a:r>
            <a:r>
              <a:rPr lang="en-US" b="1" dirty="0">
                <a:latin typeface="Calibri" panose="020F0502020204030204" pitchFamily="34" charset="0"/>
                <a:ea typeface="Calibri" panose="020F0502020204030204" pitchFamily="34" charset="0"/>
                <a:cs typeface="Times New Roman" panose="02020603050405020304" pitchFamily="18" charset="0"/>
              </a:rPr>
              <a:t> 36:22;  </a:t>
            </a:r>
            <a:r>
              <a:rPr lang="en-US" b="1" dirty="0" err="1">
                <a:latin typeface="Calibri" panose="020F0502020204030204" pitchFamily="34" charset="0"/>
                <a:ea typeface="Calibri" panose="020F0502020204030204" pitchFamily="34" charset="0"/>
                <a:cs typeface="Times New Roman" panose="02020603050405020304" pitchFamily="18" charset="0"/>
              </a:rPr>
              <a:t>Php</a:t>
            </a:r>
            <a:r>
              <a:rPr lang="en-US" b="1" dirty="0">
                <a:latin typeface="Calibri" panose="020F0502020204030204" pitchFamily="34" charset="0"/>
                <a:ea typeface="Calibri" panose="020F0502020204030204" pitchFamily="34" charset="0"/>
                <a:cs typeface="Times New Roman" panose="02020603050405020304" pitchFamily="18" charset="0"/>
              </a:rPr>
              <a:t> 2:13)</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73734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600201" y="254306"/>
            <a:ext cx="5527430" cy="6245996"/>
          </a:xfrm>
          <a:prstGeom prst="rect">
            <a:avLst/>
          </a:prstGeom>
        </p:spPr>
      </p:pic>
    </p:spTree>
    <p:extLst>
      <p:ext uri="{BB962C8B-B14F-4D97-AF65-F5344CB8AC3E}">
        <p14:creationId xmlns:p14="http://schemas.microsoft.com/office/powerpoint/2010/main" val="4208322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630562" y="0"/>
            <a:ext cx="5461900" cy="6629162"/>
          </a:xfrm>
          <a:prstGeom prst="rect">
            <a:avLst/>
          </a:prstGeom>
        </p:spPr>
      </p:pic>
    </p:spTree>
    <p:extLst>
      <p:ext uri="{BB962C8B-B14F-4D97-AF65-F5344CB8AC3E}">
        <p14:creationId xmlns:p14="http://schemas.microsoft.com/office/powerpoint/2010/main" val="2196103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53462" y="584749"/>
            <a:ext cx="8237075" cy="5370573"/>
          </a:xfrm>
          <a:prstGeom prst="rect">
            <a:avLst/>
          </a:prstGeom>
        </p:spPr>
      </p:pic>
    </p:spTree>
    <p:extLst>
      <p:ext uri="{BB962C8B-B14F-4D97-AF65-F5344CB8AC3E}">
        <p14:creationId xmlns:p14="http://schemas.microsoft.com/office/powerpoint/2010/main" val="354023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8581" t="21431" r="6832" b="16774"/>
          <a:stretch/>
        </p:blipFill>
        <p:spPr>
          <a:xfrm>
            <a:off x="177882" y="820616"/>
            <a:ext cx="8788235" cy="5005753"/>
          </a:xfrm>
          <a:prstGeom prst="rect">
            <a:avLst/>
          </a:prstGeom>
        </p:spPr>
      </p:pic>
    </p:spTree>
    <p:extLst>
      <p:ext uri="{BB962C8B-B14F-4D97-AF65-F5344CB8AC3E}">
        <p14:creationId xmlns:p14="http://schemas.microsoft.com/office/powerpoint/2010/main" val="2963129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741" t="4653" r="5922" b="12368"/>
          <a:stretch/>
        </p:blipFill>
        <p:spPr>
          <a:xfrm>
            <a:off x="285274" y="820615"/>
            <a:ext cx="8573452" cy="4982307"/>
          </a:xfrm>
          <a:prstGeom prst="rect">
            <a:avLst/>
          </a:prstGeom>
        </p:spPr>
      </p:pic>
    </p:spTree>
    <p:extLst>
      <p:ext uri="{BB962C8B-B14F-4D97-AF65-F5344CB8AC3E}">
        <p14:creationId xmlns:p14="http://schemas.microsoft.com/office/powerpoint/2010/main" val="2184276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40705" y="160948"/>
            <a:ext cx="6462590" cy="6462590"/>
          </a:xfrm>
          <a:prstGeom prst="rect">
            <a:avLst/>
          </a:prstGeom>
        </p:spPr>
      </p:pic>
    </p:spTree>
    <p:extLst>
      <p:ext uri="{BB962C8B-B14F-4D97-AF65-F5344CB8AC3E}">
        <p14:creationId xmlns:p14="http://schemas.microsoft.com/office/powerpoint/2010/main" val="28584587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57200" y="903470"/>
            <a:ext cx="8460044" cy="4758775"/>
          </a:xfrm>
          <a:prstGeom prst="rect">
            <a:avLst/>
          </a:prstGeom>
        </p:spPr>
      </p:pic>
    </p:spTree>
    <p:extLst>
      <p:ext uri="{BB962C8B-B14F-4D97-AF65-F5344CB8AC3E}">
        <p14:creationId xmlns:p14="http://schemas.microsoft.com/office/powerpoint/2010/main" val="4015309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122504" y="219563"/>
            <a:ext cx="6898992" cy="6322940"/>
          </a:xfrm>
          <a:prstGeom prst="rect">
            <a:avLst/>
          </a:prstGeom>
        </p:spPr>
      </p:pic>
    </p:spTree>
    <p:extLst>
      <p:ext uri="{BB962C8B-B14F-4D97-AF65-F5344CB8AC3E}">
        <p14:creationId xmlns:p14="http://schemas.microsoft.com/office/powerpoint/2010/main" val="1849662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0988" y="365126"/>
            <a:ext cx="8339871" cy="5559914"/>
          </a:xfrm>
          <a:prstGeom prst="rect">
            <a:avLst/>
          </a:prstGeom>
        </p:spPr>
      </p:pic>
    </p:spTree>
    <p:extLst>
      <p:ext uri="{BB962C8B-B14F-4D97-AF65-F5344CB8AC3E}">
        <p14:creationId xmlns:p14="http://schemas.microsoft.com/office/powerpoint/2010/main" val="11999225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327763" y="178472"/>
            <a:ext cx="4488473" cy="6448440"/>
          </a:xfrm>
          <a:prstGeom prst="rect">
            <a:avLst/>
          </a:prstGeom>
        </p:spPr>
      </p:pic>
    </p:spTree>
    <p:extLst>
      <p:ext uri="{BB962C8B-B14F-4D97-AF65-F5344CB8AC3E}">
        <p14:creationId xmlns:p14="http://schemas.microsoft.com/office/powerpoint/2010/main" val="23663293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71522" y="1135081"/>
            <a:ext cx="8239171" cy="2909381"/>
          </a:xfrm>
          <a:prstGeom prst="rect">
            <a:avLst/>
          </a:prstGeom>
        </p:spPr>
      </p:pic>
    </p:spTree>
    <p:extLst>
      <p:ext uri="{BB962C8B-B14F-4D97-AF65-F5344CB8AC3E}">
        <p14:creationId xmlns:p14="http://schemas.microsoft.com/office/powerpoint/2010/main" val="2110644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6862" y="281354"/>
            <a:ext cx="8264769" cy="5558316"/>
          </a:xfrm>
          <a:prstGeom prst="rect">
            <a:avLst/>
          </a:prstGeom>
          <a:noFill/>
        </p:spPr>
        <p:txBody>
          <a:bodyPr wrap="square" rtlCol="0">
            <a:spAutoFit/>
          </a:bodyPr>
          <a:lstStyle/>
          <a:p>
            <a:pPr algn="ctr">
              <a:lnSpc>
                <a:spcPts val="1205"/>
              </a:lnSpc>
              <a:spcAft>
                <a:spcPts val="400"/>
              </a:spcAft>
            </a:pPr>
            <a:r>
              <a:rPr lang="en-US" sz="2400" b="1"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Making Disciples for Life</a:t>
            </a:r>
            <a:endParaRPr lang="en-US" sz="2400" dirty="0">
              <a:latin typeface="Gotham Book"/>
              <a:ea typeface="Calibri" panose="020F0502020204030204" pitchFamily="34" charset="0"/>
              <a:cs typeface="Times New Roman" panose="02020603050405020304" pitchFamily="18" charset="0"/>
            </a:endParaRPr>
          </a:p>
          <a:p>
            <a:pPr algn="ctr">
              <a:lnSpc>
                <a:spcPct val="107000"/>
              </a:lnSpc>
              <a:spcAft>
                <a:spcPts val="400"/>
              </a:spcAft>
            </a:pPr>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and the Seven Mission Priorities of the LCMS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700"/>
              </a:spcAft>
            </a:pPr>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THE CHURCH IN THE BOOK OF ACTS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700"/>
              </a:spcAft>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“Go therefore and make disciples of all nations, baptizing them in the name of the Father and of the Son and of the Holy Spirit, teaching them to observe all that I have commanded you. And behold, I am with you always, to the end of the age” </a:t>
            </a:r>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(MATT. 28:16–20)</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Baptizing into Christ and teaching His Word is central to the pattern of making disciples of Jesus for life! Jesus’ catechesis of His disciples made it possible for them to be faithful in their vocations, enduring persecution, confessing Christ and loving their neighbor as Christ had loved them. As the New Testament record makes clear, the apostles continued Jesus’ catechesis in the task of </a:t>
            </a:r>
            <a:r>
              <a:rPr lang="en-US" sz="2400" i="1" dirty="0">
                <a:solidFill>
                  <a:srgbClr val="000000"/>
                </a:solidFill>
                <a:latin typeface="Calibri" panose="020F0502020204030204" pitchFamily="34" charset="0"/>
                <a:ea typeface="Calibri" panose="020F0502020204030204" pitchFamily="34" charset="0"/>
                <a:cs typeface="Calibri" panose="020F0502020204030204" pitchFamily="34" charset="0"/>
              </a:rPr>
              <a:t>Making Disciples for Life</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62102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3754" y="187569"/>
            <a:ext cx="8135815" cy="6109878"/>
          </a:xfrm>
          <a:prstGeom prst="rect">
            <a:avLst/>
          </a:prstGeom>
          <a:noFill/>
        </p:spPr>
        <p:txBody>
          <a:bodyPr wrap="square" rtlCol="0">
            <a:spAutoFit/>
          </a:bodyPr>
          <a:lstStyle/>
          <a:p>
            <a:pPr algn="just">
              <a:lnSpc>
                <a:spcPct val="107000"/>
              </a:lnSpc>
              <a:spcAft>
                <a:spcPts val="700"/>
              </a:spcAft>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The Book of Acts clearly establishes that which is foundational for the church: the preaching of the Gospel and the administration of the Sacraments. The preaching of repentance and the forgiveness of sins in Jesus’ name is always done “according to the Scriptures” of the Old Testament and is creedal in nature, proclaiming all that Christ has done through His suffering, death and resurrection. This content and pattern of preaching was established by Jesus after His resurrection </a:t>
            </a: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(LUKE 24:44–49)</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 Those who are called to repen­tance and faith by the apostolic preaching are baptized for the forgiveness of sins and the promised gift of the Holy Spirit </a:t>
            </a: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rPr>
              <a:t>(ACTS 2:38–39)</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 This pattern of preaching and baptizing in the Book of Acts demonstrates the teaching of the Augsburg Confession that centers on the justification of sinners before God by grace through faith: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342900" algn="just">
              <a:lnSpc>
                <a:spcPct val="107000"/>
              </a:lnSpc>
              <a:spcBef>
                <a:spcPts val="0"/>
              </a:spcBef>
              <a:spcAft>
                <a:spcPts val="700"/>
              </a:spcAft>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Our churches teach that people cannot be justified before God by their own strength, merits, or works. People are freely justified for Christ’s sake, through faith, when they believe that they are received into favor and that their sins are forgiven for Christ’s sake. By His death, Christ made satisfaction for our sins. God counts this faith for righteousness in His sight. (Augsburg Confession, Article IV)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66702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0308" y="281354"/>
            <a:ext cx="8475784" cy="6109365"/>
          </a:xfrm>
          <a:prstGeom prst="rect">
            <a:avLst/>
          </a:prstGeom>
          <a:noFill/>
        </p:spPr>
        <p:txBody>
          <a:bodyPr wrap="square" rtlCol="0">
            <a:spAutoFit/>
          </a:bodyPr>
          <a:lstStyle/>
          <a:p>
            <a:pPr algn="just">
              <a:lnSpc>
                <a:spcPct val="107000"/>
              </a:lnSpc>
              <a:spcAft>
                <a:spcPts val="700"/>
              </a:spcAft>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So that we may obtain this faith, the ministry of teaching the Gospel and administering the Sacraments was instituted. Through the Word and Sacraments, as through instruments, the Holy Spirit is given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[JOHN 20:22]</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He works faith, when and where it pleases God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[JOHN 3:8]</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in those who hear the good news that God justifies those who believe that they are received into grace for Christ’s sake. (Augsburg Confession, Article V) There is no set form of church polity or church government in the Book of Acts. The church is created by the Word of God, and the church is governed by the Word of God. Jesus sent out His apostles to preach the Gospel “according to the Scriptures” of the Old Testament. As the Word was received, converts were baptized for the forgiveness of sins and the promised gift of the Holy Spirit. The newly baptized “devoted themselves to the apostles’ teaching and the fellowship, to the breaking of bread and the prayers”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(ACTS 2:42)</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16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700"/>
              </a:spcAft>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Congregations of baptized disciples continued to gather around the preached Word and “the breaking of bread” in the Divine Service. Men were trained and ordained by the apostles to be pastors (elders) of these congregations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(TITUS 1:5–9)</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Their work centered in the ongoing teaching of the Gospel and administration of the Sacraments. The congregations also sent out missionaries to spread the Gospel and assist congregations in other parts of the world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(ACTS 13:1–3)</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The church — her ministers and the baptized faithful — continues to train, call and ordain pastors and missionaries today for the same purpose.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06752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9631" y="422031"/>
            <a:ext cx="8475785" cy="5813002"/>
          </a:xfrm>
          <a:prstGeom prst="rect">
            <a:avLst/>
          </a:prstGeom>
          <a:noFill/>
        </p:spPr>
        <p:txBody>
          <a:bodyPr wrap="square" rtlCol="0">
            <a:spAutoFit/>
          </a:bodyPr>
          <a:lstStyle/>
          <a:p>
            <a:pPr algn="just">
              <a:lnSpc>
                <a:spcPct val="107000"/>
              </a:lnSpc>
              <a:spcAft>
                <a:spcPts val="700"/>
              </a:spcAft>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Faith in Christ manifests itself in acts of mercy and charity toward the needy and persecuted Christians, as well as in the temporal support of faithful ministers of the Gospel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(MATT. 25:34–40; ACTS 4:32–35; 11:27–30)</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Faithful teaching of the Gospel (catechesis), which grounds the faith of the disciples of Jesus in the apostolic and prophetic Scriptures, is the most important work of the holy ministry in the Book of Acts and for the church in every age. The preaching of the Gospel and the church’s confession of the truth does not flinch in the face of opposition and persecution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(JOHN 15:18, 20)</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The apostles boldly confessed the faith before both religious and civil authorities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(ACTS 4:17–20; 26)</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Wherever the Gospel and Sacraments are faithfully preached and administered, persecution and suffering follow as testimony of the church’s faithfulness to Christ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(MATT. 16:18; 28:20; ACTS 4:23–31)</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Persecution comes both from unbelievers on the outside of the church and from false brethren from within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(ACTS 14:1–7; 15:1–11)</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16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700"/>
              </a:spcAft>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confession of the truth of the Gospel in creed and preaching, and the faithful administration of the Sacraments of Christ, are those things that create and constitute the church. What the church does in her life, worship, service and suffering identify her in this world as the holy bride of Christ. Luther’s seven “marks of the church” are in evidence throughout the Book of Acts and the missionary journeys of Paul. They indicate how the church is to be recognized in the world and what gifts she possesses: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8847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92369"/>
            <a:ext cx="7866185" cy="5773119"/>
          </a:xfrm>
          <a:prstGeom prst="rect">
            <a:avLst/>
          </a:prstGeom>
          <a:noFill/>
        </p:spPr>
        <p:txBody>
          <a:bodyPr wrap="square" rtlCol="0">
            <a:spAutoFit/>
          </a:bodyPr>
          <a:lstStyle/>
          <a:p>
            <a:pPr algn="just">
              <a:lnSpc>
                <a:spcPct val="107000"/>
              </a:lnSpc>
              <a:spcAft>
                <a:spcPts val="700"/>
              </a:spcAft>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Holy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Word of God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(orally preached, taught and confessed).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365"/>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Sacrament of Holy Baptism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(taught, believed and administered).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365"/>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Sacrament of the Altar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(rightly administered, believed and received according to Christ’s institution).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365"/>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exercise of the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Office of the Keys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publicly. “Where one sees sins forgiven or reproved in some persons, be it publicly or privately, one may know that God’s holy people are there.”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365"/>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calling of men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into the Office of the Ministry to preach, to baptize, to absolve and to administer the Sacraments.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365"/>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use of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prayer, public praise and thanksgiving to God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according to the Scriptures. (The Lord’s Prayer prayed and taught; psalms and other spiritual songs used in accordance with the Word of God and true faith; also, the creed, the Ten Commandments and the catechism used in public.) </a:t>
            </a:r>
            <a:endParaRPr lang="en-US" sz="160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a:pP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a:t>
            </a:r>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enduring of suffering and persecution </a:t>
            </a:r>
            <a:r>
              <a:rPr lang="en-US">
                <a:solidFill>
                  <a:srgbClr val="000000"/>
                </a:solidFill>
                <a:latin typeface="Calibri" panose="020F0502020204030204" pitchFamily="34" charset="0"/>
                <a:ea typeface="Calibri" panose="020F0502020204030204" pitchFamily="34" charset="0"/>
                <a:cs typeface="Calibri" panose="020F0502020204030204" pitchFamily="34" charset="0"/>
              </a:rPr>
              <a:t>(the holy cross). “They must endure every misfortune and persecution, all kinds of trials and evil from the devil, the world, and the flesh (as the Lord’s Prayer indicates) by inward sadness, timidity, fear, outward poverty, contempt, illness, and weakness, in order to become like their head, Christ.”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98588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17634" y="114055"/>
            <a:ext cx="8304173" cy="6228130"/>
          </a:xfrm>
          <a:prstGeom prst="rect">
            <a:avLst/>
          </a:prstGeom>
        </p:spPr>
      </p:pic>
    </p:spTree>
    <p:extLst>
      <p:ext uri="{BB962C8B-B14F-4D97-AF65-F5344CB8AC3E}">
        <p14:creationId xmlns:p14="http://schemas.microsoft.com/office/powerpoint/2010/main" val="37793558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3172" y="149225"/>
            <a:ext cx="8753296" cy="6521206"/>
          </a:xfrm>
          <a:prstGeom prst="rect">
            <a:avLst/>
          </a:prstGeom>
        </p:spPr>
      </p:pic>
    </p:spTree>
    <p:extLst>
      <p:ext uri="{BB962C8B-B14F-4D97-AF65-F5344CB8AC3E}">
        <p14:creationId xmlns:p14="http://schemas.microsoft.com/office/powerpoint/2010/main" val="23977672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66569" y="1302972"/>
            <a:ext cx="8810861" cy="3362812"/>
          </a:xfrm>
          <a:prstGeom prst="rect">
            <a:avLst/>
          </a:prstGeom>
        </p:spPr>
      </p:pic>
    </p:spTree>
    <p:extLst>
      <p:ext uri="{BB962C8B-B14F-4D97-AF65-F5344CB8AC3E}">
        <p14:creationId xmlns:p14="http://schemas.microsoft.com/office/powerpoint/2010/main" val="3913168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30021" y="216937"/>
            <a:ext cx="7683958" cy="6219031"/>
          </a:xfrm>
          <a:prstGeom prst="rect">
            <a:avLst/>
          </a:prstGeom>
        </p:spPr>
      </p:pic>
    </p:spTree>
    <p:extLst>
      <p:ext uri="{BB962C8B-B14F-4D97-AF65-F5344CB8AC3E}">
        <p14:creationId xmlns:p14="http://schemas.microsoft.com/office/powerpoint/2010/main" val="30469085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10939" y="234461"/>
            <a:ext cx="8428892" cy="861774"/>
          </a:xfrm>
          <a:prstGeom prst="rect">
            <a:avLst/>
          </a:prstGeom>
          <a:noFill/>
        </p:spPr>
        <p:txBody>
          <a:bodyPr wrap="square" rtlCol="0">
            <a:spAutoFit/>
          </a:bodyPr>
          <a:lstStyle/>
          <a:p>
            <a:pPr algn="ctr"/>
            <a:r>
              <a:rPr lang="en-US" sz="3200" dirty="0" smtClean="0"/>
              <a:t>NEXT WEEK 2-25-24    Lesson 2</a:t>
            </a:r>
          </a:p>
          <a:p>
            <a:pPr algn="ctr"/>
            <a:endParaRPr lang="en-US" dirty="0"/>
          </a:p>
        </p:txBody>
      </p:sp>
      <p:pic>
        <p:nvPicPr>
          <p:cNvPr id="10" name="Picture 9"/>
          <p:cNvPicPr>
            <a:picLocks noChangeAspect="1"/>
          </p:cNvPicPr>
          <p:nvPr/>
        </p:nvPicPr>
        <p:blipFill>
          <a:blip r:embed="rId2"/>
          <a:stretch>
            <a:fillRect/>
          </a:stretch>
        </p:blipFill>
        <p:spPr>
          <a:xfrm>
            <a:off x="726831" y="859668"/>
            <a:ext cx="4698427" cy="2364177"/>
          </a:xfrm>
          <a:prstGeom prst="rect">
            <a:avLst/>
          </a:prstGeom>
        </p:spPr>
      </p:pic>
      <p:sp>
        <p:nvSpPr>
          <p:cNvPr id="12" name="Rectangle 11"/>
          <p:cNvSpPr/>
          <p:nvPr/>
        </p:nvSpPr>
        <p:spPr>
          <a:xfrm>
            <a:off x="852676" y="3488540"/>
            <a:ext cx="6961348" cy="4401205"/>
          </a:xfrm>
          <a:prstGeom prst="rect">
            <a:avLst/>
          </a:prstGeom>
        </p:spPr>
        <p:txBody>
          <a:bodyPr wrap="square">
            <a:spAutoFit/>
          </a:bodyPr>
          <a:lstStyle/>
          <a:p>
            <a:pPr algn="ctr"/>
            <a:r>
              <a:rPr lang="en-US" sz="2800" b="1" dirty="0" smtClean="0">
                <a:latin typeface="Calibri" panose="020F0502020204030204" pitchFamily="34" charset="0"/>
                <a:ea typeface="Calibri" panose="020F0502020204030204" pitchFamily="34" charset="0"/>
                <a:cs typeface="Times New Roman" panose="02020603050405020304" pitchFamily="18" charset="0"/>
              </a:rPr>
              <a:t>“My </a:t>
            </a:r>
            <a:r>
              <a:rPr lang="en-US" sz="2800" b="1" dirty="0">
                <a:latin typeface="Calibri" panose="020F0502020204030204" pitchFamily="34" charset="0"/>
                <a:ea typeface="Calibri" panose="020F0502020204030204" pitchFamily="34" charset="0"/>
                <a:cs typeface="Times New Roman" panose="02020603050405020304" pitchFamily="18" charset="0"/>
              </a:rPr>
              <a:t>Spirit remains in your midst.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latin typeface="Calibri" panose="020F0502020204030204" pitchFamily="34" charset="0"/>
                <a:ea typeface="Calibri" panose="020F0502020204030204" pitchFamily="34" charset="0"/>
                <a:cs typeface="Times New Roman" panose="02020603050405020304" pitchFamily="18" charset="0"/>
              </a:rPr>
              <a:t>Fear not</a:t>
            </a:r>
            <a:r>
              <a:rPr lang="en-US" sz="2800" b="1" dirty="0" smtClean="0">
                <a:latin typeface="Calibri" panose="020F0502020204030204" pitchFamily="34" charset="0"/>
                <a:ea typeface="Calibri" panose="020F0502020204030204" pitchFamily="34" charset="0"/>
                <a:cs typeface="Times New Roman" panose="02020603050405020304" pitchFamily="18" charset="0"/>
              </a:rPr>
              <a:t>.”  </a:t>
            </a:r>
          </a:p>
          <a:p>
            <a:pPr lvl="0" algn="ct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(Haggai 2:1-9) </a:t>
            </a:r>
            <a:endPar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ctr"/>
            <a:r>
              <a:rPr lang="en-US" sz="2800" dirty="0">
                <a:solidFill>
                  <a:prstClr val="black"/>
                </a:solidFill>
              </a:rPr>
              <a:t>SEVEN MISSION PRIORITIES </a:t>
            </a:r>
          </a:p>
          <a:p>
            <a:pPr lvl="0" algn="ctr"/>
            <a:r>
              <a:rPr lang="en-US" sz="2800" b="1" dirty="0">
                <a:solidFill>
                  <a:prstClr val="black"/>
                </a:solidFill>
              </a:rPr>
              <a:t>MISSION PRIORITY #1 </a:t>
            </a:r>
          </a:p>
          <a:p>
            <a:pPr lvl="0" algn="ctr"/>
            <a:r>
              <a:rPr lang="en-US" sz="2800" b="1" dirty="0">
                <a:solidFill>
                  <a:prstClr val="black"/>
                </a:solidFill>
              </a:rPr>
              <a:t>Plant, sustain and revitalize Lutheran churches </a:t>
            </a:r>
            <a:endParaRPr lang="en-US" sz="2800" b="1" dirty="0" smtClean="0">
              <a:solidFill>
                <a:prstClr val="black"/>
              </a:solidFill>
            </a:endParaRPr>
          </a:p>
          <a:p>
            <a:pPr lvl="0" algn="ctr"/>
            <a:r>
              <a:rPr lang="en-US" sz="2800" dirty="0" smtClean="0">
                <a:solidFill>
                  <a:prstClr val="black"/>
                </a:solidFill>
              </a:rPr>
              <a:t>(Acts 14:21–28)</a:t>
            </a:r>
            <a:endParaRPr lang="en-US" sz="2800" b="1" dirty="0">
              <a:solidFill>
                <a:prstClr val="black"/>
              </a:solidFill>
            </a:endParaRPr>
          </a:p>
          <a:p>
            <a:pPr lvl="0" algn="ctr"/>
            <a:endParaRPr lang="en-US" sz="2800" b="1" dirty="0">
              <a:solidFill>
                <a:prstClr val="black"/>
              </a:solidFill>
            </a:endParaRPr>
          </a:p>
          <a:p>
            <a:pPr lvl="0" algn="ctr"/>
            <a:endPar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US" sz="2800" b="1" dirty="0"/>
          </a:p>
        </p:txBody>
      </p:sp>
      <p:pic>
        <p:nvPicPr>
          <p:cNvPr id="13" name="Picture 12"/>
          <p:cNvPicPr>
            <a:picLocks noChangeAspect="1"/>
          </p:cNvPicPr>
          <p:nvPr/>
        </p:nvPicPr>
        <p:blipFill>
          <a:blip r:embed="rId3"/>
          <a:stretch>
            <a:fillRect/>
          </a:stretch>
        </p:blipFill>
        <p:spPr>
          <a:xfrm>
            <a:off x="5977782" y="859667"/>
            <a:ext cx="1825195" cy="2364177"/>
          </a:xfrm>
          <a:prstGeom prst="rect">
            <a:avLst/>
          </a:prstGeom>
        </p:spPr>
      </p:pic>
    </p:spTree>
    <p:extLst>
      <p:ext uri="{BB962C8B-B14F-4D97-AF65-F5344CB8AC3E}">
        <p14:creationId xmlns:p14="http://schemas.microsoft.com/office/powerpoint/2010/main" val="13119575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TotalTime>
  <Words>1531</Words>
  <Application>Microsoft Office PowerPoint</Application>
  <PresentationFormat>On-screen Show (4:3)</PresentationFormat>
  <Paragraphs>49</Paragraphs>
  <Slides>34</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Gotham Book</vt:lpstr>
      <vt:lpstr>Times New Roman</vt:lpstr>
      <vt:lpstr>Office Theme</vt:lpstr>
      <vt:lpstr>PowerPoint Presentation</vt:lpstr>
      <vt:lpstr>PowerPoint Presentation</vt:lpstr>
      <vt:lpstr>PowerPoint Presentation</vt:lpstr>
      <vt:lpstr>PowerPoint Presentation</vt:lpstr>
      <vt:lpstr>A. THE TEXT (Haggai 1:1-15)  In the second year of Darius the king, in the sixth month, on the first day of the month, the word of the Lord came by the hand of Haggai the prophet to Zerubbabel the son of Shealtiel, governor of Judah, and to Joshua the son of Jehozadak, the high priest: (2) "Thus says the Lord of hosts: These people say the time has not yet come to rebuild the house of the Lord."  (3) Then the word of the Lord came by the hand of Haggai the prophet, (4) "Is it a time for you yourselves to dwell in your paneled houses, while this house lies in ruins? (5) Now, therefore, thus says the Lord of hosts: Consider your ways. (6) You have sown much, and harvested little. You eat, but you never have enough; you drink, but you never have your fill. You clothe yourselves, but no one is warm. And he who earns wages does so to put them into a bag with holes.  </vt:lpstr>
      <vt:lpstr>PowerPoint Presentation</vt:lpstr>
      <vt:lpstr>(12) Then Zerubbabel the son of Shealtiel, and Joshua the son of Jehozadak, the high priest, with all the remnant of the people, obeyed the voice of the Lord their God, and the words of Haggai the prophet, as the Lord their God had sent him. And the people feared the Lord.  (13) Then Haggai, the messenger of the Lord, spoke to the people with the Lord's message, "I am with you, declares the Lord." (14) And the Lord stirred up the spirit of Zerubbabel the son of Shealtiel, governor of Judah, and the spirit of Joshua the son of Jehozadak, the high priest, and the spirit of all the remnant of the people. And they came and worked on the house of the Lord of hosts, their God, (15) on the twenty-fourth day of the month, in the sixth month, in the second year of Darius the king. </vt:lpstr>
      <vt:lpstr>B. THE KEY PEOPLE 1. Darius the king – Hystaspis ruler of Persia  (522-486 B.C.) 2. Haggai the prophet (Ezr 5:1-2; 6:14) 3. Zerubbabel the son of Shealtiel, governor of Judah – Sheshbazzar (Ezr 1:8) 4. Joshua the son of Jehozadak, the high priest (taken captive by Nebuchadnezzar in 1 Chr 6:15) 5. The remnant of the people </vt:lpstr>
      <vt:lpstr>C. THE HISTORICAL BACKGROUND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45</cp:revision>
  <dcterms:created xsi:type="dcterms:W3CDTF">2016-02-18T03:34:46Z</dcterms:created>
  <dcterms:modified xsi:type="dcterms:W3CDTF">2024-02-17T01:56:14Z</dcterms:modified>
</cp:coreProperties>
</file>