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65" r:id="rId3"/>
    <p:sldId id="276" r:id="rId4"/>
    <p:sldId id="285" r:id="rId5"/>
    <p:sldId id="266" r:id="rId6"/>
    <p:sldId id="267" r:id="rId7"/>
    <p:sldId id="257" r:id="rId8"/>
    <p:sldId id="258" r:id="rId9"/>
    <p:sldId id="319" r:id="rId10"/>
    <p:sldId id="320" r:id="rId11"/>
    <p:sldId id="330" r:id="rId12"/>
    <p:sldId id="331" r:id="rId13"/>
    <p:sldId id="332" r:id="rId14"/>
    <p:sldId id="261" r:id="rId15"/>
    <p:sldId id="262" r:id="rId16"/>
    <p:sldId id="263" r:id="rId17"/>
    <p:sldId id="268" r:id="rId18"/>
    <p:sldId id="269" r:id="rId19"/>
    <p:sldId id="271" r:id="rId20"/>
    <p:sldId id="282" r:id="rId21"/>
    <p:sldId id="270" r:id="rId22"/>
    <p:sldId id="272" r:id="rId23"/>
    <p:sldId id="274" r:id="rId24"/>
    <p:sldId id="273" r:id="rId25"/>
    <p:sldId id="275" r:id="rId26"/>
    <p:sldId id="284" r:id="rId27"/>
    <p:sldId id="286" r:id="rId28"/>
    <p:sldId id="287" r:id="rId29"/>
    <p:sldId id="288" r:id="rId30"/>
    <p:sldId id="289" r:id="rId31"/>
    <p:sldId id="292" r:id="rId32"/>
    <p:sldId id="293" r:id="rId33"/>
    <p:sldId id="303" r:id="rId34"/>
    <p:sldId id="302" r:id="rId35"/>
    <p:sldId id="294" r:id="rId36"/>
    <p:sldId id="295" r:id="rId37"/>
    <p:sldId id="296" r:id="rId38"/>
    <p:sldId id="297" r:id="rId39"/>
    <p:sldId id="298" r:id="rId40"/>
    <p:sldId id="299" r:id="rId41"/>
    <p:sldId id="290" r:id="rId42"/>
    <p:sldId id="291" r:id="rId43"/>
    <p:sldId id="305" r:id="rId44"/>
    <p:sldId id="306" r:id="rId45"/>
    <p:sldId id="307" r:id="rId46"/>
    <p:sldId id="308" r:id="rId47"/>
    <p:sldId id="309" r:id="rId48"/>
    <p:sldId id="315" r:id="rId49"/>
    <p:sldId id="316" r:id="rId50"/>
    <p:sldId id="317" r:id="rId51"/>
    <p:sldId id="318" r:id="rId52"/>
    <p:sldId id="321" r:id="rId53"/>
    <p:sldId id="322" r:id="rId54"/>
    <p:sldId id="323" r:id="rId55"/>
    <p:sldId id="324" r:id="rId56"/>
    <p:sldId id="325" r:id="rId57"/>
    <p:sldId id="326" r:id="rId58"/>
    <p:sldId id="327" r:id="rId59"/>
    <p:sldId id="328" r:id="rId60"/>
    <p:sldId id="329" r:id="rId61"/>
    <p:sldId id="310" r:id="rId62"/>
    <p:sldId id="311" r:id="rId63"/>
    <p:sldId id="312" r:id="rId64"/>
    <p:sldId id="333" r:id="rId65"/>
    <p:sldId id="334" r:id="rId66"/>
    <p:sldId id="335" r:id="rId67"/>
    <p:sldId id="336" r:id="rId68"/>
    <p:sldId id="337" r:id="rId69"/>
    <p:sldId id="338" r:id="rId70"/>
    <p:sldId id="339" r:id="rId71"/>
    <p:sldId id="340" r:id="rId7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306" y="53"/>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B75C43-70D3-4308-B667-0405CFC35C8E}" type="datetimeFigureOut">
              <a:rPr lang="en-US" smtClean="0"/>
              <a:t>10/31/2015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4269938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B75C43-70D3-4308-B667-0405CFC35C8E}" type="datetimeFigureOut">
              <a:rPr lang="en-US" smtClean="0"/>
              <a:t>10/31/2015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1045959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B75C43-70D3-4308-B667-0405CFC35C8E}" type="datetimeFigureOut">
              <a:rPr lang="en-US" smtClean="0"/>
              <a:t>10/31/2015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4131660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B75C43-70D3-4308-B667-0405CFC35C8E}" type="datetimeFigureOut">
              <a:rPr lang="en-US" smtClean="0"/>
              <a:t>10/31/2015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2050577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B75C43-70D3-4308-B667-0405CFC35C8E}" type="datetimeFigureOut">
              <a:rPr lang="en-US" smtClean="0"/>
              <a:t>10/31/2015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111047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B75C43-70D3-4308-B667-0405CFC35C8E}" type="datetimeFigureOut">
              <a:rPr lang="en-US" smtClean="0"/>
              <a:t>10/31/2015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4003296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B75C43-70D3-4308-B667-0405CFC35C8E}" type="datetimeFigureOut">
              <a:rPr lang="en-US" smtClean="0"/>
              <a:t>10/31/2015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1269308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B75C43-70D3-4308-B667-0405CFC35C8E}" type="datetimeFigureOut">
              <a:rPr lang="en-US" smtClean="0"/>
              <a:t>10/31/2015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2888476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B75C43-70D3-4308-B667-0405CFC35C8E}" type="datetimeFigureOut">
              <a:rPr lang="en-US" smtClean="0"/>
              <a:t>10/31/2015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2151198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B75C43-70D3-4308-B667-0405CFC35C8E}" type="datetimeFigureOut">
              <a:rPr lang="en-US" smtClean="0"/>
              <a:t>10/31/2015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2215943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B75C43-70D3-4308-B667-0405CFC35C8E}" type="datetimeFigureOut">
              <a:rPr lang="en-US" smtClean="0"/>
              <a:t>10/31/2015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FD1773-D3A5-4593-B052-39D49D19D937}" type="slidenum">
              <a:rPr lang="en-US" smtClean="0"/>
              <a:t>‹#›</a:t>
            </a:fld>
            <a:endParaRPr lang="en-US"/>
          </a:p>
        </p:txBody>
      </p:sp>
    </p:spTree>
    <p:extLst>
      <p:ext uri="{BB962C8B-B14F-4D97-AF65-F5344CB8AC3E}">
        <p14:creationId xmlns:p14="http://schemas.microsoft.com/office/powerpoint/2010/main" val="530542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alpha val="48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B75C43-70D3-4308-B667-0405CFC35C8E}" type="datetimeFigureOut">
              <a:rPr lang="en-US" smtClean="0"/>
              <a:t>10/31/2015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FD1773-D3A5-4593-B052-39D49D19D937}" type="slidenum">
              <a:rPr lang="en-US" smtClean="0"/>
              <a:t>‹#›</a:t>
            </a:fld>
            <a:endParaRPr lang="en-US"/>
          </a:p>
        </p:txBody>
      </p:sp>
    </p:spTree>
    <p:extLst>
      <p:ext uri="{BB962C8B-B14F-4D97-AF65-F5344CB8AC3E}">
        <p14:creationId xmlns:p14="http://schemas.microsoft.com/office/powerpoint/2010/main" val="25791607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304800"/>
            <a:ext cx="8153400" cy="5909310"/>
          </a:xfrm>
          <a:prstGeom prst="rect">
            <a:avLst/>
          </a:prstGeom>
        </p:spPr>
        <p:txBody>
          <a:bodyPr wrap="square">
            <a:spAutoFit/>
          </a:bodyPr>
          <a:lstStyle/>
          <a:p>
            <a:pPr algn="ctr"/>
            <a:r>
              <a:rPr lang="en-US" sz="3400" b="1" dirty="0" smtClean="0"/>
              <a:t>A BIBLE STUDY OF THE BOOK OF ECCLESIASTES</a:t>
            </a:r>
          </a:p>
          <a:p>
            <a:pPr algn="ctr"/>
            <a:r>
              <a:rPr lang="en-US" sz="3400" dirty="0" smtClean="0"/>
              <a:t>Theme: </a:t>
            </a:r>
          </a:p>
          <a:p>
            <a:pPr algn="ctr"/>
            <a:r>
              <a:rPr lang="en-US" sz="3400" dirty="0" smtClean="0"/>
              <a:t>Solomon and Jesus, </a:t>
            </a:r>
          </a:p>
          <a:p>
            <a:pPr algn="ctr"/>
            <a:r>
              <a:rPr lang="en-US" sz="3400" dirty="0" smtClean="0"/>
              <a:t>Both Sons of David, say:</a:t>
            </a:r>
          </a:p>
          <a:p>
            <a:pPr algn="ctr"/>
            <a:r>
              <a:rPr lang="en-US" sz="3400" dirty="0" smtClean="0"/>
              <a:t> </a:t>
            </a:r>
            <a:r>
              <a:rPr lang="en-US" sz="3400" b="1" dirty="0" smtClean="0"/>
              <a:t>    “Fear God and keep his commandments, </a:t>
            </a:r>
          </a:p>
          <a:p>
            <a:pPr algn="ctr"/>
            <a:r>
              <a:rPr lang="en-US" sz="3400" b="1" dirty="0" smtClean="0"/>
              <a:t>      For this is the whole duty of man!” </a:t>
            </a:r>
          </a:p>
          <a:p>
            <a:pPr algn="ctr"/>
            <a:r>
              <a:rPr lang="en-US" sz="2800" dirty="0" smtClean="0"/>
              <a:t>Trinity Lutheran Church</a:t>
            </a:r>
          </a:p>
          <a:p>
            <a:pPr algn="ctr"/>
            <a:r>
              <a:rPr lang="en-US" sz="2800" dirty="0" smtClean="0"/>
              <a:t>Norman, Oklahoma</a:t>
            </a:r>
          </a:p>
          <a:p>
            <a:pPr algn="ctr"/>
            <a:r>
              <a:rPr lang="en-US" sz="2800" dirty="0" smtClean="0"/>
              <a:t>Pastor David </a:t>
            </a:r>
            <a:r>
              <a:rPr lang="en-US" sz="2800" dirty="0" err="1" smtClean="0"/>
              <a:t>Nehrenz</a:t>
            </a:r>
            <a:endParaRPr lang="en-US" sz="2800" dirty="0" smtClean="0"/>
          </a:p>
          <a:p>
            <a:pPr algn="ctr"/>
            <a:r>
              <a:rPr lang="en-US" sz="2800" dirty="0" smtClean="0"/>
              <a:t>Date: </a:t>
            </a:r>
            <a:r>
              <a:rPr lang="en-US" sz="2800" dirty="0" smtClean="0"/>
              <a:t>11-1-15</a:t>
            </a:r>
            <a:endParaRPr lang="en-US" sz="2800" dirty="0" smtClean="0"/>
          </a:p>
          <a:p>
            <a:pPr algn="ctr"/>
            <a:r>
              <a:rPr lang="en-US" sz="2800" dirty="0" smtClean="0"/>
              <a:t>Lesson: </a:t>
            </a:r>
            <a:r>
              <a:rPr lang="en-US" sz="2800" dirty="0" smtClean="0"/>
              <a:t>8</a:t>
            </a:r>
            <a:endParaRPr lang="en-US" sz="2800" dirty="0"/>
          </a:p>
        </p:txBody>
      </p:sp>
    </p:spTree>
    <p:extLst>
      <p:ext uri="{BB962C8B-B14F-4D97-AF65-F5344CB8AC3E}">
        <p14:creationId xmlns:p14="http://schemas.microsoft.com/office/powerpoint/2010/main" val="25691965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6477000"/>
          </a:xfrm>
        </p:spPr>
        <p:txBody>
          <a:bodyPr>
            <a:normAutofit/>
          </a:bodyPr>
          <a:lstStyle/>
          <a:p>
            <a:r>
              <a:rPr lang="en-US" sz="3200" dirty="0"/>
              <a:t>11. When justice is not done speedily against the wicked, others then commit more evil,  </a:t>
            </a:r>
            <a:br>
              <a:rPr lang="en-US" sz="3200" dirty="0"/>
            </a:br>
            <a:r>
              <a:rPr lang="en-US" sz="3200" dirty="0"/>
              <a:t>        not afraid that they will be caught or punished</a:t>
            </a:r>
            <a:r>
              <a:rPr lang="en-US" sz="3200" b="1" dirty="0"/>
              <a:t> </a:t>
            </a:r>
            <a:r>
              <a:rPr lang="en-US" sz="3200" b="1" dirty="0" smtClean="0"/>
              <a:t/>
            </a:r>
            <a:br>
              <a:rPr lang="en-US" sz="3200" b="1" dirty="0" smtClean="0"/>
            </a:br>
            <a:r>
              <a:rPr lang="en-US" sz="3200" b="1" dirty="0" smtClean="0"/>
              <a:t>(</a:t>
            </a:r>
            <a:r>
              <a:rPr lang="en-US" sz="3200" b="1" dirty="0"/>
              <a:t>Ps 10:6;  50:21;  Is 26:10;  Rom 2:4;  2 Pet 3:9</a:t>
            </a:r>
            <a:r>
              <a:rPr lang="en-US" sz="3200" b="1" dirty="0" smtClean="0"/>
              <a:t>)</a:t>
            </a:r>
            <a:br>
              <a:rPr lang="en-US" sz="3200" b="1" dirty="0" smtClean="0"/>
            </a:br>
            <a:r>
              <a:rPr lang="en-US" sz="3200" dirty="0"/>
              <a:t/>
            </a:r>
            <a:br>
              <a:rPr lang="en-US" sz="3200" dirty="0"/>
            </a:br>
            <a:r>
              <a:rPr lang="en-US" sz="3200" dirty="0"/>
              <a:t>12. It will be well for those who fear God</a:t>
            </a:r>
            <a:r>
              <a:rPr lang="en-US" sz="3200" b="1" dirty="0"/>
              <a:t> </a:t>
            </a:r>
            <a:r>
              <a:rPr lang="en-US" sz="3200" b="1" dirty="0" smtClean="0"/>
              <a:t/>
            </a:r>
            <a:br>
              <a:rPr lang="en-US" sz="3200" b="1" dirty="0" smtClean="0"/>
            </a:br>
            <a:r>
              <a:rPr lang="en-US" sz="3200" b="1" dirty="0" smtClean="0"/>
              <a:t>(</a:t>
            </a:r>
            <a:r>
              <a:rPr lang="en-US" sz="3200" b="1" dirty="0"/>
              <a:t>Ps 37:11-19;  Mt 25:34</a:t>
            </a:r>
            <a:r>
              <a:rPr lang="en-US" sz="3200" b="1" dirty="0" smtClean="0"/>
              <a:t>)</a:t>
            </a:r>
            <a:br>
              <a:rPr lang="en-US" sz="3200" b="1" dirty="0" smtClean="0"/>
            </a:br>
            <a:r>
              <a:rPr lang="en-US" sz="3200" dirty="0"/>
              <a:t/>
            </a:r>
            <a:br>
              <a:rPr lang="en-US" sz="3200" dirty="0"/>
            </a:br>
            <a:r>
              <a:rPr lang="en-US" sz="3200" dirty="0"/>
              <a:t>13. Man will never be able to find out the whole work of </a:t>
            </a:r>
            <a:r>
              <a:rPr lang="en-US" sz="3200" dirty="0" smtClean="0"/>
              <a:t>God</a:t>
            </a:r>
            <a:br>
              <a:rPr lang="en-US" sz="3200" dirty="0" smtClean="0"/>
            </a:br>
            <a:r>
              <a:rPr lang="en-US" sz="3200" dirty="0" smtClean="0"/>
              <a:t> </a:t>
            </a:r>
            <a:r>
              <a:rPr lang="en-US" sz="3200" b="1" dirty="0"/>
              <a:t>(Ps 73:16;  </a:t>
            </a:r>
            <a:r>
              <a:rPr lang="en-US" sz="3200" b="1" dirty="0" err="1"/>
              <a:t>Prov</a:t>
            </a:r>
            <a:r>
              <a:rPr lang="en-US" sz="3200" b="1" dirty="0"/>
              <a:t> 25:2)</a:t>
            </a:r>
            <a:r>
              <a:rPr lang="en-US" sz="2000" dirty="0"/>
              <a:t/>
            </a:r>
            <a:br>
              <a:rPr lang="en-US" sz="2000" dirty="0"/>
            </a:br>
            <a:r>
              <a:rPr lang="en-US" sz="1400" dirty="0">
                <a:latin typeface="Calibri" panose="020F0502020204030204" pitchFamily="34" charset="0"/>
                <a:ea typeface="Calibri" panose="020F0502020204030204" pitchFamily="34" charset="0"/>
                <a:cs typeface="Times New Roman" panose="02020603050405020304" pitchFamily="18" charset="0"/>
              </a:rPr>
              <a:t/>
            </a:r>
            <a:br>
              <a:rPr lang="en-US" sz="1400" dirty="0">
                <a:latin typeface="Calibri" panose="020F0502020204030204" pitchFamily="34" charset="0"/>
                <a:ea typeface="Calibri" panose="020F0502020204030204" pitchFamily="34" charset="0"/>
                <a:cs typeface="Times New Roman" panose="02020603050405020304" pitchFamily="18" charset="0"/>
              </a:rPr>
            </a:br>
            <a:endParaRPr lang="en-US" sz="1600" dirty="0"/>
          </a:p>
        </p:txBody>
      </p:sp>
    </p:spTree>
    <p:extLst>
      <p:ext uri="{BB962C8B-B14F-4D97-AF65-F5344CB8AC3E}">
        <p14:creationId xmlns:p14="http://schemas.microsoft.com/office/powerpoint/2010/main" val="40411491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
            <a:ext cx="8610600" cy="6400800"/>
          </a:xfrm>
        </p:spPr>
        <p:txBody>
          <a:bodyPr>
            <a:normAutofit fontScale="70000" lnSpcReduction="20000"/>
          </a:bodyPr>
          <a:lstStyle/>
          <a:p>
            <a:endParaRPr lang="en-US" sz="3400" b="1" u="sng" dirty="0" smtClean="0"/>
          </a:p>
          <a:p>
            <a:r>
              <a:rPr lang="en-US" sz="3400" b="1" u="sng" dirty="0" smtClean="0"/>
              <a:t>Luther’s </a:t>
            </a:r>
            <a:r>
              <a:rPr lang="en-US" sz="3400" b="1" u="sng" dirty="0"/>
              <a:t>Works on </a:t>
            </a:r>
            <a:r>
              <a:rPr lang="en-US" sz="3400" b="1" u="sng" dirty="0" err="1"/>
              <a:t>ch.</a:t>
            </a:r>
            <a:r>
              <a:rPr lang="en-US" sz="3400" b="1" u="sng" dirty="0"/>
              <a:t> 8: </a:t>
            </a:r>
            <a:endParaRPr lang="en-US" sz="3400" dirty="0"/>
          </a:p>
          <a:p>
            <a:r>
              <a:rPr lang="en-US" sz="3400" dirty="0"/>
              <a:t>“This passage can be understood in two ways. One way is actively, so that it means: “Wisdom illumines the face of the righteous man,” which is the same as: “Wisdom makes him a man of happy countenance.” On the other hand, hypocrites go about in sadness, as Christ says of the Pharisees in Matt. 6:16: “They disfigure their faces,” that is, they have a sour expression. </a:t>
            </a:r>
          </a:p>
          <a:p>
            <a:r>
              <a:rPr lang="en-US" sz="3400" dirty="0"/>
              <a:t>A wise man, however, always goes about with a serene countenance, because he does what he can. The wicked man always has a hateful and cloudy countenance. This is therefore a kind of proverbial saying, as though he were saying: “One can readily tell by the eyes where there is a happy heart.” Wicked men almost always have a rumpled forehead; for as their heart is, so their face is.</a:t>
            </a:r>
          </a:p>
          <a:p>
            <a:r>
              <a:rPr lang="en-US" sz="3400" dirty="0"/>
              <a:t>Secondly, the passage can be understood the same way in a passive sense, namely, that a man who has a happy face is also pleasant to others and makes others happy. His conduct is joyful and happy. In this way also this is a flourish in praise of wisdom.”</a:t>
            </a:r>
          </a:p>
          <a:p>
            <a:endParaRPr lang="en-US" dirty="0"/>
          </a:p>
        </p:txBody>
      </p:sp>
    </p:spTree>
    <p:extLst>
      <p:ext uri="{BB962C8B-B14F-4D97-AF65-F5344CB8AC3E}">
        <p14:creationId xmlns:p14="http://schemas.microsoft.com/office/powerpoint/2010/main" val="532436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763000" cy="6477000"/>
          </a:xfrm>
        </p:spPr>
        <p:txBody>
          <a:bodyPr>
            <a:normAutofit fontScale="85000" lnSpcReduction="10000"/>
          </a:bodyPr>
          <a:lstStyle/>
          <a:p>
            <a:pPr marL="0" marR="0" indent="0" algn="ctr">
              <a:lnSpc>
                <a:spcPct val="107000"/>
              </a:lnSpc>
              <a:spcBef>
                <a:spcPts val="0"/>
              </a:spcBef>
              <a:spcAft>
                <a:spcPts val="0"/>
              </a:spcAft>
              <a:buNone/>
            </a:pPr>
            <a:r>
              <a:rPr lang="en-US" b="1" u="sng" dirty="0">
                <a:latin typeface="Times New Roman" panose="02020603050405020304" pitchFamily="18" charset="0"/>
                <a:ea typeface="Calibri" panose="020F0502020204030204" pitchFamily="34" charset="0"/>
                <a:cs typeface="Times New Roman" panose="02020603050405020304" pitchFamily="18" charset="0"/>
              </a:rPr>
              <a:t>LIFE APPLICATION:</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1. The wise heart will know the proper time and the just way.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     	From where does such discernment come</a:t>
            </a:r>
            <a:r>
              <a:rPr lang="en-US" dirty="0" smtClean="0">
                <a:latin typeface="Times New Roman" panose="02020603050405020304" pitchFamily="18" charset="0"/>
                <a:ea typeface="Calibri" panose="020F0502020204030204" pitchFamily="34" charset="0"/>
                <a:cs typeface="Times New Roman" panose="02020603050405020304" pitchFamily="18" charset="0"/>
              </a:rPr>
              <a:t>?</a:t>
            </a:r>
          </a:p>
          <a:p>
            <a:pPr marL="0" marR="0" algn="ctr">
              <a:lnSpc>
                <a:spcPct val="107000"/>
              </a:lnSpc>
              <a:spcBef>
                <a:spcPts val="0"/>
              </a:spcBef>
              <a:spcAft>
                <a:spcPts val="0"/>
              </a:spcAft>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2. He does not know what is to be, for who can tell him how it will be.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marR="0" indent="457200" algn="ctr">
              <a:lnSpc>
                <a:spcPct val="107000"/>
              </a:lnSpc>
              <a:spcBef>
                <a:spcPts val="0"/>
              </a:spcBef>
              <a:spcAft>
                <a:spcPts val="0"/>
              </a:spcAft>
            </a:pPr>
            <a:r>
              <a:rPr lang="en-US" dirty="0" smtClean="0">
                <a:latin typeface="Times New Roman" panose="02020603050405020304" pitchFamily="18" charset="0"/>
                <a:ea typeface="Calibri" panose="020F0502020204030204" pitchFamily="34" charset="0"/>
                <a:cs typeface="Times New Roman" panose="02020603050405020304" pitchFamily="18" charset="0"/>
              </a:rPr>
              <a:t>     Why </a:t>
            </a:r>
            <a:r>
              <a:rPr lang="en-US" dirty="0">
                <a:latin typeface="Times New Roman" panose="02020603050405020304" pitchFamily="18" charset="0"/>
                <a:ea typeface="Calibri" panose="020F0502020204030204" pitchFamily="34" charset="0"/>
                <a:cs typeface="Times New Roman" panose="02020603050405020304" pitchFamily="18" charset="0"/>
              </a:rPr>
              <a:t>is this a frustrating part of life for all of us</a:t>
            </a:r>
            <a:r>
              <a:rPr lang="en-US" dirty="0" smtClean="0">
                <a:latin typeface="Times New Roman" panose="02020603050405020304" pitchFamily="18" charset="0"/>
                <a:ea typeface="Calibri" panose="020F0502020204030204" pitchFamily="34" charset="0"/>
                <a:cs typeface="Times New Roman" panose="02020603050405020304" pitchFamily="18" charset="0"/>
              </a:rPr>
              <a:t>?</a:t>
            </a:r>
          </a:p>
          <a:p>
            <a:pPr marL="0" marR="0" indent="457200" algn="ctr">
              <a:lnSpc>
                <a:spcPct val="107000"/>
              </a:lnSpc>
              <a:spcBef>
                <a:spcPts val="0"/>
              </a:spcBef>
              <a:spcAft>
                <a:spcPts val="0"/>
              </a:spcAft>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3. I know that it will be well with those who fear God,</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dirty="0">
                <a:latin typeface="Times New Roman" panose="02020603050405020304" pitchFamily="18" charset="0"/>
                <a:ea typeface="Calibri" panose="020F0502020204030204" pitchFamily="34" charset="0"/>
                <a:cs typeface="Times New Roman" panose="02020603050405020304" pitchFamily="18" charset="0"/>
              </a:rPr>
              <a:t>because they fear before him.</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dirty="0">
                <a:latin typeface="Times New Roman" panose="02020603050405020304" pitchFamily="18" charset="0"/>
                <a:ea typeface="Calibri" panose="020F0502020204030204" pitchFamily="34" charset="0"/>
                <a:cs typeface="Times New Roman" panose="02020603050405020304" pitchFamily="18" charset="0"/>
              </a:rPr>
              <a:t>	How do we know that this will be true</a:t>
            </a:r>
            <a:r>
              <a:rPr lang="en-US" dirty="0" smtClean="0">
                <a:latin typeface="Times New Roman" panose="02020603050405020304" pitchFamily="18" charset="0"/>
                <a:ea typeface="Calibri" panose="020F0502020204030204" pitchFamily="34" charset="0"/>
                <a:cs typeface="Times New Roman" panose="02020603050405020304" pitchFamily="18" charset="0"/>
              </a:rPr>
              <a:t>?</a:t>
            </a:r>
          </a:p>
          <a:p>
            <a:pPr marL="0" marR="0" algn="ctr">
              <a:lnSpc>
                <a:spcPct val="107000"/>
              </a:lnSpc>
              <a:spcBef>
                <a:spcPts val="0"/>
              </a:spcBef>
              <a:spcAft>
                <a:spcPts val="0"/>
              </a:spcAft>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marR="0" indent="0" algn="ctr">
              <a:lnSpc>
                <a:spcPct val="107000"/>
              </a:lnSpc>
              <a:spcBef>
                <a:spcPts val="0"/>
              </a:spcBef>
              <a:spcAft>
                <a:spcPts val="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4. I saw all the work of God, that man cannot find out the work that is done under the sun.</a:t>
            </a:r>
            <a:br>
              <a:rPr lang="en-US" dirty="0">
                <a:latin typeface="Times New Roman" panose="02020603050405020304" pitchFamily="18" charset="0"/>
                <a:ea typeface="Calibri" panose="020F0502020204030204" pitchFamily="34" charset="0"/>
                <a:cs typeface="Times New Roman" panose="02020603050405020304" pitchFamily="18" charset="0"/>
              </a:rPr>
            </a:br>
            <a:r>
              <a:rPr lang="en-US" dirty="0">
                <a:latin typeface="Times New Roman" panose="02020603050405020304" pitchFamily="18" charset="0"/>
                <a:ea typeface="Calibri" panose="020F0502020204030204" pitchFamily="34" charset="0"/>
                <a:cs typeface="Times New Roman" panose="02020603050405020304" pitchFamily="18" charset="0"/>
              </a:rPr>
              <a:t>	When does this properly put us in our place, </a:t>
            </a:r>
            <a:r>
              <a:rPr lang="en-US" dirty="0" smtClean="0">
                <a:latin typeface="Times New Roman" panose="02020603050405020304" pitchFamily="18" charset="0"/>
                <a:ea typeface="Calibri" panose="020F0502020204030204" pitchFamily="34" charset="0"/>
                <a:cs typeface="Times New Roman" panose="02020603050405020304" pitchFamily="18" charset="0"/>
              </a:rPr>
              <a:t>                             </a:t>
            </a:r>
          </a:p>
          <a:p>
            <a:pPr marL="0" marR="0" indent="0" algn="ctr">
              <a:lnSpc>
                <a:spcPct val="107000"/>
              </a:lnSpc>
              <a:spcBef>
                <a:spcPts val="0"/>
              </a:spcBef>
              <a:spcAft>
                <a:spcPts val="0"/>
              </a:spcAft>
              <a:buNone/>
            </a:pP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smtClean="0">
                <a:latin typeface="Times New Roman" panose="02020603050405020304" pitchFamily="18" charset="0"/>
                <a:ea typeface="Calibri" panose="020F0502020204030204" pitchFamily="34" charset="0"/>
                <a:cs typeface="Times New Roman" panose="02020603050405020304" pitchFamily="18" charset="0"/>
              </a:rPr>
              <a:t>          since </a:t>
            </a:r>
            <a:r>
              <a:rPr lang="en-US" dirty="0">
                <a:latin typeface="Times New Roman" panose="02020603050405020304" pitchFamily="18" charset="0"/>
                <a:ea typeface="Calibri" panose="020F0502020204030204" pitchFamily="34" charset="0"/>
                <a:cs typeface="Times New Roman" panose="02020603050405020304" pitchFamily="18" charset="0"/>
              </a:rPr>
              <a:t>none of us are God?</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861089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978025" y="1673225"/>
            <a:ext cx="23792212" cy="11394033"/>
          </a:xfrm>
        </p:spPr>
        <p:txBody>
          <a:bodyPr/>
          <a:lstStyle/>
          <a:p>
            <a:endParaRPr lang="en-US" dirty="0"/>
          </a:p>
        </p:txBody>
      </p:sp>
      <p:pic>
        <p:nvPicPr>
          <p:cNvPr id="1026" name="Picture 1" descr="https://s-media-cache-ak0.pinimg.com/236x/f6/ac/d4/f6acd4603ba7b7488b2ebad84946bc5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52400"/>
            <a:ext cx="5181600" cy="6563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63952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
            <a:ext cx="5334000" cy="7015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46826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685800"/>
            <a:ext cx="8440616"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69346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381000"/>
            <a:ext cx="7924800" cy="579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23925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7006"/>
          <a:stretch/>
        </p:blipFill>
        <p:spPr bwMode="auto">
          <a:xfrm>
            <a:off x="381000" y="533400"/>
            <a:ext cx="8305800" cy="54646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85910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4400" y="533400"/>
            <a:ext cx="7086600" cy="5314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359379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152400"/>
            <a:ext cx="8693607" cy="632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10211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98" y="250371"/>
            <a:ext cx="8355559" cy="601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097005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1828800" y="381000"/>
            <a:ext cx="5257800" cy="6266281"/>
          </a:xfrm>
          <a:prstGeom prst="rect">
            <a:avLst/>
          </a:prstGeom>
        </p:spPr>
      </p:pic>
    </p:spTree>
    <p:extLst>
      <p:ext uri="{BB962C8B-B14F-4D97-AF65-F5344CB8AC3E}">
        <p14:creationId xmlns:p14="http://schemas.microsoft.com/office/powerpoint/2010/main" val="22989727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19200" y="838200"/>
            <a:ext cx="6629400" cy="49656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45058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42"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8492"/>
          <a:stretch/>
        </p:blipFill>
        <p:spPr bwMode="auto">
          <a:xfrm>
            <a:off x="457199" y="457200"/>
            <a:ext cx="8081471" cy="563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61525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126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228600"/>
            <a:ext cx="8853260" cy="632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07499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0" y="685800"/>
            <a:ext cx="6019800" cy="5217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17129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228600"/>
            <a:ext cx="8873928" cy="624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81835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209800" y="-1"/>
            <a:ext cx="4724400" cy="6749143"/>
          </a:xfrm>
          <a:prstGeom prst="rect">
            <a:avLst/>
          </a:prstGeom>
        </p:spPr>
      </p:pic>
    </p:spTree>
    <p:extLst>
      <p:ext uri="{BB962C8B-B14F-4D97-AF65-F5344CB8AC3E}">
        <p14:creationId xmlns:p14="http://schemas.microsoft.com/office/powerpoint/2010/main" val="40806897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http://i.ytimg.com/vi/ioJBS7XH-wo/maxresdefault.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875446"/>
            <a:ext cx="8723488" cy="4906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53234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http://www.amendesigns.com/wp-content/uploads/2012/09/Ecclesiastes3-13-detail1.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7792"/>
          <a:stretch/>
        </p:blipFill>
        <p:spPr bwMode="auto">
          <a:xfrm>
            <a:off x="1600200" y="35169"/>
            <a:ext cx="5410200" cy="670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83947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http://www.billybear4kids.com/desktop/wallpaper/scene-sets/christian/800x600/ecclesiastes3-11.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8929" b="5953"/>
          <a:stretch/>
        </p:blipFill>
        <p:spPr bwMode="auto">
          <a:xfrm>
            <a:off x="685800" y="274638"/>
            <a:ext cx="7772400" cy="601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97956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1026" name="Picture 1" descr="https://924jeremiah.files.wordpress.com/2013/12/38.jpg?w=630"/>
          <p:cNvPicPr>
            <a:picLocks noChangeAspect="1" noChangeArrowheads="1"/>
          </p:cNvPicPr>
          <p:nvPr/>
        </p:nvPicPr>
        <p:blipFill>
          <a:blip r:embed="rId2">
            <a:extLst>
              <a:ext uri="{28A0092B-C50C-407E-A947-70E740481C1C}">
                <a14:useLocalDpi xmlns:a14="http://schemas.microsoft.com/office/drawing/2010/main" val="0"/>
              </a:ext>
            </a:extLst>
          </a:blip>
          <a:srcRect l="14383" t="22580" r="15408" b="16772"/>
          <a:stretch>
            <a:fillRect/>
          </a:stretch>
        </p:blipFill>
        <p:spPr bwMode="auto">
          <a:xfrm>
            <a:off x="685800" y="762000"/>
            <a:ext cx="775652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91606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https://creationscapesart.files.wordpress.com/2014/07/ecc-3-11.jpg"/>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b="4445"/>
          <a:stretch/>
        </p:blipFill>
        <p:spPr bwMode="auto">
          <a:xfrm>
            <a:off x="189626" y="609600"/>
            <a:ext cx="8764747" cy="556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83382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descr="http://fullhomelydivinity.org/articles/Advent%20Calendar/christ_wisdom.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33600" y="-11724"/>
            <a:ext cx="4419600" cy="6773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86119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descr="https://iconandlight.files.wordpress.com/2015/04/cebcceb5cf83cebfcf80ceb5cebdcf84ceb7cebacebfcf83cf84ceae_-cf83cebfcf86ceafceb1-cebaceb1ceaf-e28093-cebbcf8cceb3cebfcf82-cf84cebfcf8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309807"/>
            <a:ext cx="8764035" cy="6250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4057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descr="https://cdn-webimages.wimages.net/05132ac2194956544534e0ca4f303af3b938c0-wm.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6233" b="18840"/>
          <a:stretch/>
        </p:blipFill>
        <p:spPr bwMode="auto">
          <a:xfrm>
            <a:off x="1066800" y="274638"/>
            <a:ext cx="6645388" cy="6202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83344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descr="https://s-media-cache-ak0.pinimg.com/236x/74/1f/91/741f9104137fe8613c3fdc53bbbf9f38.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92991" y="1066800"/>
            <a:ext cx="6758018"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1816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http://hebrewbible.files.wordpress.com/2011/04/ecclesiastes-4_12.gif"/>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239469"/>
            <a:ext cx="8316708" cy="6237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561620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http://closerdaybyday.org/wp-content/uploads/2014/09/Eccl-4.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819" y="1417638"/>
            <a:ext cx="8784362"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54274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http://www.foundationsforfreedom.net/Topics/Disciple/Cross_Training/_res/CT_OverviewWh.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00870" y="457200"/>
            <a:ext cx="7742259" cy="6049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394237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http://2.bp.blogspot.com/-agfdJKry0j0/UHNrSmpwriI/AAAAAAAABJo/V6SjXMhQIr4/s1600/Quietnes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251192"/>
            <a:ext cx="8458200" cy="563527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04800" y="5958290"/>
            <a:ext cx="8458200" cy="646331"/>
          </a:xfrm>
          <a:prstGeom prst="rect">
            <a:avLst/>
          </a:prstGeom>
        </p:spPr>
        <p:txBody>
          <a:bodyPr wrap="square">
            <a:spAutoFit/>
          </a:bodyPr>
          <a:lstStyle/>
          <a:p>
            <a:pPr algn="ctr"/>
            <a:r>
              <a:rPr lang="en-US" dirty="0">
                <a:solidFill>
                  <a:srgbClr val="888888"/>
                </a:solidFill>
                <a:latin typeface="arial" panose="020B0604020202020204" pitchFamily="34" charset="0"/>
              </a:rPr>
              <a:t>"</a:t>
            </a:r>
            <a:r>
              <a:rPr lang="en-US" dirty="0">
                <a:latin typeface="arial" panose="020B0604020202020204" pitchFamily="34" charset="0"/>
              </a:rPr>
              <a:t>Better is a handful of quietness than two hands full of toil and a striving after wind." ~ Ecclesiastes 4:6</a:t>
            </a:r>
            <a:endParaRPr lang="en-US" dirty="0"/>
          </a:p>
        </p:txBody>
      </p:sp>
    </p:spTree>
    <p:extLst>
      <p:ext uri="{BB962C8B-B14F-4D97-AF65-F5344CB8AC3E}">
        <p14:creationId xmlns:p14="http://schemas.microsoft.com/office/powerpoint/2010/main" val="132503462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http://www.oneil.com.au/lds/pictures/joseph_sold.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2369" y="257053"/>
            <a:ext cx="7988462" cy="5991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38473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image.slidesharecdn.com/eccl5v1-7howtohonorgod-77-141218223106-conversion-gate01/95/how-to-honor-god-ecclesiastes-517-33-638.jpg?cb=1418943025"/>
          <p:cNvPicPr>
            <a:picLocks noChangeAspect="1" noChangeArrowheads="1"/>
          </p:cNvPicPr>
          <p:nvPr/>
        </p:nvPicPr>
        <p:blipFill>
          <a:blip r:embed="rId2">
            <a:extLst>
              <a:ext uri="{28A0092B-C50C-407E-A947-70E740481C1C}">
                <a14:useLocalDpi xmlns:a14="http://schemas.microsoft.com/office/drawing/2010/main" val="0"/>
              </a:ext>
            </a:extLst>
          </a:blip>
          <a:srcRect l="4391" t="36894" r="30865"/>
          <a:stretch>
            <a:fillRect/>
          </a:stretch>
        </p:blipFill>
        <p:spPr bwMode="auto">
          <a:xfrm>
            <a:off x="609600" y="457200"/>
            <a:ext cx="7805336"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205442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http://bibleencyclopedia.com/picturesjpeg/joseph_and_benjamin.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52600" y="76199"/>
            <a:ext cx="5562600" cy="6702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91652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http://rickwarren.org/images/default-source/Devotional-Images/09-15-15-lasting-legacy-in-the-end-god-wins_mini.jpg?sfvrsn=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66800" y="152400"/>
            <a:ext cx="6705600" cy="670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597166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http://www.brogilbert.org/gods_power-wisdom-love-glory/power_christ.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47800" y="152400"/>
            <a:ext cx="5791200" cy="649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428731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http://biblepic.com/53/1740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3500" y="245330"/>
            <a:ext cx="6477000"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0932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http://monmouthchurch.org/wp-content/uploads/2012/06/God-star-960x350.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5238"/>
          <a:stretch/>
        </p:blipFill>
        <p:spPr bwMode="auto">
          <a:xfrm>
            <a:off x="304800" y="1676400"/>
            <a:ext cx="8630292"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918238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http://www.quotehd.com/imagequotes/authors69/the-talmud-quote-he-who-loves-money-will-not-be-satisfied-with-money.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b="16470"/>
          <a:stretch/>
        </p:blipFill>
        <p:spPr bwMode="auto">
          <a:xfrm>
            <a:off x="609600" y="274638"/>
            <a:ext cx="7772400" cy="6492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502920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https://s-media-cache-ak0.pinimg.com/236x/ff/b0/62/ffb0626b59346bfa3a27c4bc58aa92f7.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09700" y="239469"/>
            <a:ext cx="6324600" cy="632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432963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http://rickwarren.org/images/default-source/Devotional-Images/02-09-15-financial-fitness-gods-gifts-for-now_mini431e42858a726cdaa129ff000055777f.jpg?sfvrsn=0"/>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7114" b="13857"/>
          <a:stretch/>
        </p:blipFill>
        <p:spPr bwMode="auto">
          <a:xfrm>
            <a:off x="658928" y="762000"/>
            <a:ext cx="7826144" cy="5402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019343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2" descr="http://goodnewstext.org/wp-content/uploads/2013/06/Ecclesiastes-6_7.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43000" y="-7620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826949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http://bibleencyclopedia.com/kjv/KJV_Ecclesiastes_6-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74638"/>
            <a:ext cx="8229600" cy="6359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87766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686800" cy="6553200"/>
          </a:xfrm>
        </p:spPr>
        <p:txBody>
          <a:bodyPr>
            <a:normAutofit fontScale="90000"/>
          </a:bodyPr>
          <a:lstStyle/>
          <a:p>
            <a:pPr marL="342900" marR="0" lvl="0" indent="-342900">
              <a:lnSpc>
                <a:spcPct val="107000"/>
              </a:lnSpc>
              <a:spcBef>
                <a:spcPts val="0"/>
              </a:spcBef>
              <a:spcAft>
                <a:spcPts val="0"/>
              </a:spcAft>
              <a:buFont typeface="+mj-lt"/>
              <a:buAutoNum type="alphaUcPeriod"/>
            </a:pPr>
            <a:r>
              <a:rPr lang="en-US" sz="2000" b="1" u="sng" dirty="0" smtClean="0"/>
              <a:t/>
            </a:r>
            <a:br>
              <a:rPr lang="en-US" sz="2000" b="1" u="sng" dirty="0" smtClean="0"/>
            </a:br>
            <a:r>
              <a:rPr lang="en-US" sz="2000" b="1" u="sng" dirty="0" smtClean="0"/>
              <a:t/>
            </a:r>
            <a:br>
              <a:rPr lang="en-US" sz="2000" b="1" u="sng" dirty="0" smtClean="0"/>
            </a:br>
            <a:r>
              <a:rPr lang="en-US" sz="2000" b="1" u="sng" dirty="0" smtClean="0"/>
              <a:t/>
            </a:r>
            <a:br>
              <a:rPr lang="en-US" sz="2000" b="1" u="sng" dirty="0" smtClean="0"/>
            </a:br>
            <a:r>
              <a:rPr lang="en-US" sz="2000" b="1" u="sng" dirty="0" smtClean="0"/>
              <a:t/>
            </a:r>
            <a:br>
              <a:rPr lang="en-US" sz="2000" b="1" u="sng" dirty="0" smtClean="0"/>
            </a:br>
            <a:r>
              <a:rPr lang="en-US" sz="2000" b="1" u="sng" dirty="0"/>
              <a:t/>
            </a:r>
            <a:br>
              <a:rPr lang="en-US" sz="2000" b="1" u="sng" dirty="0"/>
            </a:br>
            <a:r>
              <a:rPr lang="en-US" sz="2200" b="1" u="sng" dirty="0" smtClean="0">
                <a:latin typeface="Times New Roman" panose="02020603050405020304" pitchFamily="18" charset="0"/>
                <a:ea typeface="Calibri" panose="020F0502020204030204" pitchFamily="34" charset="0"/>
                <a:cs typeface="Times New Roman" panose="02020603050405020304" pitchFamily="18" charset="0"/>
              </a:rPr>
              <a:t>TEXT  </a:t>
            </a:r>
            <a:r>
              <a:rPr lang="en-US" sz="2200" b="1" u="sng" dirty="0">
                <a:latin typeface="Times New Roman" panose="02020603050405020304" pitchFamily="18" charset="0"/>
                <a:ea typeface="Calibri" panose="020F0502020204030204" pitchFamily="34" charset="0"/>
                <a:cs typeface="Times New Roman" panose="02020603050405020304" pitchFamily="18" charset="0"/>
              </a:rPr>
              <a:t>(Chapter 8)</a:t>
            </a: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a:latin typeface="Calibri" panose="020F0502020204030204" pitchFamily="34" charset="0"/>
                <a:ea typeface="Calibri" panose="020F0502020204030204" pitchFamily="34" charset="0"/>
                <a:cs typeface="Times New Roman" panose="02020603050405020304" pitchFamily="18" charset="0"/>
              </a:rPr>
              <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Times New Roman" panose="02020603050405020304" pitchFamily="18" charset="0"/>
                <a:ea typeface="Calibri" panose="020F0502020204030204" pitchFamily="34" charset="0"/>
                <a:cs typeface="Times New Roman" panose="02020603050405020304" pitchFamily="18" charset="0"/>
              </a:rPr>
              <a:t> </a:t>
            </a:r>
            <a:r>
              <a:rPr lang="en-US" sz="2200" dirty="0">
                <a:latin typeface="Calibri" panose="020F0502020204030204" pitchFamily="34" charset="0"/>
                <a:ea typeface="Calibri" panose="020F0502020204030204" pitchFamily="34" charset="0"/>
                <a:cs typeface="Times New Roman" panose="02020603050405020304" pitchFamily="18" charset="0"/>
              </a:rPr>
              <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Times New Roman" panose="02020603050405020304" pitchFamily="18" charset="0"/>
                <a:ea typeface="Calibri" panose="020F0502020204030204" pitchFamily="34" charset="0"/>
                <a:cs typeface="Times New Roman" panose="02020603050405020304" pitchFamily="18" charset="0"/>
              </a:rPr>
              <a:t>(1)  I say: Keep </a:t>
            </a:r>
            <a:r>
              <a:rPr lang="en-US" sz="2200" u="sng" dirty="0">
                <a:latin typeface="Times New Roman" panose="02020603050405020304" pitchFamily="18" charset="0"/>
                <a:ea typeface="Calibri" panose="020F0502020204030204" pitchFamily="34" charset="0"/>
                <a:cs typeface="Times New Roman" panose="02020603050405020304" pitchFamily="18" charset="0"/>
              </a:rPr>
              <a:t>the king's command,</a:t>
            </a:r>
            <a:r>
              <a:rPr lang="en-US" sz="2200" dirty="0">
                <a:latin typeface="Times New Roman" panose="02020603050405020304" pitchFamily="18" charset="0"/>
                <a:ea typeface="Calibri" panose="020F0502020204030204" pitchFamily="34" charset="0"/>
                <a:cs typeface="Times New Roman" panose="02020603050405020304" pitchFamily="18" charset="0"/>
              </a:rPr>
              <a:t> because of </a:t>
            </a:r>
            <a:r>
              <a:rPr lang="en-US" sz="2200" b="1" dirty="0">
                <a:latin typeface="Times New Roman" panose="02020603050405020304" pitchFamily="18" charset="0"/>
                <a:ea typeface="Calibri" panose="020F0502020204030204" pitchFamily="34" charset="0"/>
                <a:cs typeface="Times New Roman" panose="02020603050405020304" pitchFamily="18" charset="0"/>
              </a:rPr>
              <a:t>God's oath</a:t>
            </a:r>
            <a:r>
              <a:rPr lang="en-US" sz="2200" dirty="0">
                <a:latin typeface="Times New Roman" panose="02020603050405020304" pitchFamily="18" charset="0"/>
                <a:ea typeface="Calibri" panose="020F0502020204030204" pitchFamily="34" charset="0"/>
                <a:cs typeface="Times New Roman" panose="02020603050405020304" pitchFamily="18" charset="0"/>
              </a:rPr>
              <a:t> to him. (3) Be not hasty to go from his presence. Do not take your stand in an evil cause, for he does whatever he pleases. (4) For </a:t>
            </a:r>
            <a:r>
              <a:rPr lang="en-US" sz="2200" u="sng" dirty="0">
                <a:latin typeface="Times New Roman" panose="02020603050405020304" pitchFamily="18" charset="0"/>
                <a:ea typeface="Calibri" panose="020F0502020204030204" pitchFamily="34" charset="0"/>
                <a:cs typeface="Times New Roman" panose="02020603050405020304" pitchFamily="18" charset="0"/>
              </a:rPr>
              <a:t>the word of the king</a:t>
            </a:r>
            <a:r>
              <a:rPr lang="en-US" sz="2200" dirty="0">
                <a:latin typeface="Times New Roman" panose="02020603050405020304" pitchFamily="18" charset="0"/>
                <a:ea typeface="Calibri" panose="020F0502020204030204" pitchFamily="34" charset="0"/>
                <a:cs typeface="Times New Roman" panose="02020603050405020304" pitchFamily="18" charset="0"/>
              </a:rPr>
              <a:t> is supreme, and who may say to him, "What are you doing?"</a:t>
            </a:r>
            <a:r>
              <a:rPr lang="en-US" sz="2200" dirty="0">
                <a:latin typeface="Calibri" panose="020F0502020204030204" pitchFamily="34" charset="0"/>
                <a:ea typeface="Calibri" panose="020F0502020204030204" pitchFamily="34" charset="0"/>
                <a:cs typeface="Times New Roman" panose="02020603050405020304" pitchFamily="18" charset="0"/>
              </a:rPr>
              <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Times New Roman" panose="02020603050405020304" pitchFamily="18" charset="0"/>
                <a:ea typeface="Calibri" panose="020F0502020204030204" pitchFamily="34" charset="0"/>
                <a:cs typeface="Times New Roman" panose="02020603050405020304" pitchFamily="18" charset="0"/>
              </a:rPr>
              <a:t> (5) Whoever keeps a command will know no evil thing, and </a:t>
            </a:r>
            <a:r>
              <a:rPr lang="en-US" sz="2200" u="sng" dirty="0">
                <a:latin typeface="Times New Roman" panose="02020603050405020304" pitchFamily="18" charset="0"/>
                <a:ea typeface="Calibri" panose="020F0502020204030204" pitchFamily="34" charset="0"/>
                <a:cs typeface="Times New Roman" panose="02020603050405020304" pitchFamily="18" charset="0"/>
              </a:rPr>
              <a:t>the wise heart</a:t>
            </a:r>
            <a:r>
              <a:rPr lang="en-US" sz="2200" dirty="0">
                <a:latin typeface="Times New Roman" panose="02020603050405020304" pitchFamily="18" charset="0"/>
                <a:ea typeface="Calibri" panose="020F0502020204030204" pitchFamily="34" charset="0"/>
                <a:cs typeface="Times New Roman" panose="02020603050405020304" pitchFamily="18" charset="0"/>
              </a:rPr>
              <a:t> will know the proper time and the just way. </a:t>
            </a:r>
            <a:r>
              <a:rPr lang="en-US" sz="2200" dirty="0">
                <a:latin typeface="Calibri" panose="020F0502020204030204" pitchFamily="34" charset="0"/>
                <a:ea typeface="Calibri" panose="020F0502020204030204" pitchFamily="34" charset="0"/>
                <a:cs typeface="Times New Roman" panose="02020603050405020304" pitchFamily="18" charset="0"/>
              </a:rPr>
              <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Times New Roman" panose="02020603050405020304" pitchFamily="18" charset="0"/>
                <a:ea typeface="Calibri" panose="020F0502020204030204" pitchFamily="34" charset="0"/>
                <a:cs typeface="Times New Roman" panose="02020603050405020304" pitchFamily="18" charset="0"/>
              </a:rPr>
              <a:t>(6) For there is a time and a way for everything, although </a:t>
            </a:r>
            <a:r>
              <a:rPr lang="en-US" sz="2200" u="sng" dirty="0">
                <a:latin typeface="Times New Roman" panose="02020603050405020304" pitchFamily="18" charset="0"/>
                <a:ea typeface="Calibri" panose="020F0502020204030204" pitchFamily="34" charset="0"/>
                <a:cs typeface="Times New Roman" panose="02020603050405020304" pitchFamily="18" charset="0"/>
              </a:rPr>
              <a:t>man's trouble</a:t>
            </a:r>
            <a:r>
              <a:rPr lang="en-US" sz="2200" dirty="0">
                <a:latin typeface="Times New Roman" panose="02020603050405020304" pitchFamily="18" charset="0"/>
                <a:ea typeface="Calibri" panose="020F0502020204030204" pitchFamily="34" charset="0"/>
                <a:cs typeface="Times New Roman" panose="02020603050405020304" pitchFamily="18" charset="0"/>
              </a:rPr>
              <a:t> lies heavy on him. (7) For he does not know what is to be, for who can tell him how it will be? (8) No man has power to retain the spirit, or power over the day of death. There is no discharge from war, nor will wickedness deliver those who are given to it.</a:t>
            </a:r>
            <a:r>
              <a:rPr lang="en-US" sz="2200" dirty="0">
                <a:latin typeface="Calibri" panose="020F0502020204030204" pitchFamily="34" charset="0"/>
                <a:ea typeface="Calibri" panose="020F0502020204030204" pitchFamily="34" charset="0"/>
                <a:cs typeface="Times New Roman" panose="02020603050405020304" pitchFamily="18" charset="0"/>
              </a:rPr>
              <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Times New Roman" panose="02020603050405020304" pitchFamily="18" charset="0"/>
                <a:ea typeface="Calibri" panose="020F0502020204030204" pitchFamily="34" charset="0"/>
                <a:cs typeface="Times New Roman" panose="02020603050405020304" pitchFamily="18" charset="0"/>
              </a:rPr>
              <a:t> (9) All this I observed while applying my heart to all that is done under the sun, when</a:t>
            </a:r>
            <a:r>
              <a:rPr lang="en-US" sz="2200" u="sng" dirty="0">
                <a:latin typeface="Times New Roman" panose="02020603050405020304" pitchFamily="18" charset="0"/>
                <a:ea typeface="Calibri" panose="020F0502020204030204" pitchFamily="34" charset="0"/>
                <a:cs typeface="Times New Roman" panose="02020603050405020304" pitchFamily="18" charset="0"/>
              </a:rPr>
              <a:t> man </a:t>
            </a:r>
            <a:r>
              <a:rPr lang="en-US" sz="2200" dirty="0">
                <a:latin typeface="Times New Roman" panose="02020603050405020304" pitchFamily="18" charset="0"/>
                <a:ea typeface="Calibri" panose="020F0502020204030204" pitchFamily="34" charset="0"/>
                <a:cs typeface="Times New Roman" panose="02020603050405020304" pitchFamily="18" charset="0"/>
              </a:rPr>
              <a:t>had power over man to his hurt.</a:t>
            </a:r>
            <a:r>
              <a:rPr lang="en-US" sz="2200" dirty="0">
                <a:latin typeface="Calibri" panose="020F0502020204030204" pitchFamily="34" charset="0"/>
                <a:ea typeface="Calibri" panose="020F0502020204030204" pitchFamily="34" charset="0"/>
                <a:cs typeface="Times New Roman" panose="02020603050405020304" pitchFamily="18" charset="0"/>
              </a:rPr>
              <a:t/>
            </a:r>
            <a:br>
              <a:rPr lang="en-US" sz="2200" dirty="0">
                <a:latin typeface="Calibri" panose="020F0502020204030204" pitchFamily="34" charset="0"/>
                <a:ea typeface="Calibri" panose="020F0502020204030204" pitchFamily="34" charset="0"/>
                <a:cs typeface="Times New Roman" panose="02020603050405020304" pitchFamily="18" charset="0"/>
              </a:rPr>
            </a:br>
            <a:r>
              <a:rPr lang="en-US" sz="2200" dirty="0">
                <a:latin typeface="Times New Roman" panose="02020603050405020304" pitchFamily="18" charset="0"/>
                <a:ea typeface="Calibri" panose="020F0502020204030204" pitchFamily="34" charset="0"/>
                <a:cs typeface="Times New Roman" panose="02020603050405020304" pitchFamily="18" charset="0"/>
              </a:rPr>
              <a:t> (10) Then I saw </a:t>
            </a:r>
            <a:r>
              <a:rPr lang="en-US" sz="2200" u="sng" dirty="0">
                <a:latin typeface="Times New Roman" panose="02020603050405020304" pitchFamily="18" charset="0"/>
                <a:ea typeface="Calibri" panose="020F0502020204030204" pitchFamily="34" charset="0"/>
                <a:cs typeface="Times New Roman" panose="02020603050405020304" pitchFamily="18" charset="0"/>
              </a:rPr>
              <a:t>the wicked</a:t>
            </a:r>
            <a:r>
              <a:rPr lang="en-US" sz="2200" dirty="0">
                <a:latin typeface="Times New Roman" panose="02020603050405020304" pitchFamily="18" charset="0"/>
                <a:ea typeface="Calibri" panose="020F0502020204030204" pitchFamily="34" charset="0"/>
                <a:cs typeface="Times New Roman" panose="02020603050405020304" pitchFamily="18" charset="0"/>
              </a:rPr>
              <a:t> buried. They used to go in and out of </a:t>
            </a:r>
            <a:r>
              <a:rPr lang="en-US" sz="2200" u="sng" dirty="0">
                <a:latin typeface="Times New Roman" panose="02020603050405020304" pitchFamily="18" charset="0"/>
                <a:ea typeface="Calibri" panose="020F0502020204030204" pitchFamily="34" charset="0"/>
                <a:cs typeface="Times New Roman" panose="02020603050405020304" pitchFamily="18" charset="0"/>
              </a:rPr>
              <a:t>the holy place</a:t>
            </a:r>
            <a:r>
              <a:rPr lang="en-US" sz="2200" dirty="0">
                <a:latin typeface="Times New Roman" panose="02020603050405020304" pitchFamily="18" charset="0"/>
                <a:ea typeface="Calibri" panose="020F0502020204030204" pitchFamily="34" charset="0"/>
                <a:cs typeface="Times New Roman" panose="02020603050405020304" pitchFamily="18" charset="0"/>
              </a:rPr>
              <a:t> and were praised in the city where they had done such things. This also is vanity. (11) Because the sentence against an evil deed is not executed speedily, </a:t>
            </a:r>
            <a:r>
              <a:rPr lang="en-US" sz="2200" u="sng" dirty="0">
                <a:latin typeface="Times New Roman" panose="02020603050405020304" pitchFamily="18" charset="0"/>
                <a:ea typeface="Calibri" panose="020F0502020204030204" pitchFamily="34" charset="0"/>
                <a:cs typeface="Times New Roman" panose="02020603050405020304" pitchFamily="18" charset="0"/>
              </a:rPr>
              <a:t>the heart of the children of man</a:t>
            </a:r>
            <a:r>
              <a:rPr lang="en-US" sz="2200" dirty="0">
                <a:latin typeface="Times New Roman" panose="02020603050405020304" pitchFamily="18" charset="0"/>
                <a:ea typeface="Calibri" panose="020F0502020204030204" pitchFamily="34" charset="0"/>
                <a:cs typeface="Times New Roman" panose="02020603050405020304" pitchFamily="18" charset="0"/>
              </a:rPr>
              <a:t> is fully set to do evil. </a:t>
            </a:r>
            <a:r>
              <a:rPr lang="en-US" sz="1800" dirty="0">
                <a:latin typeface="Calibri" panose="020F0502020204030204" pitchFamily="34" charset="0"/>
                <a:ea typeface="Calibri" panose="020F0502020204030204" pitchFamily="34" charset="0"/>
                <a:cs typeface="Times New Roman" panose="02020603050405020304" pitchFamily="18" charset="0"/>
              </a:rPr>
              <a:t/>
            </a:r>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1800" dirty="0">
                <a:latin typeface="Calibri" panose="020F0502020204030204" pitchFamily="34" charset="0"/>
                <a:ea typeface="Calibri" panose="020F0502020204030204" pitchFamily="34" charset="0"/>
                <a:cs typeface="Times New Roman" panose="02020603050405020304" pitchFamily="18" charset="0"/>
              </a:rPr>
              <a:t/>
            </a:r>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1800" dirty="0"/>
              <a:t/>
            </a:r>
            <a:br>
              <a:rPr lang="en-US" sz="1800" dirty="0"/>
            </a:b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000" dirty="0">
                <a:ea typeface="Calibri"/>
                <a:cs typeface="Times New Roman"/>
              </a:rPr>
              <a:t/>
            </a:r>
            <a:br>
              <a:rPr lang="en-US" sz="2000" dirty="0">
                <a:ea typeface="Calibri"/>
                <a:cs typeface="Times New Roman"/>
              </a:rPr>
            </a:br>
            <a:endParaRPr lang="en-US" sz="2000" dirty="0"/>
          </a:p>
        </p:txBody>
      </p:sp>
    </p:spTree>
    <p:extLst>
      <p:ext uri="{BB962C8B-B14F-4D97-AF65-F5344CB8AC3E}">
        <p14:creationId xmlns:p14="http://schemas.microsoft.com/office/powerpoint/2010/main" val="199413826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Bible Quote Ecclesiastes 6:6 Inspirational Hubble Space Telescope Imag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0646" y="685800"/>
            <a:ext cx="8412480"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721176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Bible Quote Ecclesiastes 6:11 Inspirational Hubble Space Telescope Imag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7415" y="846138"/>
            <a:ext cx="8155939" cy="5097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169508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1" descr="http://delivertheword.com/considertheworkofgod/files/2014/07/ARTWORK_ConsiderTheWorkOfGod_8x10L_v1_10-ConsiderGod-Header-492p.png"/>
          <p:cNvPicPr>
            <a:picLocks noChangeAspect="1" noChangeArrowheads="1"/>
          </p:cNvPicPr>
          <p:nvPr/>
        </p:nvPicPr>
        <p:blipFill>
          <a:blip r:embed="rId2">
            <a:duotone>
              <a:prstClr val="black"/>
              <a:schemeClr val="accent2">
                <a:tint val="45000"/>
                <a:satMod val="400000"/>
              </a:schemeClr>
            </a:duotone>
            <a:extLst>
              <a:ext uri="{28A0092B-C50C-407E-A947-70E740481C1C}">
                <a14:useLocalDpi xmlns:a14="http://schemas.microsoft.com/office/drawing/2010/main" val="0"/>
              </a:ext>
            </a:extLst>
          </a:blip>
          <a:srcRect b="13878"/>
          <a:stretch>
            <a:fillRect/>
          </a:stretch>
        </p:blipFill>
        <p:spPr bwMode="auto">
          <a:xfrm>
            <a:off x="304800" y="1371600"/>
            <a:ext cx="8253351"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772841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livingfree.aubreecherie.com/wp-content/uploads/2014/04/Ecclesiastes-7-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838200"/>
            <a:ext cx="8854265"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230442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https://s-media-cache-ak0.pinimg.com/736x/81/03/8a/81038a5ef3dd82d874a4969bf10f486d.jp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0001" t="15495" r="3749" b="20755"/>
          <a:stretch/>
        </p:blipFill>
        <p:spPr bwMode="auto">
          <a:xfrm>
            <a:off x="457200" y="274638"/>
            <a:ext cx="8470734" cy="6260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52509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http://i929.photobucket.com/albums/ad135/marissalee19/Bible%20Verses/ecclesiastes7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5295" y="1066800"/>
            <a:ext cx="8453409" cy="4678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574347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http://image.slidesharecdn.com/howcanifindwisdom-ecclesiastes7versus1to19-131117120256-phpapp02/95/how-can-i-find-wisdom-ecclesiastes-7-versus-1-to-19-4-638.jpg?cb=1384689849"/>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8492" y="816830"/>
            <a:ext cx="8803785" cy="4953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761235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http://41.media.tumblr.com/4b445df458a0413851a588f5e4031af0/tumblr_nhkn1vcHa91s91yx0o1_50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1599" y="152400"/>
            <a:ext cx="8090370" cy="655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166738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http://image.slidesharecdn.com/theoriginofsinanditseffects-130807080057-phpapp02/95/the-origin-of-sin-and-who-is-responsible-for-your-sins-5-638.jpg?cb=1375863030"/>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6734" t="5122" b="19322"/>
          <a:stretch/>
        </p:blipFill>
        <p:spPr bwMode="auto">
          <a:xfrm>
            <a:off x="287560" y="609600"/>
            <a:ext cx="8568880" cy="5211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213438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descr="http://mudpreacher.files.wordpress.com/2010/05/our-new-life-in-christ.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533400"/>
            <a:ext cx="8604249" cy="5592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04277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02362"/>
          </a:xfrm>
        </p:spPr>
        <p:txBody>
          <a:bodyPr>
            <a:normAutofit fontScale="90000"/>
          </a:bodyPr>
          <a:lstStyle/>
          <a:p>
            <a:pPr marL="0" marR="0" indent="457200">
              <a:lnSpc>
                <a:spcPct val="107000"/>
              </a:lnSpc>
              <a:spcBef>
                <a:spcPts val="0"/>
              </a:spcBef>
              <a:spcAft>
                <a:spcPts val="0"/>
              </a:spcAft>
            </a:pPr>
            <a:r>
              <a:rPr lang="en-US" sz="2700" dirty="0" smtClean="0">
                <a:latin typeface="Times New Roman" panose="02020603050405020304" pitchFamily="18" charset="0"/>
                <a:ea typeface="Calibri" panose="020F0502020204030204" pitchFamily="34" charset="0"/>
                <a:cs typeface="Times New Roman" panose="02020603050405020304" pitchFamily="18" charset="0"/>
              </a:rPr>
              <a:t/>
            </a:r>
            <a:br>
              <a:rPr lang="en-US" sz="2700" dirty="0" smtClean="0">
                <a:latin typeface="Times New Roman" panose="02020603050405020304" pitchFamily="18" charset="0"/>
                <a:ea typeface="Calibri" panose="020F0502020204030204" pitchFamily="34" charset="0"/>
                <a:cs typeface="Times New Roman" panose="02020603050405020304" pitchFamily="18" charset="0"/>
              </a:rPr>
            </a:br>
            <a:r>
              <a:rPr lang="en-US" sz="2700" dirty="0" smtClean="0">
                <a:latin typeface="Times New Roman" panose="02020603050405020304" pitchFamily="18" charset="0"/>
                <a:ea typeface="Calibri" panose="020F0502020204030204" pitchFamily="34" charset="0"/>
                <a:cs typeface="Times New Roman" panose="02020603050405020304" pitchFamily="18" charset="0"/>
              </a:rPr>
              <a:t/>
            </a:r>
            <a:br>
              <a:rPr lang="en-US" sz="2700" dirty="0" smtClean="0">
                <a:latin typeface="Times New Roman" panose="02020603050405020304" pitchFamily="18" charset="0"/>
                <a:ea typeface="Calibri" panose="020F0502020204030204" pitchFamily="34" charset="0"/>
                <a:cs typeface="Times New Roman" panose="02020603050405020304" pitchFamily="18" charset="0"/>
              </a:rPr>
            </a:br>
            <a:r>
              <a:rPr lang="en-US" sz="2700" dirty="0" smtClean="0">
                <a:latin typeface="Times New Roman" panose="02020603050405020304" pitchFamily="18" charset="0"/>
                <a:ea typeface="Calibri" panose="020F0502020204030204" pitchFamily="34" charset="0"/>
                <a:cs typeface="Times New Roman" panose="02020603050405020304" pitchFamily="18" charset="0"/>
              </a:rPr>
              <a:t/>
            </a:r>
            <a:br>
              <a:rPr lang="en-US" sz="2700" dirty="0" smtClean="0">
                <a:latin typeface="Times New Roman" panose="02020603050405020304" pitchFamily="18" charset="0"/>
                <a:ea typeface="Calibri" panose="020F0502020204030204" pitchFamily="34" charset="0"/>
                <a:cs typeface="Times New Roman" panose="02020603050405020304" pitchFamily="18" charset="0"/>
              </a:rPr>
            </a:br>
            <a:r>
              <a:rPr lang="en-US" sz="2700" dirty="0">
                <a:latin typeface="Times New Roman" panose="02020603050405020304" pitchFamily="18" charset="0"/>
                <a:ea typeface="Calibri" panose="020F0502020204030204" pitchFamily="34" charset="0"/>
                <a:cs typeface="Times New Roman" panose="02020603050405020304" pitchFamily="18" charset="0"/>
              </a:rPr>
              <a:t/>
            </a:r>
            <a:br>
              <a:rPr lang="en-US" sz="2700" dirty="0">
                <a:latin typeface="Times New Roman" panose="02020603050405020304" pitchFamily="18" charset="0"/>
                <a:ea typeface="Calibri" panose="020F0502020204030204" pitchFamily="34" charset="0"/>
                <a:cs typeface="Times New Roman" panose="02020603050405020304" pitchFamily="18" charset="0"/>
              </a:rPr>
            </a:br>
            <a:r>
              <a:rPr lang="en-US" sz="2400" dirty="0" smtClean="0">
                <a:latin typeface="Times New Roman" panose="02020603050405020304" pitchFamily="18" charset="0"/>
                <a:ea typeface="Calibri" panose="020F0502020204030204" pitchFamily="34" charset="0"/>
                <a:cs typeface="Times New Roman" panose="02020603050405020304" pitchFamily="18" charset="0"/>
              </a:rPr>
              <a:t>(</a:t>
            </a:r>
            <a:r>
              <a:rPr lang="en-US" sz="2400" dirty="0">
                <a:latin typeface="Times New Roman" panose="02020603050405020304" pitchFamily="18" charset="0"/>
                <a:ea typeface="Calibri" panose="020F0502020204030204" pitchFamily="34" charset="0"/>
                <a:cs typeface="Times New Roman" panose="02020603050405020304" pitchFamily="18" charset="0"/>
              </a:rPr>
              <a:t>12) Though </a:t>
            </a:r>
            <a:r>
              <a:rPr lang="en-US" sz="2400" u="sng" dirty="0">
                <a:latin typeface="Times New Roman" panose="02020603050405020304" pitchFamily="18" charset="0"/>
                <a:ea typeface="Calibri" panose="020F0502020204030204" pitchFamily="34" charset="0"/>
                <a:cs typeface="Times New Roman" panose="02020603050405020304" pitchFamily="18" charset="0"/>
              </a:rPr>
              <a:t>a sinner </a:t>
            </a:r>
            <a:r>
              <a:rPr lang="en-US" sz="2400" dirty="0">
                <a:latin typeface="Times New Roman" panose="02020603050405020304" pitchFamily="18" charset="0"/>
                <a:ea typeface="Calibri" panose="020F0502020204030204" pitchFamily="34" charset="0"/>
                <a:cs typeface="Times New Roman" panose="02020603050405020304" pitchFamily="18" charset="0"/>
              </a:rPr>
              <a:t>does evil a hundred times and prolongs his life, yet I know that it will be well with </a:t>
            </a:r>
            <a:r>
              <a:rPr lang="en-US" sz="2400" u="sng" dirty="0">
                <a:latin typeface="Times New Roman" panose="02020603050405020304" pitchFamily="18" charset="0"/>
                <a:ea typeface="Calibri" panose="020F0502020204030204" pitchFamily="34" charset="0"/>
                <a:cs typeface="Times New Roman" panose="02020603050405020304" pitchFamily="18" charset="0"/>
              </a:rPr>
              <a:t>those who fear </a:t>
            </a:r>
            <a:r>
              <a:rPr lang="en-US" sz="2400" b="1" u="sng" dirty="0">
                <a:latin typeface="Times New Roman" panose="02020603050405020304" pitchFamily="18" charset="0"/>
                <a:ea typeface="Calibri" panose="020F0502020204030204" pitchFamily="34" charset="0"/>
                <a:cs typeface="Times New Roman" panose="02020603050405020304" pitchFamily="18" charset="0"/>
              </a:rPr>
              <a:t>God,</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dirty="0">
                <a:latin typeface="Times New Roman" panose="02020603050405020304" pitchFamily="18" charset="0"/>
                <a:ea typeface="Calibri" panose="020F0502020204030204" pitchFamily="34" charset="0"/>
                <a:cs typeface="Times New Roman" panose="02020603050405020304" pitchFamily="18" charset="0"/>
              </a:rPr>
              <a:t>because they fear before him. (13) But it will not be well with </a:t>
            </a:r>
            <a:r>
              <a:rPr lang="en-US" sz="2400" u="sng" dirty="0">
                <a:latin typeface="Times New Roman" panose="02020603050405020304" pitchFamily="18" charset="0"/>
                <a:ea typeface="Calibri" panose="020F0502020204030204" pitchFamily="34" charset="0"/>
                <a:cs typeface="Times New Roman" panose="02020603050405020304" pitchFamily="18" charset="0"/>
              </a:rPr>
              <a:t>the wicked</a:t>
            </a:r>
            <a:r>
              <a:rPr lang="en-US" sz="2400" dirty="0">
                <a:latin typeface="Times New Roman" panose="02020603050405020304" pitchFamily="18" charset="0"/>
                <a:ea typeface="Calibri" panose="020F0502020204030204" pitchFamily="34" charset="0"/>
                <a:cs typeface="Times New Roman" panose="02020603050405020304" pitchFamily="18" charset="0"/>
              </a:rPr>
              <a:t>, neither will he prolong his days like a shadow</a:t>
            </a: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dirty="0">
                <a:latin typeface="Times New Roman" panose="02020603050405020304" pitchFamily="18" charset="0"/>
                <a:ea typeface="Calibri" panose="020F0502020204030204" pitchFamily="34" charset="0"/>
                <a:cs typeface="Times New Roman" panose="02020603050405020304" pitchFamily="18" charset="0"/>
              </a:rPr>
              <a:t>because </a:t>
            </a:r>
            <a:r>
              <a:rPr lang="en-US" sz="2400" u="sng" dirty="0">
                <a:latin typeface="Times New Roman" panose="02020603050405020304" pitchFamily="18" charset="0"/>
                <a:ea typeface="Calibri" panose="020F0502020204030204" pitchFamily="34" charset="0"/>
                <a:cs typeface="Times New Roman" panose="02020603050405020304" pitchFamily="18" charset="0"/>
              </a:rPr>
              <a:t>he does not fear before </a:t>
            </a:r>
            <a:r>
              <a:rPr lang="en-US" sz="2400" b="1" u="sng" dirty="0">
                <a:latin typeface="Times New Roman" panose="02020603050405020304" pitchFamily="18" charset="0"/>
                <a:ea typeface="Calibri" panose="020F0502020204030204" pitchFamily="34" charset="0"/>
                <a:cs typeface="Times New Roman" panose="02020603050405020304" pitchFamily="18" charset="0"/>
              </a:rPr>
              <a:t>God.</a:t>
            </a:r>
            <a:r>
              <a:rPr lang="en-US" sz="1800" dirty="0">
                <a:latin typeface="Calibri" panose="020F0502020204030204" pitchFamily="34" charset="0"/>
                <a:ea typeface="Calibri" panose="020F0502020204030204" pitchFamily="34" charset="0"/>
                <a:cs typeface="Times New Roman" panose="02020603050405020304" pitchFamily="18" charset="0"/>
              </a:rPr>
              <a:t/>
            </a:r>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Times New Roman" panose="02020603050405020304" pitchFamily="18" charset="0"/>
                <a:ea typeface="Calibri" panose="020F0502020204030204" pitchFamily="34" charset="0"/>
                <a:cs typeface="Times New Roman" panose="02020603050405020304" pitchFamily="18" charset="0"/>
              </a:rPr>
              <a:t> (14) There is a vanity that takes place on earth, that </a:t>
            </a:r>
            <a:r>
              <a:rPr lang="en-US" sz="2400" u="sng" dirty="0">
                <a:latin typeface="Times New Roman" panose="02020603050405020304" pitchFamily="18" charset="0"/>
                <a:ea typeface="Calibri" panose="020F0502020204030204" pitchFamily="34" charset="0"/>
                <a:cs typeface="Times New Roman" panose="02020603050405020304" pitchFamily="18" charset="0"/>
              </a:rPr>
              <a:t>there are righteous people</a:t>
            </a:r>
            <a:r>
              <a:rPr lang="en-US" sz="2400" dirty="0">
                <a:latin typeface="Times New Roman" panose="02020603050405020304" pitchFamily="18" charset="0"/>
                <a:ea typeface="Calibri" panose="020F0502020204030204" pitchFamily="34" charset="0"/>
                <a:cs typeface="Times New Roman" panose="02020603050405020304" pitchFamily="18" charset="0"/>
              </a:rPr>
              <a:t> to whom it happens according to </a:t>
            </a:r>
            <a:r>
              <a:rPr lang="en-US" sz="2400" u="sng" dirty="0">
                <a:latin typeface="Times New Roman" panose="02020603050405020304" pitchFamily="18" charset="0"/>
                <a:ea typeface="Calibri" panose="020F0502020204030204" pitchFamily="34" charset="0"/>
                <a:cs typeface="Times New Roman" panose="02020603050405020304" pitchFamily="18" charset="0"/>
              </a:rPr>
              <a:t>the deeds of the wicked</a:t>
            </a:r>
            <a:r>
              <a:rPr lang="en-US" sz="2400" dirty="0">
                <a:latin typeface="Times New Roman" panose="02020603050405020304" pitchFamily="18" charset="0"/>
                <a:ea typeface="Calibri" panose="020F0502020204030204" pitchFamily="34" charset="0"/>
                <a:cs typeface="Times New Roman" panose="02020603050405020304" pitchFamily="18" charset="0"/>
              </a:rPr>
              <a:t>, and </a:t>
            </a:r>
            <a:r>
              <a:rPr lang="en-US" sz="2400" u="sng" dirty="0">
                <a:latin typeface="Times New Roman" panose="02020603050405020304" pitchFamily="18" charset="0"/>
                <a:ea typeface="Calibri" panose="020F0502020204030204" pitchFamily="34" charset="0"/>
                <a:cs typeface="Times New Roman" panose="02020603050405020304" pitchFamily="18" charset="0"/>
              </a:rPr>
              <a:t>there are wicked people</a:t>
            </a:r>
            <a:r>
              <a:rPr lang="en-US" sz="2400" dirty="0">
                <a:latin typeface="Times New Roman" panose="02020603050405020304" pitchFamily="18" charset="0"/>
                <a:ea typeface="Calibri" panose="020F0502020204030204" pitchFamily="34" charset="0"/>
                <a:cs typeface="Times New Roman" panose="02020603050405020304" pitchFamily="18" charset="0"/>
              </a:rPr>
              <a:t> to whom it happens according to </a:t>
            </a:r>
            <a:r>
              <a:rPr lang="en-US" sz="2400" u="sng" dirty="0">
                <a:latin typeface="Times New Roman" panose="02020603050405020304" pitchFamily="18" charset="0"/>
                <a:ea typeface="Calibri" panose="020F0502020204030204" pitchFamily="34" charset="0"/>
                <a:cs typeface="Times New Roman" panose="02020603050405020304" pitchFamily="18" charset="0"/>
              </a:rPr>
              <a:t>the deeds of the righteous.</a:t>
            </a:r>
            <a:r>
              <a:rPr lang="en-US" sz="2400" dirty="0">
                <a:latin typeface="Times New Roman" panose="02020603050405020304" pitchFamily="18" charset="0"/>
                <a:ea typeface="Calibri" panose="020F0502020204030204" pitchFamily="34" charset="0"/>
                <a:cs typeface="Times New Roman" panose="02020603050405020304" pitchFamily="18" charset="0"/>
              </a:rPr>
              <a:t> I said that this also is vanity.</a:t>
            </a:r>
            <a:r>
              <a:rPr lang="en-US" sz="1800" dirty="0">
                <a:latin typeface="Calibri" panose="020F0502020204030204" pitchFamily="34" charset="0"/>
                <a:ea typeface="Calibri" panose="020F0502020204030204" pitchFamily="34" charset="0"/>
                <a:cs typeface="Times New Roman" panose="02020603050405020304" pitchFamily="18" charset="0"/>
              </a:rPr>
              <a:t/>
            </a:r>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Times New Roman" panose="02020603050405020304" pitchFamily="18" charset="0"/>
                <a:ea typeface="Calibri" panose="020F0502020204030204" pitchFamily="34" charset="0"/>
                <a:cs typeface="Times New Roman" panose="02020603050405020304" pitchFamily="18" charset="0"/>
              </a:rPr>
              <a:t> (15) And I commend </a:t>
            </a:r>
            <a:r>
              <a:rPr lang="en-US" sz="2400" b="1" dirty="0">
                <a:latin typeface="Times New Roman" panose="02020603050405020304" pitchFamily="18" charset="0"/>
                <a:ea typeface="Calibri" panose="020F0502020204030204" pitchFamily="34" charset="0"/>
                <a:cs typeface="Times New Roman" panose="02020603050405020304" pitchFamily="18" charset="0"/>
              </a:rPr>
              <a:t>joy, </a:t>
            </a:r>
            <a:r>
              <a:rPr lang="en-US" sz="2400" dirty="0">
                <a:latin typeface="Times New Roman" panose="02020603050405020304" pitchFamily="18" charset="0"/>
                <a:ea typeface="Calibri" panose="020F0502020204030204" pitchFamily="34" charset="0"/>
                <a:cs typeface="Times New Roman" panose="02020603050405020304" pitchFamily="18" charset="0"/>
              </a:rPr>
              <a:t>for </a:t>
            </a:r>
            <a:r>
              <a:rPr lang="en-US" sz="2400" u="sng" dirty="0">
                <a:latin typeface="Times New Roman" panose="02020603050405020304" pitchFamily="18" charset="0"/>
                <a:ea typeface="Calibri" panose="020F0502020204030204" pitchFamily="34" charset="0"/>
                <a:cs typeface="Times New Roman" panose="02020603050405020304" pitchFamily="18" charset="0"/>
              </a:rPr>
              <a:t>man</a:t>
            </a:r>
            <a:r>
              <a:rPr lang="en-US" sz="2400" dirty="0">
                <a:latin typeface="Times New Roman" panose="02020603050405020304" pitchFamily="18" charset="0"/>
                <a:ea typeface="Calibri" panose="020F0502020204030204" pitchFamily="34" charset="0"/>
                <a:cs typeface="Times New Roman" panose="02020603050405020304" pitchFamily="18" charset="0"/>
              </a:rPr>
              <a:t> has no good thing under the sun but to eat and drink and </a:t>
            </a:r>
            <a:r>
              <a:rPr lang="en-US" sz="2400" b="1" dirty="0">
                <a:latin typeface="Times New Roman" panose="02020603050405020304" pitchFamily="18" charset="0"/>
                <a:ea typeface="Calibri" panose="020F0502020204030204" pitchFamily="34" charset="0"/>
                <a:cs typeface="Times New Roman" panose="02020603050405020304" pitchFamily="18" charset="0"/>
              </a:rPr>
              <a:t>be joyful, </a:t>
            </a:r>
            <a:r>
              <a:rPr lang="en-US" sz="2400" dirty="0">
                <a:latin typeface="Times New Roman" panose="02020603050405020304" pitchFamily="18" charset="0"/>
                <a:ea typeface="Calibri" panose="020F0502020204030204" pitchFamily="34" charset="0"/>
                <a:cs typeface="Times New Roman" panose="02020603050405020304" pitchFamily="18" charset="0"/>
              </a:rPr>
              <a:t>for this will go with him in his toil through the days of his life that </a:t>
            </a:r>
            <a:r>
              <a:rPr lang="en-US" sz="2400" b="1" dirty="0">
                <a:latin typeface="Times New Roman" panose="02020603050405020304" pitchFamily="18" charset="0"/>
                <a:ea typeface="Calibri" panose="020F0502020204030204" pitchFamily="34" charset="0"/>
                <a:cs typeface="Times New Roman" panose="02020603050405020304" pitchFamily="18" charset="0"/>
              </a:rPr>
              <a:t>God has given him </a:t>
            </a:r>
            <a:r>
              <a:rPr lang="en-US" sz="2400" dirty="0">
                <a:latin typeface="Times New Roman" panose="02020603050405020304" pitchFamily="18" charset="0"/>
                <a:ea typeface="Calibri" panose="020F0502020204030204" pitchFamily="34" charset="0"/>
                <a:cs typeface="Times New Roman" panose="02020603050405020304" pitchFamily="18" charset="0"/>
              </a:rPr>
              <a:t>under the sun.</a:t>
            </a:r>
            <a:r>
              <a:rPr lang="en-US" sz="1800" dirty="0">
                <a:latin typeface="Calibri" panose="020F0502020204030204" pitchFamily="34" charset="0"/>
                <a:ea typeface="Calibri" panose="020F0502020204030204" pitchFamily="34" charset="0"/>
                <a:cs typeface="Times New Roman" panose="02020603050405020304" pitchFamily="18" charset="0"/>
              </a:rPr>
              <a:t/>
            </a:r>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Times New Roman" panose="02020603050405020304" pitchFamily="18" charset="0"/>
                <a:ea typeface="Calibri" panose="020F0502020204030204" pitchFamily="34" charset="0"/>
                <a:cs typeface="Times New Roman" panose="02020603050405020304" pitchFamily="18" charset="0"/>
              </a:rPr>
              <a:t> (16) When I applied </a:t>
            </a:r>
            <a:r>
              <a:rPr lang="en-US" sz="2400" u="sng" dirty="0">
                <a:latin typeface="Times New Roman" panose="02020603050405020304" pitchFamily="18" charset="0"/>
                <a:ea typeface="Calibri" panose="020F0502020204030204" pitchFamily="34" charset="0"/>
                <a:cs typeface="Times New Roman" panose="02020603050405020304" pitchFamily="18" charset="0"/>
              </a:rPr>
              <a:t>my heart to know wisdom</a:t>
            </a:r>
            <a:r>
              <a:rPr lang="en-US" sz="2400" dirty="0">
                <a:latin typeface="Times New Roman" panose="02020603050405020304" pitchFamily="18" charset="0"/>
                <a:ea typeface="Calibri" panose="020F0502020204030204" pitchFamily="34" charset="0"/>
                <a:cs typeface="Times New Roman" panose="02020603050405020304" pitchFamily="18" charset="0"/>
              </a:rPr>
              <a:t>, and to see the business that is done </a:t>
            </a:r>
            <a:r>
              <a:rPr lang="en-US" sz="2400" u="sng" dirty="0">
                <a:latin typeface="Times New Roman" panose="02020603050405020304" pitchFamily="18" charset="0"/>
                <a:ea typeface="Calibri" panose="020F0502020204030204" pitchFamily="34" charset="0"/>
                <a:cs typeface="Times New Roman" panose="02020603050405020304" pitchFamily="18" charset="0"/>
              </a:rPr>
              <a:t>on earth</a:t>
            </a:r>
            <a:r>
              <a:rPr lang="en-US" sz="2400" dirty="0">
                <a:latin typeface="Times New Roman" panose="02020603050405020304" pitchFamily="18" charset="0"/>
                <a:ea typeface="Calibri" panose="020F0502020204030204" pitchFamily="34" charset="0"/>
                <a:cs typeface="Times New Roman" panose="02020603050405020304" pitchFamily="18" charset="0"/>
              </a:rPr>
              <a:t>, how neither day nor night do </a:t>
            </a:r>
            <a:r>
              <a:rPr lang="en-US" sz="2400" u="sng" dirty="0">
                <a:latin typeface="Times New Roman" panose="02020603050405020304" pitchFamily="18" charset="0"/>
                <a:ea typeface="Calibri" panose="020F0502020204030204" pitchFamily="34" charset="0"/>
                <a:cs typeface="Times New Roman" panose="02020603050405020304" pitchFamily="18" charset="0"/>
              </a:rPr>
              <a:t>one's eyes</a:t>
            </a:r>
            <a:r>
              <a:rPr lang="en-US" sz="2400" dirty="0">
                <a:latin typeface="Times New Roman" panose="02020603050405020304" pitchFamily="18" charset="0"/>
                <a:ea typeface="Calibri" panose="020F0502020204030204" pitchFamily="34" charset="0"/>
                <a:cs typeface="Times New Roman" panose="02020603050405020304" pitchFamily="18" charset="0"/>
              </a:rPr>
              <a:t> see sleep, (17) then I saw </a:t>
            </a:r>
            <a:r>
              <a:rPr lang="en-US" sz="2400" b="1" dirty="0">
                <a:latin typeface="Times New Roman" panose="02020603050405020304" pitchFamily="18" charset="0"/>
                <a:ea typeface="Calibri" panose="020F0502020204030204" pitchFamily="34" charset="0"/>
                <a:cs typeface="Times New Roman" panose="02020603050405020304" pitchFamily="18" charset="0"/>
              </a:rPr>
              <a:t>all the work of God</a:t>
            </a:r>
            <a:r>
              <a:rPr lang="en-US" sz="2400" dirty="0">
                <a:latin typeface="Times New Roman" panose="02020603050405020304" pitchFamily="18" charset="0"/>
                <a:ea typeface="Calibri" panose="020F0502020204030204" pitchFamily="34" charset="0"/>
                <a:cs typeface="Times New Roman" panose="02020603050405020304" pitchFamily="18" charset="0"/>
              </a:rPr>
              <a:t>, that </a:t>
            </a:r>
            <a:r>
              <a:rPr lang="en-US" sz="2400" u="sng" dirty="0">
                <a:latin typeface="Times New Roman" panose="02020603050405020304" pitchFamily="18" charset="0"/>
                <a:ea typeface="Calibri" panose="020F0502020204030204" pitchFamily="34" charset="0"/>
                <a:cs typeface="Times New Roman" panose="02020603050405020304" pitchFamily="18" charset="0"/>
              </a:rPr>
              <a:t>man</a:t>
            </a:r>
            <a:r>
              <a:rPr lang="en-US" sz="2400" dirty="0">
                <a:latin typeface="Times New Roman" panose="02020603050405020304" pitchFamily="18" charset="0"/>
                <a:ea typeface="Calibri" panose="020F0502020204030204" pitchFamily="34" charset="0"/>
                <a:cs typeface="Times New Roman" panose="02020603050405020304" pitchFamily="18" charset="0"/>
              </a:rPr>
              <a:t> cannot find out the work that is done under the sun. However much </a:t>
            </a:r>
            <a:r>
              <a:rPr lang="en-US" sz="2400" u="sng" dirty="0">
                <a:latin typeface="Times New Roman" panose="02020603050405020304" pitchFamily="18" charset="0"/>
                <a:ea typeface="Calibri" panose="020F0502020204030204" pitchFamily="34" charset="0"/>
                <a:cs typeface="Times New Roman" panose="02020603050405020304" pitchFamily="18" charset="0"/>
              </a:rPr>
              <a:t>man </a:t>
            </a:r>
            <a:r>
              <a:rPr lang="en-US" sz="2400" dirty="0">
                <a:latin typeface="Times New Roman" panose="02020603050405020304" pitchFamily="18" charset="0"/>
                <a:ea typeface="Calibri" panose="020F0502020204030204" pitchFamily="34" charset="0"/>
                <a:cs typeface="Times New Roman" panose="02020603050405020304" pitchFamily="18" charset="0"/>
              </a:rPr>
              <a:t>may toil in seeking, he will not find it out. Even though </a:t>
            </a:r>
            <a:r>
              <a:rPr lang="en-US" sz="2400" u="sng" dirty="0">
                <a:latin typeface="Times New Roman" panose="02020603050405020304" pitchFamily="18" charset="0"/>
                <a:ea typeface="Calibri" panose="020F0502020204030204" pitchFamily="34" charset="0"/>
                <a:cs typeface="Times New Roman" panose="02020603050405020304" pitchFamily="18" charset="0"/>
              </a:rPr>
              <a:t>a wise man</a:t>
            </a:r>
            <a:r>
              <a:rPr lang="en-US" sz="2400" dirty="0">
                <a:latin typeface="Times New Roman" panose="02020603050405020304" pitchFamily="18" charset="0"/>
                <a:ea typeface="Calibri" panose="020F0502020204030204" pitchFamily="34" charset="0"/>
                <a:cs typeface="Times New Roman" panose="02020603050405020304" pitchFamily="18" charset="0"/>
              </a:rPr>
              <a:t> claims to know, he cannot find it out.</a:t>
            </a:r>
            <a:r>
              <a:rPr lang="en-US" sz="1800" dirty="0">
                <a:latin typeface="Calibri" panose="020F0502020204030204" pitchFamily="34" charset="0"/>
                <a:ea typeface="Calibri" panose="020F0502020204030204" pitchFamily="34" charset="0"/>
                <a:cs typeface="Times New Roman" panose="02020603050405020304" pitchFamily="18" charset="0"/>
              </a:rPr>
              <a:t/>
            </a:r>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1600" dirty="0">
                <a:latin typeface="Calibri" panose="020F0502020204030204" pitchFamily="34" charset="0"/>
                <a:ea typeface="Calibri" panose="020F0502020204030204" pitchFamily="34" charset="0"/>
                <a:cs typeface="Times New Roman" panose="02020603050405020304" pitchFamily="18" charset="0"/>
              </a:rPr>
              <a:t/>
            </a:r>
            <a:br>
              <a:rPr lang="en-US" sz="16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1600" dirty="0">
                <a:latin typeface="Calibri" panose="020F0502020204030204" pitchFamily="34" charset="0"/>
                <a:ea typeface="Calibri" panose="020F0502020204030204" pitchFamily="34" charset="0"/>
                <a:cs typeface="Times New Roman" panose="02020603050405020304" pitchFamily="18" charset="0"/>
              </a:rPr>
              <a:t/>
            </a:r>
            <a:br>
              <a:rPr lang="en-US" sz="1600" dirty="0">
                <a:latin typeface="Calibri" panose="020F0502020204030204" pitchFamily="34" charset="0"/>
                <a:ea typeface="Calibri" panose="020F0502020204030204" pitchFamily="34" charset="0"/>
                <a:cs typeface="Times New Roman" panose="02020603050405020304" pitchFamily="18" charset="0"/>
              </a:rPr>
            </a:br>
            <a:r>
              <a:rPr lang="en-US" sz="1600" dirty="0">
                <a:latin typeface="Calibri" panose="020F0502020204030204" pitchFamily="34" charset="0"/>
                <a:ea typeface="Calibri" panose="020F0502020204030204" pitchFamily="34" charset="0"/>
                <a:cs typeface="Times New Roman" panose="02020603050405020304" pitchFamily="18" charset="0"/>
              </a:rPr>
              <a:t/>
            </a:r>
            <a:br>
              <a:rPr lang="en-US" sz="1600" dirty="0">
                <a:latin typeface="Calibri" panose="020F0502020204030204" pitchFamily="34" charset="0"/>
                <a:ea typeface="Calibri" panose="020F0502020204030204" pitchFamily="34" charset="0"/>
                <a:cs typeface="Times New Roman" panose="02020603050405020304" pitchFamily="18" charset="0"/>
              </a:rPr>
            </a:br>
            <a:r>
              <a:rPr lang="en-US" sz="1200" dirty="0">
                <a:ea typeface="Calibri"/>
                <a:cs typeface="Times New Roman"/>
              </a:rPr>
              <a:t/>
            </a:r>
            <a:br>
              <a:rPr lang="en-US" sz="1200" dirty="0">
                <a:ea typeface="Calibri"/>
                <a:cs typeface="Times New Roman"/>
              </a:rPr>
            </a:br>
            <a:endParaRPr lang="en-US" sz="1600" dirty="0"/>
          </a:p>
        </p:txBody>
      </p:sp>
    </p:spTree>
    <p:extLst>
      <p:ext uri="{BB962C8B-B14F-4D97-AF65-F5344CB8AC3E}">
        <p14:creationId xmlns:p14="http://schemas.microsoft.com/office/powerpoint/2010/main" val="406224270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descr="https://naturistchristian.files.wordpress.com/2014/11/clothed-in-the-righteousness-of-christ.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152400"/>
            <a:ext cx="8534400"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322042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https://s3.amazonaws.com/rapgenius/1367895479_Jesus%20on%20the%20cross%20for%20u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0877" y="280500"/>
            <a:ext cx="8082246" cy="60616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247199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descr="http://www.passionistnuns.org/Resurrection/dResJesGroup.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381000"/>
            <a:ext cx="7965016" cy="5973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421669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descr="http://ladyofthelakeparish.org/sites/ladyofthelakeparish.org/files/resize/ascension02-300x379.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33600" y="381000"/>
            <a:ext cx="4728572" cy="5973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519104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https://s-media-cache-ak0.pinimg.com/736x/50/64/97/506497388e21fea11d631d151680656e.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2433" y="533400"/>
            <a:ext cx="8459134" cy="5745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55724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descr="https://s-media-cache-ak0.pinimg.com/736x/74/be/a0/74bea0e3d0024253d8cd6140a90a9624.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7459" y="685800"/>
            <a:ext cx="8349082" cy="5059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3224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https://s-media-cache-ak0.pinimg.com/originals/fa/74/6b/fa746b575f6d043eda8dd4585f0ae377.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80646" y="274638"/>
            <a:ext cx="8477410" cy="6354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050759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descr="http://image.slidesharecdn.com/indescribablejoymay11am-140512121805-phpapp02/95/indescribable-joy-may-11-am-17-638.jpg?cb=139989734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0999" y="152400"/>
            <a:ext cx="8525491"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1687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descr="http://thestream.us/~thestrea/cms-assets/images/925741.what-do-you-know.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4800" y="274638"/>
            <a:ext cx="8473016" cy="6354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53612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http://img05.deviantart.net/89c8/i/2010/324/0/a/only_god_knows_why_by_joiecatipon-d337njh.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4482" y="685800"/>
            <a:ext cx="8575036" cy="5364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1615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839200" cy="6705600"/>
          </a:xfrm>
        </p:spPr>
        <p:txBody>
          <a:bodyPr>
            <a:normAutofit fontScale="90000"/>
          </a:bodyPr>
          <a:lstStyle/>
          <a:p>
            <a:r>
              <a:rPr lang="en-US" sz="2700" dirty="0">
                <a:latin typeface="Calibri" panose="020F0502020204030204" pitchFamily="34" charset="0"/>
                <a:ea typeface="Calibri" panose="020F0502020204030204" pitchFamily="34" charset="0"/>
                <a:cs typeface="Times New Roman" panose="02020603050405020304" pitchFamily="18" charset="0"/>
              </a:rPr>
              <a:t/>
            </a:r>
            <a:br>
              <a:rPr lang="en-US" sz="2700" dirty="0">
                <a:latin typeface="Calibri" panose="020F0502020204030204" pitchFamily="34" charset="0"/>
                <a:ea typeface="Calibri" panose="020F0502020204030204" pitchFamily="34" charset="0"/>
                <a:cs typeface="Times New Roman" panose="02020603050405020304" pitchFamily="18" charset="0"/>
              </a:rPr>
            </a:br>
            <a:r>
              <a:rPr lang="en-US" sz="2700" dirty="0" smtClean="0">
                <a:latin typeface="Calibri" panose="020F0502020204030204" pitchFamily="34" charset="0"/>
                <a:ea typeface="Calibri" panose="020F0502020204030204" pitchFamily="34" charset="0"/>
                <a:cs typeface="Times New Roman" panose="02020603050405020304" pitchFamily="18" charset="0"/>
              </a:rPr>
              <a:t/>
            </a:r>
            <a:br>
              <a:rPr lang="en-US" sz="2700" dirty="0" smtClean="0">
                <a:latin typeface="Calibri" panose="020F0502020204030204" pitchFamily="34" charset="0"/>
                <a:ea typeface="Calibri" panose="020F0502020204030204" pitchFamily="34" charset="0"/>
                <a:cs typeface="Times New Roman" panose="02020603050405020304" pitchFamily="18" charset="0"/>
              </a:rPr>
            </a:br>
            <a:r>
              <a:rPr lang="en-US" sz="2700" dirty="0" smtClean="0">
                <a:latin typeface="Calibri" panose="020F0502020204030204" pitchFamily="34" charset="0"/>
                <a:ea typeface="Calibri" panose="020F0502020204030204" pitchFamily="34" charset="0"/>
                <a:cs typeface="Times New Roman" panose="02020603050405020304" pitchFamily="18" charset="0"/>
              </a:rPr>
              <a:t/>
            </a:r>
            <a:br>
              <a:rPr lang="en-US" sz="2700" dirty="0" smtClean="0">
                <a:latin typeface="Calibri" panose="020F0502020204030204" pitchFamily="34" charset="0"/>
                <a:ea typeface="Calibri" panose="020F0502020204030204" pitchFamily="34" charset="0"/>
                <a:cs typeface="Times New Roman" panose="02020603050405020304" pitchFamily="18" charset="0"/>
              </a:rPr>
            </a:br>
            <a:r>
              <a:rPr lang="en-US" sz="2700" dirty="0" smtClean="0">
                <a:latin typeface="Calibri" panose="020F0502020204030204" pitchFamily="34" charset="0"/>
                <a:ea typeface="Calibri" panose="020F0502020204030204" pitchFamily="34" charset="0"/>
                <a:cs typeface="Times New Roman" panose="02020603050405020304" pitchFamily="18" charset="0"/>
              </a:rPr>
              <a:t/>
            </a:r>
            <a:br>
              <a:rPr lang="en-US" sz="2700" dirty="0" smtClean="0">
                <a:latin typeface="Calibri" panose="020F0502020204030204" pitchFamily="34" charset="0"/>
                <a:ea typeface="Calibri" panose="020F0502020204030204" pitchFamily="34" charset="0"/>
                <a:cs typeface="Times New Roman" panose="02020603050405020304" pitchFamily="18" charset="0"/>
              </a:rPr>
            </a:br>
            <a:r>
              <a:rPr lang="en-US" sz="3600" b="1" u="sng" dirty="0" smtClean="0"/>
              <a:t>STUDY </a:t>
            </a:r>
            <a:r>
              <a:rPr lang="en-US" sz="3600" b="1" u="sng" dirty="0"/>
              <a:t>NOTES</a:t>
            </a:r>
            <a:r>
              <a:rPr lang="en-US" sz="3600" b="1" u="sng" dirty="0" smtClean="0"/>
              <a:t>:</a:t>
            </a:r>
            <a:r>
              <a:rPr lang="en-US" sz="3600" dirty="0"/>
              <a:t> </a:t>
            </a:r>
            <a:br>
              <a:rPr lang="en-US" sz="3600" dirty="0"/>
            </a:br>
            <a:r>
              <a:rPr lang="en-US" sz="3600" dirty="0"/>
              <a:t>1. Loyalty to the king and to those over </a:t>
            </a:r>
            <a:r>
              <a:rPr lang="en-US" sz="3600" dirty="0" smtClean="0"/>
              <a:t>you</a:t>
            </a:r>
            <a:br>
              <a:rPr lang="en-US" sz="3600" dirty="0" smtClean="0"/>
            </a:br>
            <a:r>
              <a:rPr lang="en-US" sz="3600" dirty="0" smtClean="0"/>
              <a:t> </a:t>
            </a:r>
            <a:r>
              <a:rPr lang="en-US" sz="3600" b="1" dirty="0"/>
              <a:t>(1 </a:t>
            </a:r>
            <a:r>
              <a:rPr lang="en-US" sz="3600" b="1" dirty="0" err="1"/>
              <a:t>Chr</a:t>
            </a:r>
            <a:r>
              <a:rPr lang="en-US" sz="3600" b="1" dirty="0"/>
              <a:t> 29:24;  Rom 13:1</a:t>
            </a:r>
            <a:r>
              <a:rPr lang="en-US" sz="3600" b="1" dirty="0" smtClean="0"/>
              <a:t>)</a:t>
            </a:r>
            <a:br>
              <a:rPr lang="en-US" sz="3600" b="1" dirty="0" smtClean="0"/>
            </a:br>
            <a:r>
              <a:rPr lang="en-US" sz="3600" dirty="0"/>
              <a:t/>
            </a:r>
            <a:br>
              <a:rPr lang="en-US" sz="3600" dirty="0"/>
            </a:br>
            <a:r>
              <a:rPr lang="en-US" sz="3600" dirty="0"/>
              <a:t>2. Who can say, “What are you doing</a:t>
            </a:r>
            <a:r>
              <a:rPr lang="en-US" sz="3600" dirty="0" smtClean="0"/>
              <a:t>?”</a:t>
            </a:r>
            <a:br>
              <a:rPr lang="en-US" sz="3600" dirty="0" smtClean="0"/>
            </a:br>
            <a:r>
              <a:rPr lang="en-US" sz="3600" dirty="0" smtClean="0"/>
              <a:t> </a:t>
            </a:r>
            <a:r>
              <a:rPr lang="en-US" sz="3600" b="1" dirty="0"/>
              <a:t>(Esther 1:19;  4:10,11;  Is 45:9;  Rom 9:20</a:t>
            </a:r>
            <a:r>
              <a:rPr lang="en-US" sz="3600" b="1" dirty="0" smtClean="0"/>
              <a:t>)</a:t>
            </a:r>
            <a:br>
              <a:rPr lang="en-US" sz="3600" b="1" dirty="0" smtClean="0"/>
            </a:br>
            <a:r>
              <a:rPr lang="en-US" sz="3600" dirty="0"/>
              <a:t/>
            </a:r>
            <a:br>
              <a:rPr lang="en-US" sz="3600" dirty="0"/>
            </a:br>
            <a:r>
              <a:rPr lang="en-US" sz="3600" dirty="0"/>
              <a:t>3. A man’s misery and troubles lie heavily upon him </a:t>
            </a:r>
            <a:r>
              <a:rPr lang="en-US" sz="3600" dirty="0" smtClean="0"/>
              <a:t/>
            </a:r>
            <a:br>
              <a:rPr lang="en-US" sz="3600" dirty="0" smtClean="0"/>
            </a:br>
            <a:r>
              <a:rPr lang="en-US" sz="3600" b="1" dirty="0" smtClean="0"/>
              <a:t>(</a:t>
            </a:r>
            <a:r>
              <a:rPr lang="en-US" sz="3600" b="1" dirty="0"/>
              <a:t>Mt 6:34;  </a:t>
            </a:r>
            <a:r>
              <a:rPr lang="en-US" sz="3600" b="1" dirty="0" err="1"/>
              <a:t>Php</a:t>
            </a:r>
            <a:r>
              <a:rPr lang="en-US" sz="3600" b="1" dirty="0"/>
              <a:t> 4:14</a:t>
            </a:r>
            <a:r>
              <a:rPr lang="en-US" sz="3600" b="1" dirty="0" smtClean="0"/>
              <a:t>)</a:t>
            </a:r>
            <a:br>
              <a:rPr lang="en-US" sz="3600" b="1" dirty="0" smtClean="0"/>
            </a:br>
            <a:r>
              <a:rPr lang="en-US" sz="3600" dirty="0"/>
              <a:t/>
            </a:r>
            <a:br>
              <a:rPr lang="en-US" sz="3600" dirty="0"/>
            </a:br>
            <a:r>
              <a:rPr lang="en-US" sz="3600" dirty="0"/>
              <a:t>4. No man knows or has true power over </a:t>
            </a:r>
            <a:r>
              <a:rPr lang="en-US" sz="3600" dirty="0" smtClean="0"/>
              <a:t>life</a:t>
            </a:r>
            <a:br>
              <a:rPr lang="en-US" sz="3600" dirty="0" smtClean="0"/>
            </a:br>
            <a:r>
              <a:rPr lang="en-US" sz="3600" dirty="0" smtClean="0"/>
              <a:t> </a:t>
            </a:r>
            <a:r>
              <a:rPr lang="en-US" sz="3600" b="1" dirty="0"/>
              <a:t>(Ps 31:15;   2 </a:t>
            </a:r>
            <a:r>
              <a:rPr lang="en-US" sz="3600" b="1" dirty="0" err="1"/>
              <a:t>Cor</a:t>
            </a:r>
            <a:r>
              <a:rPr lang="en-US" sz="3600" b="1" dirty="0"/>
              <a:t> 5:1-10;   Jas 4:13-16</a:t>
            </a:r>
            <a:r>
              <a:rPr lang="en-US" sz="3600" b="1" dirty="0" smtClean="0"/>
              <a:t>)</a:t>
            </a:r>
            <a:br>
              <a:rPr lang="en-US" sz="3600" b="1" dirty="0" smtClean="0"/>
            </a:br>
            <a:r>
              <a:rPr lang="en-US" sz="1800" dirty="0"/>
              <a:t/>
            </a:r>
            <a:br>
              <a:rPr lang="en-US" sz="1800" dirty="0"/>
            </a:b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2400" dirty="0">
                <a:latin typeface="Calibri" panose="020F0502020204030204" pitchFamily="34" charset="0"/>
                <a:ea typeface="Calibri" panose="020F0502020204030204" pitchFamily="34" charset="0"/>
                <a:cs typeface="Times New Roman" panose="02020603050405020304" pitchFamily="18" charset="0"/>
              </a:rPr>
              <a:t/>
            </a:r>
            <a:br>
              <a:rPr lang="en-US" sz="2400" dirty="0">
                <a:latin typeface="Calibri" panose="020F0502020204030204" pitchFamily="34" charset="0"/>
                <a:ea typeface="Calibri" panose="020F0502020204030204" pitchFamily="34" charset="0"/>
                <a:cs typeface="Times New Roman" panose="02020603050405020304" pitchFamily="18" charset="0"/>
              </a:rPr>
            </a:br>
            <a:r>
              <a:rPr lang="en-US" sz="1600" dirty="0">
                <a:latin typeface="Calibri" panose="020F0502020204030204" pitchFamily="34" charset="0"/>
                <a:ea typeface="Calibri" panose="020F0502020204030204" pitchFamily="34" charset="0"/>
                <a:cs typeface="Times New Roman" panose="02020603050405020304" pitchFamily="18" charset="0"/>
              </a:rPr>
              <a:t/>
            </a:r>
            <a:br>
              <a:rPr lang="en-US" sz="1600" dirty="0">
                <a:latin typeface="Calibri" panose="020F0502020204030204" pitchFamily="34" charset="0"/>
                <a:ea typeface="Calibri" panose="020F0502020204030204" pitchFamily="34" charset="0"/>
                <a:cs typeface="Times New Roman" panose="02020603050405020304" pitchFamily="18" charset="0"/>
              </a:rPr>
            </a:br>
            <a:r>
              <a:rPr lang="en-US" sz="1800" dirty="0">
                <a:ea typeface="Calibri"/>
                <a:cs typeface="Times New Roman"/>
              </a:rPr>
              <a:t/>
            </a:r>
            <a:br>
              <a:rPr lang="en-US" sz="1800" dirty="0">
                <a:ea typeface="Calibri"/>
                <a:cs typeface="Times New Roman"/>
              </a:rPr>
            </a:br>
            <a:endParaRPr lang="en-US" sz="1800" dirty="0"/>
          </a:p>
        </p:txBody>
      </p:sp>
    </p:spTree>
    <p:extLst>
      <p:ext uri="{BB962C8B-B14F-4D97-AF65-F5344CB8AC3E}">
        <p14:creationId xmlns:p14="http://schemas.microsoft.com/office/powerpoint/2010/main" val="240696443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descr="http://www.fernerb.com/bg/Jesus_OurGuideAndWisdom.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47800" y="685800"/>
            <a:ext cx="6248400" cy="5108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4312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descr="http://lavistachurchofchrist.org/Pictures/Standard%20Bible%20Story%20Readers,%20Book%20Two/images/scan000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43100" y="251192"/>
            <a:ext cx="5257800" cy="6458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17343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888162"/>
          </a:xfrm>
        </p:spPr>
        <p:txBody>
          <a:bodyPr>
            <a:noAutofit/>
          </a:bodyPr>
          <a:lstStyle/>
          <a:p>
            <a:pPr marL="0" marR="0">
              <a:lnSpc>
                <a:spcPct val="107000"/>
              </a:lnSpc>
              <a:spcBef>
                <a:spcPts val="0"/>
              </a:spcBef>
              <a:spcAft>
                <a:spcPts val="0"/>
              </a:spcAft>
            </a:pPr>
            <a:r>
              <a:rPr lang="en-US" sz="2200" dirty="0" smtClean="0">
                <a:latin typeface="Times New Roman" panose="02020603050405020304" pitchFamily="18" charset="0"/>
                <a:ea typeface="Calibri" panose="020F0502020204030204" pitchFamily="34" charset="0"/>
                <a:cs typeface="Times New Roman" panose="02020603050405020304" pitchFamily="18" charset="0"/>
              </a:rPr>
              <a:t/>
            </a:r>
            <a:br>
              <a:rPr lang="en-US" sz="2200" dirty="0" smtClean="0">
                <a:latin typeface="Times New Roman" panose="02020603050405020304" pitchFamily="18" charset="0"/>
                <a:ea typeface="Calibri" panose="020F0502020204030204" pitchFamily="34" charset="0"/>
                <a:cs typeface="Times New Roman" panose="02020603050405020304" pitchFamily="18" charset="0"/>
              </a:rPr>
            </a:br>
            <a:r>
              <a:rPr lang="en-US" sz="1600" dirty="0">
                <a:solidFill>
                  <a:prstClr val="black"/>
                </a:solidFill>
              </a:rPr>
              <a:t/>
            </a:r>
            <a:br>
              <a:rPr lang="en-US" sz="1600" dirty="0">
                <a:solidFill>
                  <a:prstClr val="black"/>
                </a:solidFill>
              </a:rPr>
            </a:br>
            <a:r>
              <a:rPr lang="en-US" sz="3000" dirty="0">
                <a:solidFill>
                  <a:prstClr val="black"/>
                </a:solidFill>
              </a:rPr>
              <a:t>5. The wicked are buried with undeserved respect </a:t>
            </a:r>
            <a:br>
              <a:rPr lang="en-US" sz="3000" dirty="0">
                <a:solidFill>
                  <a:prstClr val="black"/>
                </a:solidFill>
              </a:rPr>
            </a:br>
            <a:r>
              <a:rPr lang="en-US" sz="3000" b="1" dirty="0">
                <a:solidFill>
                  <a:prstClr val="black"/>
                </a:solidFill>
              </a:rPr>
              <a:t>(Job 21:28-33;  Lk 16:22)</a:t>
            </a:r>
            <a:br>
              <a:rPr lang="en-US" sz="3000" b="1" dirty="0">
                <a:solidFill>
                  <a:prstClr val="black"/>
                </a:solidFill>
              </a:rPr>
            </a:br>
            <a:r>
              <a:rPr lang="en-US" sz="3000" dirty="0">
                <a:solidFill>
                  <a:prstClr val="black"/>
                </a:solidFill>
              </a:rPr>
              <a:t/>
            </a:r>
            <a:br>
              <a:rPr lang="en-US" sz="3000" dirty="0">
                <a:solidFill>
                  <a:prstClr val="black"/>
                </a:solidFill>
              </a:rPr>
            </a:br>
            <a:r>
              <a:rPr lang="en-US" sz="3000" dirty="0">
                <a:solidFill>
                  <a:prstClr val="black"/>
                </a:solidFill>
              </a:rPr>
              <a:t>6. The righteous get what the wicked deserve; the wicked get what the righteous deserve </a:t>
            </a:r>
            <a:br>
              <a:rPr lang="en-US" sz="3000" dirty="0">
                <a:solidFill>
                  <a:prstClr val="black"/>
                </a:solidFill>
              </a:rPr>
            </a:br>
            <a:r>
              <a:rPr lang="en-US" sz="3000" b="1" dirty="0">
                <a:solidFill>
                  <a:prstClr val="black"/>
                </a:solidFill>
              </a:rPr>
              <a:t>(Job </a:t>
            </a:r>
            <a:r>
              <a:rPr lang="en-US" sz="3000" b="1" dirty="0" err="1">
                <a:solidFill>
                  <a:prstClr val="black"/>
                </a:solidFill>
              </a:rPr>
              <a:t>ch.</a:t>
            </a:r>
            <a:r>
              <a:rPr lang="en-US" sz="3000" b="1" dirty="0">
                <a:solidFill>
                  <a:prstClr val="black"/>
                </a:solidFill>
              </a:rPr>
              <a:t> 21-24;  Ps 73;  </a:t>
            </a:r>
            <a:r>
              <a:rPr lang="en-US" sz="3000" b="1" dirty="0" err="1">
                <a:solidFill>
                  <a:prstClr val="black"/>
                </a:solidFill>
              </a:rPr>
              <a:t>Jn</a:t>
            </a:r>
            <a:r>
              <a:rPr lang="en-US" sz="3000" b="1" dirty="0">
                <a:solidFill>
                  <a:prstClr val="black"/>
                </a:solidFill>
              </a:rPr>
              <a:t> 5:28,29)</a:t>
            </a:r>
            <a:br>
              <a:rPr lang="en-US" sz="3000" b="1" dirty="0">
                <a:solidFill>
                  <a:prstClr val="black"/>
                </a:solidFill>
              </a:rPr>
            </a:br>
            <a:r>
              <a:rPr lang="en-US" sz="3000" dirty="0">
                <a:solidFill>
                  <a:prstClr val="black"/>
                </a:solidFill>
              </a:rPr>
              <a:t/>
            </a:r>
            <a:br>
              <a:rPr lang="en-US" sz="3000" dirty="0">
                <a:solidFill>
                  <a:prstClr val="black"/>
                </a:solidFill>
              </a:rPr>
            </a:br>
            <a:r>
              <a:rPr lang="en-US" sz="3000" dirty="0">
                <a:solidFill>
                  <a:prstClr val="black"/>
                </a:solidFill>
              </a:rPr>
              <a:t>7. Eat and drink and be glad</a:t>
            </a:r>
            <a:r>
              <a:rPr lang="en-US" sz="3000" b="1" dirty="0">
                <a:solidFill>
                  <a:prstClr val="black"/>
                </a:solidFill>
              </a:rPr>
              <a:t> </a:t>
            </a:r>
            <a:br>
              <a:rPr lang="en-US" sz="3000" b="1" dirty="0">
                <a:solidFill>
                  <a:prstClr val="black"/>
                </a:solidFill>
              </a:rPr>
            </a:br>
            <a:r>
              <a:rPr lang="en-US" sz="3000" b="1" dirty="0">
                <a:solidFill>
                  <a:prstClr val="black"/>
                </a:solidFill>
              </a:rPr>
              <a:t>(Ex 32:6;  Dt. </a:t>
            </a:r>
            <a:r>
              <a:rPr lang="en-US" sz="3000" b="1" dirty="0" err="1">
                <a:solidFill>
                  <a:prstClr val="black"/>
                </a:solidFill>
              </a:rPr>
              <a:t>ch</a:t>
            </a:r>
            <a:r>
              <a:rPr lang="en-US" sz="3000" b="1" dirty="0">
                <a:solidFill>
                  <a:prstClr val="black"/>
                </a:solidFill>
              </a:rPr>
              <a:t> 8;  Ps 42:8) </a:t>
            </a:r>
            <a:br>
              <a:rPr lang="en-US" sz="3000" b="1" dirty="0">
                <a:solidFill>
                  <a:prstClr val="black"/>
                </a:solidFill>
              </a:rPr>
            </a:br>
            <a:r>
              <a:rPr lang="en-US" sz="3000" dirty="0">
                <a:solidFill>
                  <a:prstClr val="black"/>
                </a:solidFill>
              </a:rPr>
              <a:t/>
            </a:r>
            <a:br>
              <a:rPr lang="en-US" sz="3000" dirty="0">
                <a:solidFill>
                  <a:prstClr val="black"/>
                </a:solidFill>
              </a:rPr>
            </a:br>
            <a:r>
              <a:rPr lang="en-US" sz="3000" b="1" dirty="0">
                <a:solidFill>
                  <a:prstClr val="black"/>
                </a:solidFill>
              </a:rPr>
              <a:t>            </a:t>
            </a:r>
            <a:r>
              <a:rPr lang="en-US" sz="3000" dirty="0">
                <a:solidFill>
                  <a:prstClr val="black"/>
                </a:solidFill>
              </a:rPr>
              <a:t>but this is also done in arrogance </a:t>
            </a:r>
            <a:br>
              <a:rPr lang="en-US" sz="3000" dirty="0">
                <a:solidFill>
                  <a:prstClr val="black"/>
                </a:solidFill>
              </a:rPr>
            </a:br>
            <a:r>
              <a:rPr lang="en-US" sz="3000" b="1" dirty="0">
                <a:solidFill>
                  <a:prstClr val="black"/>
                </a:solidFill>
              </a:rPr>
              <a:t>(Lk 12:19,20; 1 </a:t>
            </a:r>
            <a:r>
              <a:rPr lang="en-US" sz="3000" b="1" dirty="0" err="1">
                <a:solidFill>
                  <a:prstClr val="black"/>
                </a:solidFill>
              </a:rPr>
              <a:t>Cor</a:t>
            </a:r>
            <a:r>
              <a:rPr lang="en-US" sz="3000" b="1" dirty="0">
                <a:solidFill>
                  <a:prstClr val="black"/>
                </a:solidFill>
              </a:rPr>
              <a:t> 15:32)</a:t>
            </a:r>
            <a:r>
              <a:rPr lang="en-US" sz="2000" dirty="0">
                <a:latin typeface="Calibri" panose="020F0502020204030204" pitchFamily="34" charset="0"/>
                <a:ea typeface="Calibri" panose="020F0502020204030204" pitchFamily="34" charset="0"/>
                <a:cs typeface="Times New Roman" panose="02020603050405020304" pitchFamily="18" charset="0"/>
              </a:rPr>
              <a:t/>
            </a:r>
            <a:br>
              <a:rPr lang="en-US" sz="2000" dirty="0">
                <a:latin typeface="Calibri" panose="020F0502020204030204" pitchFamily="34" charset="0"/>
                <a:ea typeface="Calibri" panose="020F0502020204030204" pitchFamily="34" charset="0"/>
                <a:cs typeface="Times New Roman" panose="02020603050405020304" pitchFamily="18" charset="0"/>
              </a:rPr>
            </a:br>
            <a:r>
              <a:rPr lang="en-US" sz="1800" dirty="0">
                <a:latin typeface="Calibri" panose="020F0502020204030204" pitchFamily="34" charset="0"/>
                <a:ea typeface="Calibri" panose="020F0502020204030204" pitchFamily="34" charset="0"/>
                <a:cs typeface="Times New Roman" panose="02020603050405020304" pitchFamily="18" charset="0"/>
              </a:rPr>
              <a:t/>
            </a:r>
            <a:br>
              <a:rPr lang="en-US" sz="1800" dirty="0">
                <a:latin typeface="Calibri" panose="020F0502020204030204" pitchFamily="34" charset="0"/>
                <a:ea typeface="Calibri" panose="020F0502020204030204" pitchFamily="34" charset="0"/>
                <a:cs typeface="Times New Roman" panose="02020603050405020304" pitchFamily="18" charset="0"/>
              </a:rPr>
            </a:br>
            <a:r>
              <a:rPr lang="en-US" sz="2400" dirty="0">
                <a:ea typeface="Calibri"/>
                <a:cs typeface="Times New Roman"/>
              </a:rPr>
              <a:t/>
            </a:r>
            <a:br>
              <a:rPr lang="en-US" sz="2400" dirty="0">
                <a:ea typeface="Calibri"/>
                <a:cs typeface="Times New Roman"/>
              </a:rPr>
            </a:br>
            <a:endParaRPr lang="en-US" sz="2400" dirty="0"/>
          </a:p>
        </p:txBody>
      </p:sp>
    </p:spTree>
    <p:extLst>
      <p:ext uri="{BB962C8B-B14F-4D97-AF65-F5344CB8AC3E}">
        <p14:creationId xmlns:p14="http://schemas.microsoft.com/office/powerpoint/2010/main" val="21383383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839200" cy="6477000"/>
          </a:xfrm>
        </p:spPr>
        <p:txBody>
          <a:bodyPr>
            <a:normAutofit/>
          </a:bodyPr>
          <a:lstStyle/>
          <a:p>
            <a:r>
              <a:rPr lang="en-US" sz="3200" dirty="0"/>
              <a:t>8. No one can comprehend what we are allowed and not allowed to understand                                                             </a:t>
            </a:r>
            <a:br>
              <a:rPr lang="en-US" sz="3200" dirty="0"/>
            </a:br>
            <a:r>
              <a:rPr lang="en-US" sz="3200" b="1" dirty="0"/>
              <a:t>(Dt 29:29;  Job 28:3,23;  Rom 11:33</a:t>
            </a:r>
            <a:r>
              <a:rPr lang="en-US" sz="3200" b="1" dirty="0" smtClean="0"/>
              <a:t>)</a:t>
            </a:r>
            <a:br>
              <a:rPr lang="en-US" sz="3200" b="1" dirty="0" smtClean="0"/>
            </a:br>
            <a:r>
              <a:rPr lang="en-US" sz="3200" dirty="0"/>
              <a:t/>
            </a:r>
            <a:br>
              <a:rPr lang="en-US" sz="3200" dirty="0"/>
            </a:br>
            <a:r>
              <a:rPr lang="en-US" sz="3200" dirty="0"/>
              <a:t>9. In the end, for the wicked who do not fear God, it will not go well</a:t>
            </a:r>
            <a:r>
              <a:rPr lang="en-US" sz="3200" b="1" dirty="0"/>
              <a:t> </a:t>
            </a:r>
            <a:r>
              <a:rPr lang="en-US" sz="3200" dirty="0"/>
              <a:t/>
            </a:r>
            <a:br>
              <a:rPr lang="en-US" sz="3200" dirty="0"/>
            </a:br>
            <a:r>
              <a:rPr lang="en-US" sz="3200" b="1" dirty="0"/>
              <a:t>(Dt 4:40;  Job 5:26;  Ps 34:12;  Is 65:20</a:t>
            </a:r>
            <a:r>
              <a:rPr lang="en-US" sz="3200" b="1" dirty="0" smtClean="0"/>
              <a:t>)</a:t>
            </a:r>
            <a:br>
              <a:rPr lang="en-US" sz="3200" b="1" dirty="0" smtClean="0"/>
            </a:br>
            <a:r>
              <a:rPr lang="en-US" sz="3200" dirty="0"/>
              <a:t/>
            </a:r>
            <a:br>
              <a:rPr lang="en-US" sz="3200" dirty="0"/>
            </a:br>
            <a:r>
              <a:rPr lang="en-US" sz="3200" dirty="0"/>
              <a:t>10. A man’s wisdom makes his face </a:t>
            </a:r>
            <a:r>
              <a:rPr lang="en-US" sz="3200" dirty="0" smtClean="0"/>
              <a:t>shine                                       </a:t>
            </a:r>
            <a:r>
              <a:rPr lang="en-US" sz="3200" b="1" dirty="0"/>
              <a:t>(</a:t>
            </a:r>
            <a:r>
              <a:rPr lang="en-US" sz="3200" b="1" dirty="0" err="1"/>
              <a:t>Prov</a:t>
            </a:r>
            <a:r>
              <a:rPr lang="en-US" sz="3200" b="1" dirty="0"/>
              <a:t> 4:8,9;  17:24;  21:29;  Acts 6:15)</a:t>
            </a:r>
            <a:r>
              <a:rPr lang="en-US" sz="1800" dirty="0"/>
              <a:t/>
            </a:r>
            <a:br>
              <a:rPr lang="en-US" sz="1800" dirty="0"/>
            </a:br>
            <a:r>
              <a:rPr lang="en-US" sz="1800" dirty="0">
                <a:latin typeface="Calibri" panose="020F0502020204030204" pitchFamily="34" charset="0"/>
                <a:ea typeface="Calibri" panose="020F0502020204030204" pitchFamily="34" charset="0"/>
                <a:cs typeface="Times New Roman" panose="02020603050405020304" pitchFamily="18" charset="0"/>
              </a:rPr>
              <a:t/>
            </a:r>
            <a:br>
              <a:rPr lang="en-US" sz="1800" dirty="0">
                <a:latin typeface="Calibri" panose="020F0502020204030204" pitchFamily="34" charset="0"/>
                <a:ea typeface="Calibri" panose="020F0502020204030204" pitchFamily="34" charset="0"/>
                <a:cs typeface="Times New Roman" panose="02020603050405020304" pitchFamily="18" charset="0"/>
              </a:rPr>
            </a:br>
            <a:endParaRPr lang="en-US" sz="1800" dirty="0"/>
          </a:p>
        </p:txBody>
      </p:sp>
    </p:spTree>
    <p:extLst>
      <p:ext uri="{BB962C8B-B14F-4D97-AF65-F5344CB8AC3E}">
        <p14:creationId xmlns:p14="http://schemas.microsoft.com/office/powerpoint/2010/main" val="354985087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203</TotalTime>
  <Words>356</Words>
  <Application>Microsoft Office PowerPoint</Application>
  <PresentationFormat>On-screen Show (4:3)</PresentationFormat>
  <Paragraphs>36</Paragraphs>
  <Slides>71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71</vt:i4>
      </vt:variant>
    </vt:vector>
  </HeadingPairs>
  <TitlesOfParts>
    <vt:vector size="76" baseType="lpstr">
      <vt:lpstr>Arial</vt:lpstr>
      <vt:lpstr>Arial</vt:lpstr>
      <vt:lpstr>Calibri</vt:lpstr>
      <vt:lpstr>Times New Roman</vt:lpstr>
      <vt:lpstr>Office Theme</vt:lpstr>
      <vt:lpstr>PowerPoint Presentation</vt:lpstr>
      <vt:lpstr>PowerPoint Presentation</vt:lpstr>
      <vt:lpstr>PowerPoint Presentation</vt:lpstr>
      <vt:lpstr>PowerPoint Presentation</vt:lpstr>
      <vt:lpstr>     TEXT  (Chapter 8)     (1)  I say: Keep the king's command, because of God's oath to him. (3) Be not hasty to go from his presence. Do not take your stand in an evil cause, for he does whatever he pleases. (4) For the word of the king is supreme, and who may say to him, "What are you doing?"  (5) Whoever keeps a command will know no evil thing, and the wise heart will know the proper time and the just way.  (6) For there is a time and a way for everything, although man's trouble lies heavy on him. (7) For he does not know what is to be, for who can tell him how it will be? (8) No man has power to retain the spirit, or power over the day of death. There is no discharge from war, nor will wickedness deliver those who are given to it.  (9) All this I observed while applying my heart to all that is done under the sun, when man had power over man to his hurt.  (10) Then I saw the wicked buried. They used to go in and out of the holy place and were praised in the city where they had done such things. This also is vanity. (11) Because the sentence against an evil deed is not executed speedily, the heart of the children of man is fully set to do evil.       </vt:lpstr>
      <vt:lpstr>    (12) Though a sinner does evil a hundred times and prolongs his life, yet I know that it will be well with those who fear God, because they fear before him. (13) But it will not be well with the wicked, neither will he prolong his days like a shadow,                                                       because he does not fear before God.  (14) There is a vanity that takes place on earth, that there are righteous people to whom it happens according to the deeds of the wicked, and there are wicked people to whom it happens according to the deeds of the righteous. I said that this also is vanity.  (15) And I commend joy, for man has no good thing under the sun but to eat and drink and be joyful, for this will go with him in his toil through the days of his life that God has given him under the sun.  (16) When I applied my heart to know wisdom, and to see the business that is done on earth, how neither day nor night do one's eyes see sleep, (17) then I saw all the work of God, that man cannot find out the work that is done under the sun. However much man may toil in seeking, he will not find it out. Even though a wise man claims to know, he cannot find it out.      </vt:lpstr>
      <vt:lpstr>    STUDY NOTES:  1. Loyalty to the king and to those over you  (1 Chr 29:24;  Rom 13:1)  2. Who can say, “What are you doing?”  (Esther 1:19;  4:10,11;  Is 45:9;  Rom 9:20)  3. A man’s misery and troubles lie heavily upon him  (Mt 6:34;  Php 4:14)  4. No man knows or has true power over life  (Ps 31:15;   2 Cor 5:1-10;   Jas 4:13-16)        </vt:lpstr>
      <vt:lpstr>  5. The wicked are buried with undeserved respect  (Job 21:28-33;  Lk 16:22)  6. The righteous get what the wicked deserve; the wicked get what the righteous deserve  (Job ch. 21-24;  Ps 73;  Jn 5:28,29)  7. Eat and drink and be glad  (Ex 32:6;  Dt. ch 8;  Ps 42:8)               but this is also done in arrogance  (Lk 12:19,20; 1 Cor 15:32)   </vt:lpstr>
      <vt:lpstr>8. No one can comprehend what we are allowed and not allowed to understand                                                              (Dt 29:29;  Job 28:3,23;  Rom 11:33)  9. In the end, for the wicked who do not fear God, it will not go well  (Dt 4:40;  Job 5:26;  Ps 34:12;  Is 65:20)  10. A man’s wisdom makes his face shine                                       (Prov 4:8,9;  17:24;  21:29;  Acts 6:15)  </vt:lpstr>
      <vt:lpstr>11. When justice is not done speedily against the wicked, others then commit more evil,           not afraid that they will be caught or punished  (Ps 10:6;  50:21;  Is 26:10;  Rom 2:4;  2 Pet 3:9)  12. It will be well for those who fear God  (Ps 37:11-19;  Mt 25:34)  13. Man will never be able to find out the whole work of God  (Ps 73:16;  Prov 25:2)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Pastor</dc:creator>
  <cp:lastModifiedBy>David Nehrenz</cp:lastModifiedBy>
  <cp:revision>160</cp:revision>
  <dcterms:created xsi:type="dcterms:W3CDTF">2015-09-03T19:38:01Z</dcterms:created>
  <dcterms:modified xsi:type="dcterms:W3CDTF">2015-10-31T20:06:49Z</dcterms:modified>
</cp:coreProperties>
</file>