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76" r:id="rId4"/>
    <p:sldId id="285" r:id="rId5"/>
    <p:sldId id="313" r:id="rId6"/>
    <p:sldId id="314" r:id="rId7"/>
    <p:sldId id="266" r:id="rId8"/>
    <p:sldId id="267" r:id="rId9"/>
    <p:sldId id="277" r:id="rId10"/>
    <p:sldId id="257" r:id="rId11"/>
    <p:sldId id="258" r:id="rId12"/>
    <p:sldId id="319" r:id="rId13"/>
    <p:sldId id="320" r:id="rId14"/>
    <p:sldId id="261" r:id="rId15"/>
    <p:sldId id="262" r:id="rId16"/>
    <p:sldId id="263" r:id="rId17"/>
    <p:sldId id="268" r:id="rId18"/>
    <p:sldId id="269" r:id="rId19"/>
    <p:sldId id="271" r:id="rId20"/>
    <p:sldId id="282" r:id="rId21"/>
    <p:sldId id="270" r:id="rId22"/>
    <p:sldId id="272" r:id="rId23"/>
    <p:sldId id="274" r:id="rId24"/>
    <p:sldId id="273" r:id="rId25"/>
    <p:sldId id="275" r:id="rId26"/>
    <p:sldId id="284" r:id="rId27"/>
    <p:sldId id="286" r:id="rId28"/>
    <p:sldId id="287" r:id="rId29"/>
    <p:sldId id="288" r:id="rId30"/>
    <p:sldId id="289" r:id="rId31"/>
    <p:sldId id="292" r:id="rId32"/>
    <p:sldId id="293" r:id="rId33"/>
    <p:sldId id="303" r:id="rId34"/>
    <p:sldId id="302" r:id="rId35"/>
    <p:sldId id="294" r:id="rId36"/>
    <p:sldId id="295" r:id="rId37"/>
    <p:sldId id="296" r:id="rId38"/>
    <p:sldId id="297" r:id="rId39"/>
    <p:sldId id="298" r:id="rId40"/>
    <p:sldId id="299" r:id="rId41"/>
    <p:sldId id="290" r:id="rId42"/>
    <p:sldId id="291" r:id="rId43"/>
    <p:sldId id="305" r:id="rId44"/>
    <p:sldId id="306" r:id="rId45"/>
    <p:sldId id="307" r:id="rId46"/>
    <p:sldId id="308" r:id="rId47"/>
    <p:sldId id="309" r:id="rId48"/>
    <p:sldId id="315" r:id="rId49"/>
    <p:sldId id="316" r:id="rId50"/>
    <p:sldId id="317" r:id="rId51"/>
    <p:sldId id="318" r:id="rId52"/>
    <p:sldId id="321" r:id="rId53"/>
    <p:sldId id="322" r:id="rId54"/>
    <p:sldId id="323" r:id="rId55"/>
    <p:sldId id="324" r:id="rId56"/>
    <p:sldId id="325" r:id="rId57"/>
    <p:sldId id="326" r:id="rId58"/>
    <p:sldId id="327" r:id="rId59"/>
    <p:sldId id="328" r:id="rId60"/>
    <p:sldId id="329" r:id="rId61"/>
    <p:sldId id="310" r:id="rId62"/>
    <p:sldId id="311" r:id="rId63"/>
    <p:sldId id="312"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06" y="53"/>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26993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04595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13166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050577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B75C43-70D3-4308-B667-0405CFC35C8E}" type="datetimeFigureOut">
              <a:rPr lang="en-US" smtClean="0"/>
              <a:t>10/17/2015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11047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B75C43-70D3-4308-B667-0405CFC35C8E}" type="datetimeFigureOut">
              <a:rPr lang="en-US" smtClean="0"/>
              <a:t>10/17/2015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00329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B75C43-70D3-4308-B667-0405CFC35C8E}" type="datetimeFigureOut">
              <a:rPr lang="en-US" smtClean="0"/>
              <a:t>10/17/2015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26930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B75C43-70D3-4308-B667-0405CFC35C8E}" type="datetimeFigureOut">
              <a:rPr lang="en-US" smtClean="0"/>
              <a:t>10/17/2015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88847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B75C43-70D3-4308-B667-0405CFC35C8E}" type="datetimeFigureOut">
              <a:rPr lang="en-US" smtClean="0"/>
              <a:t>10/17/2015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15119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75C43-70D3-4308-B667-0405CFC35C8E}" type="datetimeFigureOut">
              <a:rPr lang="en-US" smtClean="0"/>
              <a:t>10/17/2015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21594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75C43-70D3-4308-B667-0405CFC35C8E}" type="datetimeFigureOut">
              <a:rPr lang="en-US" smtClean="0"/>
              <a:t>10/17/2015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530542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48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B75C43-70D3-4308-B667-0405CFC35C8E}" type="datetimeFigureOut">
              <a:rPr lang="en-US" smtClean="0"/>
              <a:t>10/17/2015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D1773-D3A5-4593-B052-39D49D19D937}" type="slidenum">
              <a:rPr lang="en-US" smtClean="0"/>
              <a:t>‹#›</a:t>
            </a:fld>
            <a:endParaRPr lang="en-US"/>
          </a:p>
        </p:txBody>
      </p:sp>
    </p:spTree>
    <p:extLst>
      <p:ext uri="{BB962C8B-B14F-4D97-AF65-F5344CB8AC3E}">
        <p14:creationId xmlns:p14="http://schemas.microsoft.com/office/powerpoint/2010/main" val="2579160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153400" cy="5909310"/>
          </a:xfrm>
          <a:prstGeom prst="rect">
            <a:avLst/>
          </a:prstGeom>
        </p:spPr>
        <p:txBody>
          <a:bodyPr wrap="square">
            <a:spAutoFit/>
          </a:bodyPr>
          <a:lstStyle/>
          <a:p>
            <a:pPr algn="ctr"/>
            <a:r>
              <a:rPr lang="en-US" sz="3400" b="1" dirty="0" smtClean="0"/>
              <a:t>A BIBLE STUDY OF THE BOOK OF ECCLESIASTES</a:t>
            </a:r>
          </a:p>
          <a:p>
            <a:pPr algn="ctr"/>
            <a:r>
              <a:rPr lang="en-US" sz="3400" dirty="0" smtClean="0"/>
              <a:t>Theme: </a:t>
            </a:r>
          </a:p>
          <a:p>
            <a:pPr algn="ctr"/>
            <a:r>
              <a:rPr lang="en-US" sz="3400" dirty="0" smtClean="0"/>
              <a:t>Solomon and Jesus, </a:t>
            </a:r>
          </a:p>
          <a:p>
            <a:pPr algn="ctr"/>
            <a:r>
              <a:rPr lang="en-US" sz="3400" dirty="0" smtClean="0"/>
              <a:t>Both Sons of David, say:</a:t>
            </a:r>
          </a:p>
          <a:p>
            <a:pPr algn="ctr"/>
            <a:r>
              <a:rPr lang="en-US" sz="3400" dirty="0" smtClean="0"/>
              <a:t> </a:t>
            </a:r>
            <a:r>
              <a:rPr lang="en-US" sz="3400" b="1" dirty="0" smtClean="0"/>
              <a:t>    “Fear God and keep his commandments, </a:t>
            </a:r>
          </a:p>
          <a:p>
            <a:pPr algn="ctr"/>
            <a:r>
              <a:rPr lang="en-US" sz="3400" b="1" dirty="0" smtClean="0"/>
              <a:t>      For this is the whole duty of man!” </a:t>
            </a:r>
          </a:p>
          <a:p>
            <a:pPr algn="ctr"/>
            <a:r>
              <a:rPr lang="en-US" sz="2800" dirty="0" smtClean="0"/>
              <a:t>Trinity Lutheran Church</a:t>
            </a:r>
          </a:p>
          <a:p>
            <a:pPr algn="ctr"/>
            <a:r>
              <a:rPr lang="en-US" sz="2800" dirty="0" smtClean="0"/>
              <a:t>Norman, Oklahoma</a:t>
            </a:r>
          </a:p>
          <a:p>
            <a:pPr algn="ctr"/>
            <a:r>
              <a:rPr lang="en-US" sz="2800" dirty="0" smtClean="0"/>
              <a:t>Pastor David </a:t>
            </a:r>
            <a:r>
              <a:rPr lang="en-US" sz="2800" dirty="0" err="1" smtClean="0"/>
              <a:t>Nehrenz</a:t>
            </a:r>
            <a:endParaRPr lang="en-US" sz="2800" dirty="0" smtClean="0"/>
          </a:p>
          <a:p>
            <a:pPr algn="ctr"/>
            <a:r>
              <a:rPr lang="en-US" sz="2800" dirty="0" smtClean="0"/>
              <a:t>Date: </a:t>
            </a:r>
            <a:r>
              <a:rPr lang="en-US" sz="2800" dirty="0" smtClean="0"/>
              <a:t>10-18-15</a:t>
            </a:r>
            <a:endParaRPr lang="en-US" sz="2800" dirty="0" smtClean="0"/>
          </a:p>
          <a:p>
            <a:pPr algn="ctr"/>
            <a:r>
              <a:rPr lang="en-US" sz="2800" dirty="0" smtClean="0"/>
              <a:t>Lesson: </a:t>
            </a:r>
            <a:r>
              <a:rPr lang="en-US" sz="2800" dirty="0" smtClean="0"/>
              <a:t>7</a:t>
            </a:r>
            <a:endParaRPr lang="en-US" sz="2800" dirty="0"/>
          </a:p>
        </p:txBody>
      </p:sp>
    </p:spTree>
    <p:extLst>
      <p:ext uri="{BB962C8B-B14F-4D97-AF65-F5344CB8AC3E}">
        <p14:creationId xmlns:p14="http://schemas.microsoft.com/office/powerpoint/2010/main" val="2569196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705600"/>
          </a:xfrm>
        </p:spPr>
        <p:txBody>
          <a:bodyPr>
            <a:normAutofit fontScale="90000"/>
          </a:bodyPr>
          <a:lstStyle/>
          <a:p>
            <a:pPr marL="0" marR="0">
              <a:lnSpc>
                <a:spcPct val="107000"/>
              </a:lnSpc>
              <a:spcBef>
                <a:spcPts val="0"/>
              </a:spcBef>
              <a:spcAft>
                <a:spcPts val="0"/>
              </a:spcAft>
            </a:pP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
            </a:r>
            <a:br>
              <a:rPr lang="en-US" sz="2700" dirty="0" smtClean="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
            </a:r>
            <a:br>
              <a:rPr lang="en-US" sz="2700" dirty="0" smtClean="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B. </a:t>
            </a:r>
            <a:r>
              <a:rPr lang="en-US" sz="2800" b="1" u="sng" dirty="0" smtClean="0">
                <a:latin typeface="Times New Roman" panose="02020603050405020304" pitchFamily="18" charset="0"/>
                <a:ea typeface="Calibri" panose="020F0502020204030204" pitchFamily="34" charset="0"/>
                <a:cs typeface="Times New Roman" panose="02020603050405020304" pitchFamily="18" charset="0"/>
              </a:rPr>
              <a:t>STUDY </a:t>
            </a:r>
            <a:r>
              <a:rPr lang="en-US" sz="2800" b="1" u="sng" dirty="0">
                <a:latin typeface="Times New Roman" panose="02020603050405020304" pitchFamily="18" charset="0"/>
                <a:ea typeface="Calibri" panose="020F0502020204030204" pitchFamily="34" charset="0"/>
                <a:cs typeface="Times New Roman" panose="02020603050405020304" pitchFamily="18" charset="0"/>
              </a:rPr>
              <a:t>NOTES:</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1. The day of our death is better than the day of our birth since we enter into eternal life in heaven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Cor</a:t>
            </a:r>
            <a:r>
              <a:rPr lang="en-US" sz="2400" b="1" dirty="0">
                <a:latin typeface="Times New Roman" panose="02020603050405020304" pitchFamily="18" charset="0"/>
                <a:ea typeface="Calibri" panose="020F0502020204030204" pitchFamily="34" charset="0"/>
                <a:cs typeface="Times New Roman" panose="02020603050405020304" pitchFamily="18" charset="0"/>
              </a:rPr>
              <a:t> 5:1-10;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Php</a:t>
            </a:r>
            <a:r>
              <a:rPr lang="en-US" sz="2400" b="1" dirty="0">
                <a:latin typeface="Times New Roman" panose="02020603050405020304" pitchFamily="18" charset="0"/>
                <a:ea typeface="Calibri" panose="020F0502020204030204" pitchFamily="34" charset="0"/>
                <a:cs typeface="Times New Roman" panose="02020603050405020304" pitchFamily="18" charset="0"/>
              </a:rPr>
              <a:t> 1:21-23)</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2. Taking bribes only brings corruption </a:t>
            </a:r>
            <a:r>
              <a:rPr lang="en-US" sz="2400" b="1" dirty="0">
                <a:latin typeface="Times New Roman" panose="02020603050405020304" pitchFamily="18" charset="0"/>
                <a:ea typeface="Calibri" panose="020F0502020204030204" pitchFamily="34" charset="0"/>
                <a:cs typeface="Times New Roman" panose="02020603050405020304" pitchFamily="18" charset="0"/>
              </a:rPr>
              <a:t>(Mt 28:11-15;  Lk 22:4-6)</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3. Anger from man brings all kinds of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destruction                                                </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Pr</a:t>
            </a:r>
            <a:r>
              <a:rPr lang="en-US" sz="2400" b="1" dirty="0">
                <a:latin typeface="Times New Roman" panose="02020603050405020304" pitchFamily="18" charset="0"/>
                <a:ea typeface="Calibri" panose="020F0502020204030204" pitchFamily="34" charset="0"/>
                <a:cs typeface="Times New Roman" panose="02020603050405020304" pitchFamily="18" charset="0"/>
              </a:rPr>
              <a:t> 16:32; 17:15;  1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Cor</a:t>
            </a:r>
            <a:r>
              <a:rPr lang="en-US" sz="2400" b="1" dirty="0">
                <a:latin typeface="Times New Roman" panose="02020603050405020304" pitchFamily="18" charset="0"/>
                <a:ea typeface="Calibri" panose="020F0502020204030204" pitchFamily="34" charset="0"/>
                <a:cs typeface="Times New Roman" panose="02020603050405020304" pitchFamily="18" charset="0"/>
              </a:rPr>
              <a:t> 13:4,5)</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4. Wisdom preserves our life in many ways </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Pr</a:t>
            </a:r>
            <a:r>
              <a:rPr lang="en-US" sz="2400" b="1" dirty="0">
                <a:latin typeface="Times New Roman" panose="02020603050405020304" pitchFamily="18" charset="0"/>
                <a:ea typeface="Calibri" panose="020F0502020204030204" pitchFamily="34" charset="0"/>
                <a:cs typeface="Times New Roman" panose="02020603050405020304" pitchFamily="18" charset="0"/>
              </a:rPr>
              <a:t> 3:13-18;  13:14)</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5. God brings both good times and bad times </a:t>
            </a:r>
            <a:r>
              <a:rPr lang="en-US" sz="2400" b="1" dirty="0">
                <a:latin typeface="Times New Roman" panose="02020603050405020304" pitchFamily="18" charset="0"/>
                <a:ea typeface="Calibri" panose="020F0502020204030204" pitchFamily="34" charset="0"/>
                <a:cs typeface="Times New Roman" panose="02020603050405020304" pitchFamily="18" charset="0"/>
              </a:rPr>
              <a:t>(Gen 50:20; Rom 8:28,29)</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6. Being righteous in Christ does not mean that one will escape tragedy, early death or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ruin.</a:t>
            </a:r>
            <a:r>
              <a:rPr lang="en-US" sz="2000" dirty="0" smtClean="0">
                <a:latin typeface="Calibri" panose="020F0502020204030204" pitchFamily="34" charset="0"/>
                <a:ea typeface="Calibri" panose="020F0502020204030204" pitchFamily="34" charset="0"/>
                <a:cs typeface="Times New Roman" panose="02020603050405020304" pitchFamily="18" charset="0"/>
              </a:rPr>
              <a:t/>
            </a:r>
            <a:br>
              <a:rPr lang="en-US" sz="2000" dirty="0" smtClean="0">
                <a:latin typeface="Calibri" panose="020F0502020204030204" pitchFamily="34" charset="0"/>
                <a:ea typeface="Calibri" panose="020F0502020204030204" pitchFamily="34" charset="0"/>
                <a:cs typeface="Times New Roman" panose="02020603050405020304" pitchFamily="18" charset="0"/>
              </a:rPr>
            </a:br>
            <a:r>
              <a:rPr lang="en-US" sz="2400" b="1" u="sng"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THEOLOGY OF THE CROSS   vs.  The THEOLOGY OF GLORY</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7. To avoid the extremes of legalism and libertinism and lead a balanced life is the path of wisdom.</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8. No one is righteous upon earth </a:t>
            </a:r>
            <a:r>
              <a:rPr lang="en-US" sz="2400" b="1" dirty="0">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Chr</a:t>
            </a:r>
            <a:r>
              <a:rPr lang="en-US" sz="2400" b="1" dirty="0">
                <a:latin typeface="Times New Roman" panose="02020603050405020304" pitchFamily="18" charset="0"/>
                <a:ea typeface="Calibri" panose="020F0502020204030204" pitchFamily="34" charset="0"/>
                <a:cs typeface="Times New Roman" panose="02020603050405020304" pitchFamily="18" charset="0"/>
              </a:rPr>
              <a:t> 6:36; Rom 3:10-20),</a:t>
            </a:r>
            <a:r>
              <a:rPr lang="en-US" sz="2400" dirty="0">
                <a:latin typeface="Times New Roman" panose="02020603050405020304" pitchFamily="18" charset="0"/>
                <a:ea typeface="Calibri" panose="020F0502020204030204" pitchFamily="34" charset="0"/>
                <a:cs typeface="Times New Roman" panose="02020603050405020304" pitchFamily="18" charset="0"/>
              </a:rPr>
              <a:t> that is why we need Jesus – The Righteous One.</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800" dirty="0">
                <a:ea typeface="Calibri"/>
                <a:cs typeface="Times New Roman"/>
              </a:rPr>
              <a:t/>
            </a:r>
            <a:br>
              <a:rPr lang="en-US" sz="1800" dirty="0">
                <a:ea typeface="Calibri"/>
                <a:cs typeface="Times New Roman"/>
              </a:rPr>
            </a:br>
            <a:endParaRPr lang="en-US" sz="1800" dirty="0"/>
          </a:p>
        </p:txBody>
      </p:sp>
    </p:spTree>
    <p:extLst>
      <p:ext uri="{BB962C8B-B14F-4D97-AF65-F5344CB8AC3E}">
        <p14:creationId xmlns:p14="http://schemas.microsoft.com/office/powerpoint/2010/main" val="2406964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88162"/>
          </a:xfrm>
        </p:spPr>
        <p:txBody>
          <a:bodyPr>
            <a:noAutofit/>
          </a:bodyPr>
          <a:lstStyle/>
          <a:p>
            <a:pPr marL="0" marR="0">
              <a:lnSpc>
                <a:spcPct val="107000"/>
              </a:lnSpc>
              <a:spcBef>
                <a:spcPts val="0"/>
              </a:spcBef>
              <a:spcAft>
                <a:spcPts val="0"/>
              </a:spcAft>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200"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dirty="0" smtClean="0">
                <a:latin typeface="Times New Roman" panose="02020603050405020304" pitchFamily="18" charset="0"/>
                <a:ea typeface="Calibri" panose="020F0502020204030204" pitchFamily="34" charset="0"/>
                <a:cs typeface="Times New Roman" panose="02020603050405020304" pitchFamily="18" charset="0"/>
              </a:rPr>
              <a:t>9</a:t>
            </a:r>
            <a:r>
              <a:rPr lang="en-US" sz="2200" dirty="0">
                <a:latin typeface="Times New Roman" panose="02020603050405020304" pitchFamily="18" charset="0"/>
                <a:ea typeface="Calibri" panose="020F0502020204030204" pitchFamily="34" charset="0"/>
                <a:cs typeface="Times New Roman" panose="02020603050405020304" pitchFamily="18" charset="0"/>
              </a:rPr>
              <a:t>. We cannot discover wisdom on our own,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it </a:t>
            </a:r>
            <a:r>
              <a:rPr lang="en-US" sz="2200" dirty="0">
                <a:latin typeface="Times New Roman" panose="02020603050405020304" pitchFamily="18" charset="0"/>
                <a:ea typeface="Calibri" panose="020F0502020204030204" pitchFamily="34" charset="0"/>
                <a:cs typeface="Times New Roman" panose="02020603050405020304" pitchFamily="18" charset="0"/>
              </a:rPr>
              <a:t>is far off and can only come from God                                                     </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a:latin typeface="Times New Roman" panose="02020603050405020304" pitchFamily="18" charset="0"/>
                <a:ea typeface="Calibri" panose="020F0502020204030204" pitchFamily="34" charset="0"/>
                <a:cs typeface="Times New Roman" panose="02020603050405020304" pitchFamily="18" charset="0"/>
              </a:rPr>
              <a:t>  (Job 28:12-28;  Is 55:8,9;  Rom 11:33;  1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Cor</a:t>
            </a:r>
            <a:r>
              <a:rPr lang="en-US" sz="2200" b="1" dirty="0">
                <a:latin typeface="Times New Roman" panose="02020603050405020304" pitchFamily="18" charset="0"/>
                <a:ea typeface="Calibri" panose="020F0502020204030204" pitchFamily="34" charset="0"/>
                <a:cs typeface="Times New Roman" panose="02020603050405020304" pitchFamily="18" charset="0"/>
              </a:rPr>
              <a:t> 2:9-16)</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10. A sinful immoral woman is a trap for a foolish man,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leading </a:t>
            </a:r>
            <a:r>
              <a:rPr lang="en-US" sz="2200" dirty="0">
                <a:latin typeface="Times New Roman" panose="02020603050405020304" pitchFamily="18" charset="0"/>
                <a:ea typeface="Calibri" panose="020F0502020204030204" pitchFamily="34" charset="0"/>
                <a:cs typeface="Times New Roman" panose="02020603050405020304" pitchFamily="18" charset="0"/>
              </a:rPr>
              <a:t>to adultery and idolatry.</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Pr</a:t>
            </a:r>
            <a:r>
              <a:rPr lang="en-US" sz="2200" b="1" dirty="0">
                <a:latin typeface="Times New Roman" panose="02020603050405020304" pitchFamily="18" charset="0"/>
                <a:ea typeface="Calibri" panose="020F0502020204030204" pitchFamily="34" charset="0"/>
                <a:cs typeface="Times New Roman" panose="02020603050405020304" pitchFamily="18" charset="0"/>
              </a:rPr>
              <a:t> 7:6-27;  Col 2:8;  Jas 3:15)</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11. Only God can make us upright and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righteous                                             </a:t>
            </a:r>
            <a:r>
              <a:rPr lang="en-US" sz="2200" b="1" dirty="0">
                <a:latin typeface="Times New Roman" panose="02020603050405020304" pitchFamily="18" charset="0"/>
                <a:ea typeface="Calibri" panose="020F0502020204030204" pitchFamily="34" charset="0"/>
                <a:cs typeface="Times New Roman" panose="02020603050405020304" pitchFamily="18" charset="0"/>
              </a:rPr>
              <a:t>(Gen 3:1-6;  Rom 5:12)</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12. A good name is precious </a:t>
            </a:r>
            <a:r>
              <a:rPr lang="en-US" sz="2200" b="1" dirty="0">
                <a:latin typeface="Times New Roman" panose="02020603050405020304" pitchFamily="18" charset="0"/>
                <a:ea typeface="Calibri" panose="020F0502020204030204" pitchFamily="34" charset="0"/>
                <a:cs typeface="Times New Roman" panose="02020603050405020304" pitchFamily="18" charset="0"/>
              </a:rPr>
              <a:t>(</a:t>
            </a:r>
            <a:r>
              <a:rPr lang="en-US" sz="2200" b="1" dirty="0" err="1">
                <a:latin typeface="Times New Roman" panose="02020603050405020304" pitchFamily="18" charset="0"/>
                <a:ea typeface="Calibri" panose="020F0502020204030204" pitchFamily="34" charset="0"/>
                <a:cs typeface="Times New Roman" panose="02020603050405020304" pitchFamily="18" charset="0"/>
              </a:rPr>
              <a:t>Pr</a:t>
            </a:r>
            <a:r>
              <a:rPr lang="en-US" sz="2200" b="1" dirty="0">
                <a:latin typeface="Times New Roman" panose="02020603050405020304" pitchFamily="18" charset="0"/>
                <a:ea typeface="Calibri" panose="020F0502020204030204" pitchFamily="34" charset="0"/>
                <a:cs typeface="Times New Roman" panose="02020603050405020304" pitchFamily="18" charset="0"/>
              </a:rPr>
              <a:t> 22:1)</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13. God made Jacob crooked and not straight and he had to live with the consequences for the rest of his life</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b="1" dirty="0">
                <a:latin typeface="Times New Roman" panose="02020603050405020304" pitchFamily="18" charset="0"/>
                <a:ea typeface="Calibri" panose="020F0502020204030204" pitchFamily="34" charset="0"/>
                <a:cs typeface="Times New Roman" panose="02020603050405020304" pitchFamily="18" charset="0"/>
              </a:rPr>
              <a:t>(Gen 32:22-32)</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14. Solomon chastises women for lacking wisdom yet he was the fool who chased after them </a:t>
            </a:r>
            <a:r>
              <a:rPr lang="en-US" sz="2200" b="1" dirty="0">
                <a:latin typeface="Times New Roman" panose="02020603050405020304" pitchFamily="18" charset="0"/>
                <a:ea typeface="Calibri" panose="020F0502020204030204" pitchFamily="34" charset="0"/>
                <a:cs typeface="Times New Roman" panose="02020603050405020304" pitchFamily="18" charset="0"/>
              </a:rPr>
              <a:t>(1 Ki 11:1-4)</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Since he had hundreds of foreign wives who seduced him into polytheism and idol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worship he </a:t>
            </a:r>
            <a:r>
              <a:rPr lang="en-US" sz="2200" dirty="0">
                <a:latin typeface="Times New Roman" panose="02020603050405020304" pitchFamily="18" charset="0"/>
                <a:ea typeface="Calibri" panose="020F0502020204030204" pitchFamily="34" charset="0"/>
                <a:cs typeface="Times New Roman" panose="02020603050405020304" pitchFamily="18" charset="0"/>
              </a:rPr>
              <a:t>truly did not find godly wisdom from among them, but he should have known better!</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400" dirty="0">
                <a:ea typeface="Calibri"/>
                <a:cs typeface="Times New Roman"/>
              </a:rPr>
              <a:t/>
            </a:r>
            <a:br>
              <a:rPr lang="en-US" sz="2400" dirty="0">
                <a:ea typeface="Calibri"/>
                <a:cs typeface="Times New Roman"/>
              </a:rPr>
            </a:br>
            <a:endParaRPr lang="en-US" sz="2400" dirty="0"/>
          </a:p>
        </p:txBody>
      </p:sp>
    </p:spTree>
    <p:extLst>
      <p:ext uri="{BB962C8B-B14F-4D97-AF65-F5344CB8AC3E}">
        <p14:creationId xmlns:p14="http://schemas.microsoft.com/office/powerpoint/2010/main" val="21383383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6477000"/>
          </a:xfrm>
        </p:spPr>
        <p:txBody>
          <a:bodyPr>
            <a:normAutofit/>
          </a:bodyPr>
          <a:lstStyle/>
          <a:p>
            <a:pPr marL="0" marR="0">
              <a:lnSpc>
                <a:spcPct val="107000"/>
              </a:lnSpc>
              <a:spcBef>
                <a:spcPts val="0"/>
              </a:spcBef>
              <a:spcAft>
                <a:spcPts val="0"/>
              </a:spcAft>
            </a:pPr>
            <a:r>
              <a:rPr lang="en-US" sz="1800" b="1" u="sng" dirty="0">
                <a:latin typeface="Times New Roman" panose="02020603050405020304" pitchFamily="18" charset="0"/>
                <a:ea typeface="Calibri" panose="020F0502020204030204" pitchFamily="34" charset="0"/>
                <a:cs typeface="Times New Roman" panose="02020603050405020304" pitchFamily="18" charset="0"/>
              </a:rPr>
              <a:t>Luther’s Works on Eccl. 7:8</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Times New Roman" panose="02020603050405020304" pitchFamily="18" charset="0"/>
                <a:ea typeface="Calibri" panose="020F0502020204030204" pitchFamily="34" charset="0"/>
                <a:cs typeface="Times New Roman" panose="02020603050405020304" pitchFamily="18" charset="0"/>
              </a:rPr>
              <a:t>“That is, perseverance crowns the work; wait for the end. It is not how you begin that matters, but how you follow through. It is much better to have reached the end than to have attempted the beginning. Do not praise anyone before the Last Day.</a:t>
            </a:r>
            <a:r>
              <a:rPr lang="en-US" sz="1800" baseline="300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a:latin typeface="Times New Roman" panose="02020603050405020304" pitchFamily="18" charset="0"/>
                <a:ea typeface="Calibri" panose="020F0502020204030204" pitchFamily="34" charset="0"/>
                <a:cs typeface="Times New Roman" panose="02020603050405020304" pitchFamily="18" charset="0"/>
              </a:rPr>
              <a:t>Not he who has begun, but “he who endures to the end will be saved” </a:t>
            </a:r>
            <a:r>
              <a:rPr lang="en-US" sz="18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800" b="1" dirty="0">
                <a:latin typeface="Times New Roman" panose="02020603050405020304" pitchFamily="18" charset="0"/>
                <a:ea typeface="Calibri" panose="020F0502020204030204" pitchFamily="34" charset="0"/>
                <a:cs typeface="Times New Roman" panose="02020603050405020304" pitchFamily="18" charset="0"/>
              </a:rPr>
              <a:t>Matt. 10:22).</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Times New Roman" panose="02020603050405020304" pitchFamily="18" charset="0"/>
                <a:ea typeface="Calibri" panose="020F0502020204030204" pitchFamily="34" charset="0"/>
                <a:cs typeface="Times New Roman" panose="02020603050405020304" pitchFamily="18" charset="0"/>
              </a:rPr>
              <a:t> What I am saying about matters of religion may also be said about all other matters, in accordance with the common saying: “The beginning is hot, the middle is warm, the end is obnoxious,” so that it lies completely in ashes. We Germans are especially subject to criticism on account of this vice, that we are lustful for new things. We begin many things, but we do not continue or persist in anything. This affects us above all in the area of doctrine, where every day we embrace new ones. </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Times New Roman" panose="02020603050405020304" pitchFamily="18" charset="0"/>
                <a:ea typeface="Calibri" panose="020F0502020204030204" pitchFamily="34" charset="0"/>
                <a:cs typeface="Times New Roman" panose="02020603050405020304" pitchFamily="18" charset="0"/>
              </a:rPr>
              <a:t>But this is the fickleness of the human heart. Therefore one must think not about the beginning but about the end. See to it, then, that you persevere. You will suffer slander on account of your wisdom; you will experience ingratitude; people will forget your acts of kindness; they will disparage your best advice and will return evil for good. If one’s spirit has been unsure, this will cause it to quit. But you, continue bravely and persevere, because God will eventually grant you the fruit of your work</a:t>
            </a:r>
            <a:r>
              <a:rPr lang="en-US" sz="18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Luther, M. (1999). </a:t>
            </a:r>
            <a:r>
              <a:rPr lang="en-US" sz="1800" i="1" dirty="0">
                <a:latin typeface="Calibri" panose="020F0502020204030204" pitchFamily="34" charset="0"/>
                <a:ea typeface="Calibri" panose="020F0502020204030204" pitchFamily="34" charset="0"/>
                <a:cs typeface="Times New Roman" panose="02020603050405020304" pitchFamily="18" charset="0"/>
              </a:rPr>
              <a:t>Luther’s works, vol. 15: Ecclesiastes, Song of Solomon, Last Words of David, 2 Samuel 23:1-7</a:t>
            </a:r>
            <a:r>
              <a:rPr lang="en-US" sz="1800" dirty="0">
                <a:latin typeface="Calibri" panose="020F0502020204030204" pitchFamily="34" charset="0"/>
                <a:ea typeface="Calibri" panose="020F0502020204030204" pitchFamily="34" charset="0"/>
                <a:cs typeface="Times New Roman" panose="02020603050405020304" pitchFamily="18" charset="0"/>
              </a:rPr>
              <a:t>. (J. J. </a:t>
            </a:r>
            <a:r>
              <a:rPr lang="en-US" sz="1800" dirty="0" err="1">
                <a:latin typeface="Calibri" panose="020F0502020204030204" pitchFamily="34" charset="0"/>
                <a:ea typeface="Calibri" panose="020F0502020204030204" pitchFamily="34" charset="0"/>
                <a:cs typeface="Times New Roman" panose="02020603050405020304" pitchFamily="18" charset="0"/>
              </a:rPr>
              <a:t>Pelikan</a:t>
            </a:r>
            <a:r>
              <a:rPr lang="en-US" sz="1800" dirty="0">
                <a:latin typeface="Calibri" panose="020F0502020204030204" pitchFamily="34" charset="0"/>
                <a:ea typeface="Calibri" panose="020F0502020204030204" pitchFamily="34" charset="0"/>
                <a:cs typeface="Times New Roman" panose="02020603050405020304" pitchFamily="18" charset="0"/>
              </a:rPr>
              <a:t>, H. C. Oswald, &amp; H. T. Lehmann, Eds.) (Vol. 15, p. 116). Saint Louis: Concordia Publishing House.</a:t>
            </a:r>
            <a:br>
              <a:rPr lang="en-US" sz="1800" dirty="0">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Tree>
    <p:extLst>
      <p:ext uri="{BB962C8B-B14F-4D97-AF65-F5344CB8AC3E}">
        <p14:creationId xmlns:p14="http://schemas.microsoft.com/office/powerpoint/2010/main" val="3549850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477000"/>
          </a:xfrm>
        </p:spPr>
        <p:txBody>
          <a:bodyPr>
            <a:normAutofit/>
          </a:bodyPr>
          <a:lstStyle/>
          <a:p>
            <a:pPr marL="0" marR="0">
              <a:lnSpc>
                <a:spcPct val="107000"/>
              </a:lnSpc>
              <a:spcBef>
                <a:spcPts val="0"/>
              </a:spcBef>
              <a:spcAft>
                <a:spcPts val="0"/>
              </a:spcAft>
            </a:pPr>
            <a:r>
              <a:rPr lang="en-US" sz="2000" b="1" u="sng" dirty="0" smtClean="0">
                <a:latin typeface="Times New Roman" panose="02020603050405020304" pitchFamily="18" charset="0"/>
                <a:ea typeface="Calibri" panose="020F0502020204030204" pitchFamily="34" charset="0"/>
                <a:cs typeface="Times New Roman" panose="02020603050405020304" pitchFamily="18" charset="0"/>
              </a:rPr>
              <a:t>C.  LIFE </a:t>
            </a:r>
            <a:r>
              <a:rPr lang="en-US" sz="2000" b="1" u="sng" dirty="0">
                <a:latin typeface="Times New Roman" panose="02020603050405020304" pitchFamily="18" charset="0"/>
                <a:ea typeface="Calibri" panose="020F0502020204030204" pitchFamily="34" charset="0"/>
                <a:cs typeface="Times New Roman" panose="02020603050405020304" pitchFamily="18" charset="0"/>
              </a:rPr>
              <a:t>APPLICATION</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1. Why is a good name better than precious ointment,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and </a:t>
            </a:r>
            <a:r>
              <a:rPr lang="en-US" sz="2000" dirty="0">
                <a:latin typeface="Times New Roman" panose="02020603050405020304" pitchFamily="18" charset="0"/>
                <a:ea typeface="Calibri" panose="020F0502020204030204" pitchFamily="34" charset="0"/>
                <a:cs typeface="Times New Roman" panose="02020603050405020304" pitchFamily="18" charset="0"/>
              </a:rPr>
              <a:t>the day of death better than the day of birth</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2. How is it better for a man to hear the rebuke of the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wise                                                   </a:t>
            </a:r>
            <a:r>
              <a:rPr lang="en-US" sz="2000" dirty="0">
                <a:latin typeface="Times New Roman" panose="02020603050405020304" pitchFamily="18" charset="0"/>
                <a:ea typeface="Calibri" panose="020F0502020204030204" pitchFamily="34" charset="0"/>
                <a:cs typeface="Times New Roman" panose="02020603050405020304" pitchFamily="18" charset="0"/>
              </a:rPr>
              <a:t>than to hear the song of fools</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3. When have you seen that it is wise to not be quick in your spirit to become angry</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4. Where do we observe that in the day of prosperity we can be joyful, but in the day of adversity we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consider: God </a:t>
            </a:r>
            <a:r>
              <a:rPr lang="en-US" sz="2000" dirty="0">
                <a:latin typeface="Times New Roman" panose="02020603050405020304" pitchFamily="18" charset="0"/>
                <a:ea typeface="Calibri" panose="020F0502020204030204" pitchFamily="34" charset="0"/>
                <a:cs typeface="Times New Roman" panose="02020603050405020304" pitchFamily="18" charset="0"/>
              </a:rPr>
              <a:t>has made the one as well as the other</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5. Do not take to heart all the things that people say, lest you hear your servant cursing you. Your heart knows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that </a:t>
            </a:r>
            <a:r>
              <a:rPr lang="en-US" sz="2000" dirty="0">
                <a:latin typeface="Times New Roman" panose="02020603050405020304" pitchFamily="18" charset="0"/>
                <a:ea typeface="Calibri" panose="020F0502020204030204" pitchFamily="34" charset="0"/>
                <a:cs typeface="Times New Roman" panose="02020603050405020304" pitchFamily="18" charset="0"/>
              </a:rPr>
              <a:t>many times you have yourself cursed others. What is the point being made here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6. God only can make a man upright.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Who </a:t>
            </a:r>
            <a:r>
              <a:rPr lang="en-US" sz="2000" dirty="0">
                <a:latin typeface="Times New Roman" panose="02020603050405020304" pitchFamily="18" charset="0"/>
                <a:ea typeface="Calibri" panose="020F0502020204030204" pitchFamily="34" charset="0"/>
                <a:cs typeface="Times New Roman" panose="02020603050405020304" pitchFamily="18" charset="0"/>
              </a:rPr>
              <a:t>is the agent of this in our lives as Christians?</a:t>
            </a:r>
            <a:r>
              <a:rPr lang="en-US" sz="1400" dirty="0">
                <a:latin typeface="Calibri" panose="020F0502020204030204" pitchFamily="34" charset="0"/>
                <a:ea typeface="Calibri" panose="020F0502020204030204" pitchFamily="34" charset="0"/>
                <a:cs typeface="Times New Roman" panose="02020603050405020304" pitchFamily="18" charset="0"/>
              </a:rPr>
              <a:t/>
            </a:r>
            <a:br>
              <a:rPr lang="en-US" sz="1400" dirty="0">
                <a:latin typeface="Calibri" panose="020F0502020204030204" pitchFamily="34" charset="0"/>
                <a:ea typeface="Calibri" panose="020F0502020204030204" pitchFamily="34" charset="0"/>
                <a:cs typeface="Times New Roman" panose="02020603050405020304" pitchFamily="18" charset="0"/>
              </a:rPr>
            </a:br>
            <a:endParaRPr lang="en-US" sz="1600" dirty="0"/>
          </a:p>
        </p:txBody>
      </p:sp>
    </p:spTree>
    <p:extLst>
      <p:ext uri="{BB962C8B-B14F-4D97-AF65-F5344CB8AC3E}">
        <p14:creationId xmlns:p14="http://schemas.microsoft.com/office/powerpoint/2010/main" val="40411491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
            <a:ext cx="5334000" cy="7015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4682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685800"/>
            <a:ext cx="8440616"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934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792480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2392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7006"/>
          <a:stretch/>
        </p:blipFill>
        <p:spPr bwMode="auto">
          <a:xfrm>
            <a:off x="381000" y="533400"/>
            <a:ext cx="8305800" cy="5464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591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086600" cy="531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5937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93607"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021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8" y="250371"/>
            <a:ext cx="8355559"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9700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828800" y="381000"/>
            <a:ext cx="5257800" cy="6266281"/>
          </a:xfrm>
          <a:prstGeom prst="rect">
            <a:avLst/>
          </a:prstGeom>
        </p:spPr>
      </p:pic>
    </p:spTree>
    <p:extLst>
      <p:ext uri="{BB962C8B-B14F-4D97-AF65-F5344CB8AC3E}">
        <p14:creationId xmlns:p14="http://schemas.microsoft.com/office/powerpoint/2010/main" val="22989727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838200"/>
            <a:ext cx="6629400" cy="4965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45058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492"/>
          <a:stretch/>
        </p:blipFill>
        <p:spPr bwMode="auto">
          <a:xfrm>
            <a:off x="457199" y="457200"/>
            <a:ext cx="8081471"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1525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53260"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07499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6019800" cy="5217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7129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73928"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81835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09800" y="-1"/>
            <a:ext cx="4724400" cy="6749143"/>
          </a:xfrm>
          <a:prstGeom prst="rect">
            <a:avLst/>
          </a:prstGeom>
        </p:spPr>
      </p:pic>
    </p:spTree>
    <p:extLst>
      <p:ext uri="{BB962C8B-B14F-4D97-AF65-F5344CB8AC3E}">
        <p14:creationId xmlns:p14="http://schemas.microsoft.com/office/powerpoint/2010/main" val="40806897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i.ytimg.com/vi/ioJBS7XH-wo/maxresdefaul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875446"/>
            <a:ext cx="8723488" cy="490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3234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www.amendesigns.com/wp-content/uploads/2012/09/Ecclesiastes3-13-detail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792"/>
          <a:stretch/>
        </p:blipFill>
        <p:spPr bwMode="auto">
          <a:xfrm>
            <a:off x="1600200" y="35169"/>
            <a:ext cx="54102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3947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billybear4kids.com/desktop/wallpaper/scene-sets/christian/800x600/ecclesiastes3-1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8929" b="5953"/>
          <a:stretch/>
        </p:blipFill>
        <p:spPr bwMode="auto">
          <a:xfrm>
            <a:off x="685800" y="274638"/>
            <a:ext cx="77724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795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1" descr="https://924jeremiah.files.wordpress.com/2013/12/38.jpg?w=630"/>
          <p:cNvPicPr>
            <a:picLocks noChangeAspect="1" noChangeArrowheads="1"/>
          </p:cNvPicPr>
          <p:nvPr/>
        </p:nvPicPr>
        <p:blipFill>
          <a:blip r:embed="rId2">
            <a:extLst>
              <a:ext uri="{28A0092B-C50C-407E-A947-70E740481C1C}">
                <a14:useLocalDpi xmlns:a14="http://schemas.microsoft.com/office/drawing/2010/main" val="0"/>
              </a:ext>
            </a:extLst>
          </a:blip>
          <a:srcRect l="14383" t="22580" r="15408" b="16772"/>
          <a:stretch>
            <a:fillRect/>
          </a:stretch>
        </p:blipFill>
        <p:spPr bwMode="auto">
          <a:xfrm>
            <a:off x="685800" y="762000"/>
            <a:ext cx="775652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91606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creationscapesart.files.wordpress.com/2014/07/ecc-3-1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4445"/>
          <a:stretch/>
        </p:blipFill>
        <p:spPr bwMode="auto">
          <a:xfrm>
            <a:off x="189626" y="609600"/>
            <a:ext cx="8764747"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3382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fullhomelydivinity.org/articles/Advent%20Calendar/christ_wisdo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11724"/>
            <a:ext cx="4419600" cy="6773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6119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iconandlight.files.wordpress.com/2015/04/cebcceb5cf83cebfcf80ceb5cebdcf84ceb7cebacebfcf83cf84ceae_-cf83cebfcf86ceafceb1-cebaceb1ceaf-e28093-cebbcf8cceb3cebfcf82-cf84cebfcf8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309807"/>
            <a:ext cx="8764035" cy="6250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057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cdn-webimages.wimages.net/05132ac2194956544534e0ca4f303af3b938c0-w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233" b="18840"/>
          <a:stretch/>
        </p:blipFill>
        <p:spPr bwMode="auto">
          <a:xfrm>
            <a:off x="1066800" y="274638"/>
            <a:ext cx="6645388" cy="620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3344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s://s-media-cache-ak0.pinimg.com/236x/74/1f/91/741f9104137fe8613c3fdc53bbbf9f3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2991" y="1066800"/>
            <a:ext cx="675801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816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hebrewbible.files.wordpress.com/2011/04/ecclesiastes-4_12.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39469"/>
            <a:ext cx="8316708" cy="623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6162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closerdaybyday.org/wp-content/uploads/2014/09/Eccl-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819" y="1417638"/>
            <a:ext cx="8784362"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4274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foundationsforfreedom.net/Topics/Disciple/Cross_Training/_res/CT_OverviewW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0870" y="457200"/>
            <a:ext cx="7742259" cy="6049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423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2.bp.blogspot.com/-agfdJKry0j0/UHNrSmpwriI/AAAAAAAABJo/V6SjXMhQIr4/s1600/Quietnes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51192"/>
            <a:ext cx="8458200" cy="5635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 y="5958290"/>
            <a:ext cx="8458200" cy="646331"/>
          </a:xfrm>
          <a:prstGeom prst="rect">
            <a:avLst/>
          </a:prstGeom>
        </p:spPr>
        <p:txBody>
          <a:bodyPr wrap="square">
            <a:spAutoFit/>
          </a:bodyPr>
          <a:lstStyle/>
          <a:p>
            <a:pPr algn="ctr"/>
            <a:r>
              <a:rPr lang="en-US" dirty="0">
                <a:solidFill>
                  <a:srgbClr val="888888"/>
                </a:solidFill>
                <a:latin typeface="arial" panose="020B0604020202020204" pitchFamily="34" charset="0"/>
              </a:rPr>
              <a:t>"</a:t>
            </a:r>
            <a:r>
              <a:rPr lang="en-US" dirty="0">
                <a:latin typeface="arial" panose="020B0604020202020204" pitchFamily="34" charset="0"/>
              </a:rPr>
              <a:t>Better is a handful of quietness than two hands full of toil and a striving after wind." ~ Ecclesiastes 4:6</a:t>
            </a:r>
            <a:endParaRPr lang="en-US" dirty="0"/>
          </a:p>
        </p:txBody>
      </p:sp>
    </p:spTree>
    <p:extLst>
      <p:ext uri="{BB962C8B-B14F-4D97-AF65-F5344CB8AC3E}">
        <p14:creationId xmlns:p14="http://schemas.microsoft.com/office/powerpoint/2010/main" val="1325034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www.oneil.com.au/lds/pictures/joseph_sol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369" y="257053"/>
            <a:ext cx="7988462" cy="5991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47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image.slidesharecdn.com/eccl5v1-7howtohonorgod-77-141218223106-conversion-gate01/95/how-to-honor-god-ecclesiastes-517-33-638.jpg?cb=1418943025"/>
          <p:cNvPicPr>
            <a:picLocks noChangeAspect="1" noChangeArrowheads="1"/>
          </p:cNvPicPr>
          <p:nvPr/>
        </p:nvPicPr>
        <p:blipFill>
          <a:blip r:embed="rId2">
            <a:extLst>
              <a:ext uri="{28A0092B-C50C-407E-A947-70E740481C1C}">
                <a14:useLocalDpi xmlns:a14="http://schemas.microsoft.com/office/drawing/2010/main" val="0"/>
              </a:ext>
            </a:extLst>
          </a:blip>
          <a:srcRect l="4391" t="36894" r="30865"/>
          <a:stretch>
            <a:fillRect/>
          </a:stretch>
        </p:blipFill>
        <p:spPr bwMode="auto">
          <a:xfrm>
            <a:off x="609600" y="457200"/>
            <a:ext cx="7805336"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20544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bibleencyclopedia.com/picturesjpeg/joseph_and_benjami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76199"/>
            <a:ext cx="5562600" cy="670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165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rickwarren.org/images/default-source/Devotional-Images/09-15-15-lasting-legacy-in-the-end-god-wins_mini.jpg?sfvrsn=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52400"/>
            <a:ext cx="67056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9716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www.brogilbert.org/gods_power-wisdom-love-glory/power_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152400"/>
            <a:ext cx="5791200" cy="649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2873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biblepic.com/53/174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3500" y="245330"/>
            <a:ext cx="64770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0932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monmouthchurch.org/wp-content/uploads/2012/06/God-star-960x350.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238"/>
          <a:stretch/>
        </p:blipFill>
        <p:spPr bwMode="auto">
          <a:xfrm>
            <a:off x="304800" y="1676400"/>
            <a:ext cx="863029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1823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quotehd.com/imagequotes/authors69/the-talmud-quote-he-who-loves-money-will-not-be-satisfied-with-money.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6470"/>
          <a:stretch/>
        </p:blipFill>
        <p:spPr bwMode="auto">
          <a:xfrm>
            <a:off x="609600" y="274638"/>
            <a:ext cx="7772400" cy="649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0292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s-media-cache-ak0.pinimg.com/236x/ff/b0/62/ffb0626b59346bfa3a27c4bc58aa92f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9700" y="239469"/>
            <a:ext cx="63246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3296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rickwarren.org/images/default-source/Devotional-Images/02-09-15-financial-fitness-gods-gifts-for-now_mini431e42858a726cdaa129ff000055777f.jpg?sfvrsn=0"/>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7114" b="13857"/>
          <a:stretch/>
        </p:blipFill>
        <p:spPr bwMode="auto">
          <a:xfrm>
            <a:off x="658928" y="762000"/>
            <a:ext cx="7826144" cy="540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1934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http://goodnewstext.org/wp-content/uploads/2013/06/Ecclesiastes-6_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7620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2694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bibleencyclopedia.com/kjv/KJV_Ecclesiastes_6-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74638"/>
            <a:ext cx="8229600" cy="63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776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28836" y="1747837"/>
            <a:ext cx="20400135" cy="10581829"/>
          </a:xfrm>
        </p:spPr>
        <p:txBody>
          <a:bodyPr/>
          <a:lstStyle/>
          <a:p>
            <a:endParaRPr lang="en-US" dirty="0"/>
          </a:p>
        </p:txBody>
      </p:sp>
      <p:pic>
        <p:nvPicPr>
          <p:cNvPr id="1026" name="Picture 1" descr="http://biblepic.com/53/174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3528"/>
            <a:ext cx="67056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0054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Bible Quote Ecclesiastes 6:6 Inspirational Hubble Space Telescope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0646" y="685800"/>
            <a:ext cx="841248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2117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Bible Quote Ecclesiastes 6:11 Inspirational Hubble Space Telescope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7415" y="846138"/>
            <a:ext cx="8155939" cy="5097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6950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1" descr="http://delivertheword.com/considertheworkofgod/files/2014/07/ARTWORK_ConsiderTheWorkOfGod_8x10L_v1_10-ConsiderGod-Header-492p.png"/>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b="13878"/>
          <a:stretch>
            <a:fillRect/>
          </a:stretch>
        </p:blipFill>
        <p:spPr bwMode="auto">
          <a:xfrm>
            <a:off x="304800" y="1371600"/>
            <a:ext cx="8253351"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77284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livingfree.aubreecherie.com/wp-content/uploads/2014/04/Ecclesiastes-7-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838200"/>
            <a:ext cx="885426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3044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s://s-media-cache-ak0.pinimg.com/736x/81/03/8a/81038a5ef3dd82d874a4969bf10f486d.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01" t="15495" r="3749" b="20755"/>
          <a:stretch/>
        </p:blipFill>
        <p:spPr bwMode="auto">
          <a:xfrm>
            <a:off x="457200" y="274638"/>
            <a:ext cx="8470734" cy="6260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5250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i929.photobucket.com/albums/ad135/marissalee19/Bible%20Verses/ecclesiastes7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5295" y="1066800"/>
            <a:ext cx="8453409" cy="4678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7434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image.slidesharecdn.com/howcanifindwisdom-ecclesiastes7versus1to19-131117120256-phpapp02/95/how-can-i-find-wisdom-ecclesiastes-7-versus-1-to-19-4-638.jpg?cb=138468984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492" y="816830"/>
            <a:ext cx="8803785" cy="4953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6123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41.media.tumblr.com/4b445df458a0413851a588f5e4031af0/tumblr_nhkn1vcHa91s91yx0o1_5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599" y="152400"/>
            <a:ext cx="809037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6673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image.slidesharecdn.com/theoriginofsinanditseffects-130807080057-phpapp02/95/the-origin-of-sin-and-who-is-responsible-for-your-sins-5-638.jpg?cb=1375863030"/>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34" t="5122" b="19322"/>
          <a:stretch/>
        </p:blipFill>
        <p:spPr bwMode="auto">
          <a:xfrm>
            <a:off x="287560" y="609600"/>
            <a:ext cx="8568880" cy="5211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1343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mudpreacher.files.wordpress.com/2010/05/our-new-life-in-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533400"/>
            <a:ext cx="8604249" cy="559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427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671637" y="1601533"/>
            <a:ext cx="18903636" cy="9504638"/>
          </a:xfrm>
        </p:spPr>
        <p:txBody>
          <a:bodyPr/>
          <a:lstStyle/>
          <a:p>
            <a:endParaRPr lang="en-US" dirty="0"/>
          </a:p>
        </p:txBody>
      </p:sp>
      <p:pic>
        <p:nvPicPr>
          <p:cNvPr id="2050" name="Picture 2" descr="https://s-media-cache-ak0.pinimg.com/736x/30/cb/91/30cb915c66ede495b82024c656d5d2b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096"/>
            <a:ext cx="66294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05962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naturistchristian.files.wordpress.com/2014/11/clothed-in-the-righteousness-of-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5344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2204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s://s3.amazonaws.com/rapgenius/1367895479_Jesus%20on%20the%20cross%20for%20u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0877" y="280500"/>
            <a:ext cx="8082246" cy="6061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4719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www.passionistnuns.org/Resurrection/dResJesGrou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7965016" cy="597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2166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ladyofthelakeparish.org/sites/ladyofthelakeparish.org/files/resize/ascension02-300x37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381000"/>
            <a:ext cx="4728572" cy="597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191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86800" cy="6553200"/>
          </a:xfrm>
        </p:spPr>
        <p:txBody>
          <a:bodyPr>
            <a:normAutofit fontScale="90000"/>
          </a:bodyPr>
          <a:lstStyle/>
          <a:p>
            <a:pPr marR="0" lvl="0">
              <a:lnSpc>
                <a:spcPct val="107000"/>
              </a:lnSpc>
              <a:spcBef>
                <a:spcPts val="0"/>
              </a:spcBef>
              <a:spcAft>
                <a:spcPts val="0"/>
              </a:spcAft>
            </a:pPr>
            <a:r>
              <a:rPr lang="en-US" sz="2000" b="1" u="sng" dirty="0" smtClean="0"/>
              <a:t/>
            </a:r>
            <a:br>
              <a:rPr lang="en-US" sz="2000" b="1" u="sng" dirty="0" smtClean="0"/>
            </a:br>
            <a:r>
              <a:rPr lang="en-US" sz="2000" b="1" u="sng" dirty="0" smtClean="0"/>
              <a:t/>
            </a:r>
            <a:br>
              <a:rPr lang="en-US" sz="2000" b="1" u="sng" dirty="0" smtClean="0"/>
            </a:br>
            <a:r>
              <a:rPr lang="en-US" sz="2000" b="1" u="sng" dirty="0" smtClean="0"/>
              <a:t/>
            </a:r>
            <a:br>
              <a:rPr lang="en-US" sz="2000" b="1" u="sng" dirty="0" smtClean="0"/>
            </a:br>
            <a:r>
              <a:rPr lang="en-US" sz="2100" b="1" u="sng" dirty="0" smtClean="0"/>
              <a:t>A. </a:t>
            </a:r>
            <a:r>
              <a:rPr lang="en-US" sz="2100" b="1" u="sng" dirty="0" smtClean="0">
                <a:latin typeface="Times New Roman" panose="02020603050405020304" pitchFamily="18" charset="0"/>
                <a:ea typeface="Calibri" panose="020F0502020204030204" pitchFamily="34" charset="0"/>
                <a:cs typeface="Times New Roman" panose="02020603050405020304" pitchFamily="18" charset="0"/>
              </a:rPr>
              <a:t>TEXT  </a:t>
            </a:r>
            <a:r>
              <a:rPr lang="en-US" sz="2100" b="1" u="sng" dirty="0">
                <a:latin typeface="Times New Roman" panose="02020603050405020304" pitchFamily="18" charset="0"/>
                <a:ea typeface="Calibri" panose="020F0502020204030204" pitchFamily="34" charset="0"/>
                <a:cs typeface="Times New Roman" panose="02020603050405020304" pitchFamily="18" charset="0"/>
              </a:rPr>
              <a:t>(Chapter 7)</a:t>
            </a:r>
            <a:r>
              <a:rPr lang="en-US" sz="2100" dirty="0">
                <a:latin typeface="Times New Roman" panose="02020603050405020304" pitchFamily="18" charset="0"/>
                <a:ea typeface="Calibri" panose="020F0502020204030204" pitchFamily="34" charset="0"/>
                <a:cs typeface="Times New Roman" panose="02020603050405020304" pitchFamily="18" charset="0"/>
              </a:rPr>
              <a:t>  </a:t>
            </a:r>
            <a:r>
              <a:rPr lang="en-US" sz="2100" dirty="0">
                <a:latin typeface="Calibri" panose="020F0502020204030204" pitchFamily="34" charset="0"/>
                <a:ea typeface="Calibri" panose="020F0502020204030204" pitchFamily="34" charset="0"/>
                <a:cs typeface="Times New Roman" panose="02020603050405020304" pitchFamily="18" charset="0"/>
              </a:rPr>
              <a:t/>
            </a:r>
            <a:br>
              <a:rPr lang="en-US" sz="2100" dirty="0">
                <a:latin typeface="Calibri" panose="020F0502020204030204" pitchFamily="34" charset="0"/>
                <a:ea typeface="Calibri" panose="020F0502020204030204" pitchFamily="34" charset="0"/>
                <a:cs typeface="Times New Roman" panose="02020603050405020304" pitchFamily="18" charset="0"/>
              </a:rPr>
            </a:br>
            <a:r>
              <a:rPr lang="en-US" sz="2100" dirty="0">
                <a:latin typeface="Times New Roman" panose="02020603050405020304" pitchFamily="18" charset="0"/>
                <a:ea typeface="Calibri" panose="020F0502020204030204" pitchFamily="34" charset="0"/>
                <a:cs typeface="Times New Roman" panose="02020603050405020304" pitchFamily="18" charset="0"/>
              </a:rPr>
              <a:t> </a:t>
            </a:r>
            <a:r>
              <a:rPr lang="en-US" sz="2100" dirty="0">
                <a:latin typeface="Calibri" panose="020F0502020204030204" pitchFamily="34" charset="0"/>
                <a:ea typeface="Calibri" panose="020F0502020204030204" pitchFamily="34" charset="0"/>
                <a:cs typeface="Times New Roman" panose="02020603050405020304" pitchFamily="18" charset="0"/>
              </a:rPr>
              <a:t/>
            </a:r>
            <a:br>
              <a:rPr lang="en-US" sz="2100" dirty="0">
                <a:latin typeface="Calibri" panose="020F0502020204030204" pitchFamily="34" charset="0"/>
                <a:ea typeface="Calibri" panose="020F0502020204030204" pitchFamily="34" charset="0"/>
                <a:cs typeface="Times New Roman" panose="02020603050405020304" pitchFamily="18" charset="0"/>
              </a:rPr>
            </a:br>
            <a:r>
              <a:rPr lang="en-US" sz="2100" dirty="0">
                <a:latin typeface="Times New Roman" panose="02020603050405020304" pitchFamily="18" charset="0"/>
                <a:ea typeface="Calibri" panose="020F0502020204030204" pitchFamily="34" charset="0"/>
                <a:cs typeface="Times New Roman" panose="02020603050405020304" pitchFamily="18" charset="0"/>
              </a:rPr>
              <a:t>(1)  A good name is better than precious ointment, and the day of death than the day of birth. (2) It is better to go to the house of mourning than to go to the house of feasting, for this </a:t>
            </a:r>
            <a:r>
              <a:rPr lang="en-US" sz="2100" u="sng" dirty="0">
                <a:latin typeface="Times New Roman" panose="02020603050405020304" pitchFamily="18" charset="0"/>
                <a:ea typeface="Calibri" panose="020F0502020204030204" pitchFamily="34" charset="0"/>
                <a:cs typeface="Times New Roman" panose="02020603050405020304" pitchFamily="18" charset="0"/>
              </a:rPr>
              <a:t>is the end of all mankind</a:t>
            </a:r>
            <a:r>
              <a:rPr lang="en-US" sz="2100" dirty="0">
                <a:latin typeface="Times New Roman" panose="02020603050405020304" pitchFamily="18" charset="0"/>
                <a:ea typeface="Calibri" panose="020F0502020204030204" pitchFamily="34" charset="0"/>
                <a:cs typeface="Times New Roman" panose="02020603050405020304" pitchFamily="18" charset="0"/>
              </a:rPr>
              <a:t>, and the living will lay it to heart. (3) Sorrow is better than laughter, for by sadness of face the heart is made glad. (4) </a:t>
            </a:r>
            <a:r>
              <a:rPr lang="en-US" sz="2100" u="sng" dirty="0">
                <a:latin typeface="Times New Roman" panose="02020603050405020304" pitchFamily="18" charset="0"/>
                <a:ea typeface="Calibri" panose="020F0502020204030204" pitchFamily="34" charset="0"/>
                <a:cs typeface="Times New Roman" panose="02020603050405020304" pitchFamily="18" charset="0"/>
              </a:rPr>
              <a:t>The heart of the wise</a:t>
            </a:r>
            <a:r>
              <a:rPr lang="en-US" sz="2100" dirty="0">
                <a:latin typeface="Times New Roman" panose="02020603050405020304" pitchFamily="18" charset="0"/>
                <a:ea typeface="Calibri" panose="020F0502020204030204" pitchFamily="34" charset="0"/>
                <a:cs typeface="Times New Roman" panose="02020603050405020304" pitchFamily="18" charset="0"/>
              </a:rPr>
              <a:t> is in the house of mourning, but </a:t>
            </a:r>
            <a:r>
              <a:rPr lang="en-US" sz="2100" u="sng" dirty="0">
                <a:latin typeface="Times New Roman" panose="02020603050405020304" pitchFamily="18" charset="0"/>
                <a:ea typeface="Calibri" panose="020F0502020204030204" pitchFamily="34" charset="0"/>
                <a:cs typeface="Times New Roman" panose="02020603050405020304" pitchFamily="18" charset="0"/>
              </a:rPr>
              <a:t>the heart of fools</a:t>
            </a:r>
            <a:r>
              <a:rPr lang="en-US" sz="2100" dirty="0">
                <a:latin typeface="Times New Roman" panose="02020603050405020304" pitchFamily="18" charset="0"/>
                <a:ea typeface="Calibri" panose="020F0502020204030204" pitchFamily="34" charset="0"/>
                <a:cs typeface="Times New Roman" panose="02020603050405020304" pitchFamily="18" charset="0"/>
              </a:rPr>
              <a:t> is in the house of mirth. </a:t>
            </a:r>
            <a:r>
              <a:rPr lang="en-US" sz="2100" dirty="0">
                <a:latin typeface="Calibri" panose="020F0502020204030204" pitchFamily="34" charset="0"/>
                <a:ea typeface="Calibri" panose="020F0502020204030204" pitchFamily="34" charset="0"/>
                <a:cs typeface="Times New Roman" panose="02020603050405020304" pitchFamily="18" charset="0"/>
              </a:rPr>
              <a:t/>
            </a:r>
            <a:br>
              <a:rPr lang="en-US" sz="2100" dirty="0">
                <a:latin typeface="Calibri" panose="020F0502020204030204" pitchFamily="34" charset="0"/>
                <a:ea typeface="Calibri" panose="020F0502020204030204" pitchFamily="34" charset="0"/>
                <a:cs typeface="Times New Roman" panose="02020603050405020304" pitchFamily="18" charset="0"/>
              </a:rPr>
            </a:br>
            <a:r>
              <a:rPr lang="en-US" sz="2100" dirty="0">
                <a:latin typeface="Times New Roman" panose="02020603050405020304" pitchFamily="18" charset="0"/>
                <a:ea typeface="Calibri" panose="020F0502020204030204" pitchFamily="34" charset="0"/>
                <a:cs typeface="Times New Roman" panose="02020603050405020304" pitchFamily="18" charset="0"/>
              </a:rPr>
              <a:t>(5) It is better for a man to hear the rebuke of the wise than to hear the song of </a:t>
            </a:r>
            <a:r>
              <a:rPr lang="en-US" sz="2100" u="sng" dirty="0">
                <a:latin typeface="Times New Roman" panose="02020603050405020304" pitchFamily="18" charset="0"/>
                <a:ea typeface="Calibri" panose="020F0502020204030204" pitchFamily="34" charset="0"/>
                <a:cs typeface="Times New Roman" panose="02020603050405020304" pitchFamily="18" charset="0"/>
              </a:rPr>
              <a:t>fools.</a:t>
            </a:r>
            <a:r>
              <a:rPr lang="en-US" sz="2100" dirty="0">
                <a:latin typeface="Times New Roman" panose="02020603050405020304" pitchFamily="18" charset="0"/>
                <a:ea typeface="Calibri" panose="020F0502020204030204" pitchFamily="34" charset="0"/>
                <a:cs typeface="Times New Roman" panose="02020603050405020304" pitchFamily="18" charset="0"/>
              </a:rPr>
              <a:t> (6) For as the crackling of thorns under a pot, so is the laughter of the fools; this also is vanity. (7) Surely oppression drives the wise into madness, and a bribe corrupts the heart. </a:t>
            </a:r>
            <a:r>
              <a:rPr lang="en-US" sz="2100" dirty="0">
                <a:latin typeface="Calibri" panose="020F0502020204030204" pitchFamily="34" charset="0"/>
                <a:ea typeface="Calibri" panose="020F0502020204030204" pitchFamily="34" charset="0"/>
                <a:cs typeface="Times New Roman" panose="02020603050405020304" pitchFamily="18" charset="0"/>
              </a:rPr>
              <a:t/>
            </a:r>
            <a:br>
              <a:rPr lang="en-US" sz="2100" dirty="0">
                <a:latin typeface="Calibri" panose="020F0502020204030204" pitchFamily="34" charset="0"/>
                <a:ea typeface="Calibri" panose="020F0502020204030204" pitchFamily="34" charset="0"/>
                <a:cs typeface="Times New Roman" panose="02020603050405020304" pitchFamily="18" charset="0"/>
              </a:rPr>
            </a:br>
            <a:r>
              <a:rPr lang="en-US" sz="2100" dirty="0">
                <a:latin typeface="Times New Roman" panose="02020603050405020304" pitchFamily="18" charset="0"/>
                <a:ea typeface="Calibri" panose="020F0502020204030204" pitchFamily="34" charset="0"/>
                <a:cs typeface="Times New Roman" panose="02020603050405020304" pitchFamily="18" charset="0"/>
              </a:rPr>
              <a:t>(8) Better is the end of a thing than its beginning, and the patient in spirit is better than the proud in spirit. </a:t>
            </a:r>
            <a:r>
              <a:rPr lang="en-US" sz="2100" dirty="0">
                <a:latin typeface="Calibri" panose="020F0502020204030204" pitchFamily="34" charset="0"/>
                <a:ea typeface="Calibri" panose="020F0502020204030204" pitchFamily="34" charset="0"/>
                <a:cs typeface="Times New Roman" panose="02020603050405020304" pitchFamily="18" charset="0"/>
              </a:rPr>
              <a:t/>
            </a:r>
            <a:br>
              <a:rPr lang="en-US" sz="2100" dirty="0">
                <a:latin typeface="Calibri" panose="020F0502020204030204" pitchFamily="34" charset="0"/>
                <a:ea typeface="Calibri" panose="020F0502020204030204" pitchFamily="34" charset="0"/>
                <a:cs typeface="Times New Roman" panose="02020603050405020304" pitchFamily="18" charset="0"/>
              </a:rPr>
            </a:br>
            <a:r>
              <a:rPr lang="en-US" sz="2100" dirty="0">
                <a:latin typeface="Times New Roman" panose="02020603050405020304" pitchFamily="18" charset="0"/>
                <a:ea typeface="Calibri" panose="020F0502020204030204" pitchFamily="34" charset="0"/>
                <a:cs typeface="Times New Roman" panose="02020603050405020304" pitchFamily="18" charset="0"/>
              </a:rPr>
              <a:t>(9) Be not quick in your spirit to become angry, for anger lodges in the bosom of fools. </a:t>
            </a:r>
            <a:r>
              <a:rPr lang="en-US" sz="2100" dirty="0">
                <a:latin typeface="Calibri" panose="020F0502020204030204" pitchFamily="34" charset="0"/>
                <a:ea typeface="Calibri" panose="020F0502020204030204" pitchFamily="34" charset="0"/>
                <a:cs typeface="Times New Roman" panose="02020603050405020304" pitchFamily="18" charset="0"/>
              </a:rPr>
              <a:t/>
            </a:r>
            <a:br>
              <a:rPr lang="en-US" sz="2100" dirty="0">
                <a:latin typeface="Calibri" panose="020F0502020204030204" pitchFamily="34" charset="0"/>
                <a:ea typeface="Calibri" panose="020F0502020204030204" pitchFamily="34" charset="0"/>
                <a:cs typeface="Times New Roman" panose="02020603050405020304" pitchFamily="18" charset="0"/>
              </a:rPr>
            </a:br>
            <a:r>
              <a:rPr lang="en-US" sz="2100" dirty="0">
                <a:latin typeface="Times New Roman" panose="02020603050405020304" pitchFamily="18" charset="0"/>
                <a:ea typeface="Calibri" panose="020F0502020204030204" pitchFamily="34" charset="0"/>
                <a:cs typeface="Times New Roman" panose="02020603050405020304" pitchFamily="18" charset="0"/>
              </a:rPr>
              <a:t>(10) Say not, "Why were the former days better than these?" For it is not from wisdom that you ask this. (11) Wisdom is good with an inheritance, an advantage to those who see the sun. (12) For the protection of wisdom is like the protection of money, and the advantage of knowledge is that wisdom preserves the life of him who has it.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t/>
            </a:r>
            <a:br>
              <a:rPr lang="en-US" sz="1800" dirty="0"/>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ea typeface="Calibri"/>
                <a:cs typeface="Times New Roman"/>
              </a:rPr>
              <a:t/>
            </a:r>
            <a:br>
              <a:rPr lang="en-US" sz="2000" dirty="0">
                <a:ea typeface="Calibri"/>
                <a:cs typeface="Times New Roman"/>
              </a:rPr>
            </a:br>
            <a:endParaRPr lang="en-US" sz="2000" dirty="0"/>
          </a:p>
        </p:txBody>
      </p:sp>
    </p:spTree>
    <p:extLst>
      <p:ext uri="{BB962C8B-B14F-4D97-AF65-F5344CB8AC3E}">
        <p14:creationId xmlns:p14="http://schemas.microsoft.com/office/powerpoint/2010/main" val="19941382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pPr marL="0" marR="0" indent="457200">
              <a:lnSpc>
                <a:spcPct val="107000"/>
              </a:lnSpc>
              <a:spcBef>
                <a:spcPts val="0"/>
              </a:spcBef>
              <a:spcAft>
                <a:spcPts val="0"/>
              </a:spcAft>
            </a:pP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(13)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Consider the work of God</a:t>
            </a:r>
            <a:r>
              <a:rPr lang="en-US" sz="2400" dirty="0">
                <a:latin typeface="Times New Roman" panose="02020603050405020304" pitchFamily="18" charset="0"/>
                <a:ea typeface="Calibri" panose="020F0502020204030204" pitchFamily="34" charset="0"/>
                <a:cs typeface="Times New Roman" panose="02020603050405020304" pitchFamily="18" charset="0"/>
              </a:rPr>
              <a:t>: who can make straight what he has made crooked? (14) In the day of prosperity be joyful, and in the day of adversity consider: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God has made</a:t>
            </a:r>
            <a:r>
              <a:rPr lang="en-US" sz="2400" dirty="0">
                <a:latin typeface="Times New Roman" panose="02020603050405020304" pitchFamily="18" charset="0"/>
                <a:ea typeface="Calibri" panose="020F0502020204030204" pitchFamily="34" charset="0"/>
                <a:cs typeface="Times New Roman" panose="02020603050405020304" pitchFamily="18" charset="0"/>
              </a:rPr>
              <a:t> the one as well as the other, so that man may not find out anything that will be after him.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(15) In my vain life I have seen everything.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There is a righteous man</a:t>
            </a:r>
            <a:r>
              <a:rPr lang="en-US" sz="2400" dirty="0">
                <a:latin typeface="Times New Roman" panose="02020603050405020304" pitchFamily="18" charset="0"/>
                <a:ea typeface="Calibri" panose="020F0502020204030204" pitchFamily="34" charset="0"/>
                <a:cs typeface="Times New Roman" panose="02020603050405020304" pitchFamily="18" charset="0"/>
              </a:rPr>
              <a:t> who perishes in his righteousness, and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there is a wicked man </a:t>
            </a:r>
            <a:r>
              <a:rPr lang="en-US" sz="2400" dirty="0">
                <a:latin typeface="Times New Roman" panose="02020603050405020304" pitchFamily="18" charset="0"/>
                <a:ea typeface="Calibri" panose="020F0502020204030204" pitchFamily="34" charset="0"/>
                <a:cs typeface="Times New Roman" panose="02020603050405020304" pitchFamily="18" charset="0"/>
              </a:rPr>
              <a:t>who prolongs his life in his evildoing. (16) Be not overly righteous, and do not make yourself too wise. Why should you destroy yourself?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17) Be not overly wicked, neither be a fool. Why should you die before your time? (18) It is good that you should take hold of this, and from that withhold not your hand, for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the one who fears God</a:t>
            </a:r>
            <a:r>
              <a:rPr lang="en-US" sz="2400" dirty="0">
                <a:latin typeface="Times New Roman" panose="02020603050405020304" pitchFamily="18" charset="0"/>
                <a:ea typeface="Calibri" panose="020F0502020204030204" pitchFamily="34" charset="0"/>
                <a:cs typeface="Times New Roman" panose="02020603050405020304" pitchFamily="18" charset="0"/>
              </a:rPr>
              <a:t> shall come out from both of them.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(19) Wisdom gives strength to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wise man</a:t>
            </a:r>
            <a:r>
              <a:rPr lang="en-US" sz="2400" dirty="0">
                <a:latin typeface="Times New Roman" panose="02020603050405020304" pitchFamily="18" charset="0"/>
                <a:ea typeface="Calibri" panose="020F0502020204030204" pitchFamily="34" charset="0"/>
                <a:cs typeface="Times New Roman" panose="02020603050405020304" pitchFamily="18" charset="0"/>
              </a:rPr>
              <a:t> more than ten rulers who are in a city.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u="sng" dirty="0">
                <a:latin typeface="Times New Roman" panose="02020603050405020304" pitchFamily="18" charset="0"/>
                <a:ea typeface="Calibri" panose="020F0502020204030204" pitchFamily="34" charset="0"/>
                <a:cs typeface="Times New Roman" panose="02020603050405020304" pitchFamily="18" charset="0"/>
              </a:rPr>
              <a:t>(20) Surely there is not a righteous man on earth who does good and never sins.</a:t>
            </a: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200" dirty="0">
                <a:ea typeface="Calibri"/>
                <a:cs typeface="Times New Roman"/>
              </a:rPr>
              <a:t/>
            </a:r>
            <a:br>
              <a:rPr lang="en-US" sz="1200" dirty="0">
                <a:ea typeface="Calibri"/>
                <a:cs typeface="Times New Roman"/>
              </a:rPr>
            </a:br>
            <a:endParaRPr lang="en-US" sz="1600" dirty="0"/>
          </a:p>
        </p:txBody>
      </p:sp>
    </p:spTree>
    <p:extLst>
      <p:ext uri="{BB962C8B-B14F-4D97-AF65-F5344CB8AC3E}">
        <p14:creationId xmlns:p14="http://schemas.microsoft.com/office/powerpoint/2010/main" val="4062242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lnSpcReduction="10000"/>
          </a:bodyPr>
          <a:lstStyle/>
          <a:p>
            <a:pPr marL="0" marR="0" indent="0">
              <a:lnSpc>
                <a:spcPct val="107000"/>
              </a:lnSpc>
              <a:spcBef>
                <a:spcPts val="0"/>
              </a:spcBef>
              <a:spcAft>
                <a:spcPts val="0"/>
              </a:spcAft>
              <a:buNone/>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Times New Roman" panose="02020603050405020304" pitchFamily="18" charset="0"/>
                <a:ea typeface="Calibri" panose="020F0502020204030204" pitchFamily="34" charset="0"/>
                <a:cs typeface="Times New Roman" panose="02020603050405020304" pitchFamily="18" charset="0"/>
              </a:rPr>
              <a:t>(21) Do not take to heart all the things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that people say</a:t>
            </a:r>
            <a:r>
              <a:rPr lang="en-US" sz="2200" dirty="0">
                <a:latin typeface="Times New Roman" panose="02020603050405020304" pitchFamily="18" charset="0"/>
                <a:ea typeface="Calibri" panose="020F0502020204030204" pitchFamily="34" charset="0"/>
                <a:cs typeface="Times New Roman" panose="02020603050405020304" pitchFamily="18" charset="0"/>
              </a:rPr>
              <a:t>, lest you hear </a:t>
            </a:r>
            <a:r>
              <a:rPr lang="en-US" sz="2200" u="sng" dirty="0">
                <a:latin typeface="Times New Roman" panose="02020603050405020304" pitchFamily="18" charset="0"/>
                <a:ea typeface="Calibri" panose="020F0502020204030204" pitchFamily="34" charset="0"/>
                <a:cs typeface="Times New Roman" panose="02020603050405020304" pitchFamily="18" charset="0"/>
              </a:rPr>
              <a:t>your servant</a:t>
            </a:r>
            <a:r>
              <a:rPr lang="en-US" sz="2200" dirty="0">
                <a:latin typeface="Times New Roman" panose="02020603050405020304" pitchFamily="18" charset="0"/>
                <a:ea typeface="Calibri" panose="020F0502020204030204" pitchFamily="34" charset="0"/>
                <a:cs typeface="Times New Roman" panose="02020603050405020304" pitchFamily="18" charset="0"/>
              </a:rPr>
              <a:t> cursing you. (22) Your heart knows that many times you have yourself cursed others.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Times New Roman" panose="02020603050405020304" pitchFamily="18" charset="0"/>
                <a:ea typeface="Calibri" panose="020F0502020204030204" pitchFamily="34" charset="0"/>
                <a:cs typeface="Times New Roman" panose="02020603050405020304" pitchFamily="18" charset="0"/>
              </a:rPr>
              <a:t>23) All this I have tested by wisdom. I said, "I will be wise," but it was far from me. (24) That which has been is far off, and deep, very deep; who can find it out?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Times New Roman" panose="02020603050405020304" pitchFamily="18" charset="0"/>
                <a:ea typeface="Calibri" panose="020F0502020204030204" pitchFamily="34" charset="0"/>
                <a:cs typeface="Times New Roman" panose="02020603050405020304" pitchFamily="18" charset="0"/>
              </a:rPr>
              <a:t>25) I turned my heart to know and to search out and to seek wisdom and the scheme of things, and to know the wickedness of folly and the foolishness that is madness. (26) And I find something more bitter than death: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woman</a:t>
            </a:r>
            <a:r>
              <a:rPr lang="en-US" sz="2200" dirty="0">
                <a:latin typeface="Times New Roman" panose="02020603050405020304" pitchFamily="18" charset="0"/>
                <a:ea typeface="Calibri" panose="020F0502020204030204" pitchFamily="34" charset="0"/>
                <a:cs typeface="Times New Roman" panose="02020603050405020304" pitchFamily="18" charset="0"/>
              </a:rPr>
              <a:t> whose heart is snares and nets, and whose hands are fetters. </a:t>
            </a:r>
            <a:r>
              <a:rPr lang="en-US" sz="2200" b="1" u="sng" dirty="0">
                <a:latin typeface="Times New Roman" panose="02020603050405020304" pitchFamily="18" charset="0"/>
                <a:ea typeface="Calibri" panose="020F0502020204030204" pitchFamily="34" charset="0"/>
                <a:cs typeface="Times New Roman" panose="02020603050405020304" pitchFamily="18" charset="0"/>
              </a:rPr>
              <a:t>He who pleases God </a:t>
            </a:r>
            <a:r>
              <a:rPr lang="en-US" sz="2200" dirty="0">
                <a:latin typeface="Times New Roman" panose="02020603050405020304" pitchFamily="18" charset="0"/>
                <a:ea typeface="Calibri" panose="020F0502020204030204" pitchFamily="34" charset="0"/>
                <a:cs typeface="Times New Roman" panose="02020603050405020304" pitchFamily="18" charset="0"/>
              </a:rPr>
              <a:t>escapes her, but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sinner</a:t>
            </a:r>
            <a:r>
              <a:rPr lang="en-US" sz="2200" dirty="0">
                <a:latin typeface="Times New Roman" panose="02020603050405020304" pitchFamily="18" charset="0"/>
                <a:ea typeface="Calibri" panose="020F0502020204030204" pitchFamily="34" charset="0"/>
                <a:cs typeface="Times New Roman" panose="02020603050405020304" pitchFamily="18" charset="0"/>
              </a:rPr>
              <a:t> is taken by her.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Times New Roman" panose="02020603050405020304" pitchFamily="18" charset="0"/>
                <a:ea typeface="Calibri" panose="020F0502020204030204" pitchFamily="34" charset="0"/>
                <a:cs typeface="Times New Roman" panose="02020603050405020304" pitchFamily="18" charset="0"/>
              </a:rPr>
              <a:t>27) Behold, this is what I found, </a:t>
            </a:r>
            <a:r>
              <a:rPr lang="en-US" sz="2200" u="sng" dirty="0">
                <a:latin typeface="Times New Roman" panose="02020603050405020304" pitchFamily="18" charset="0"/>
                <a:ea typeface="Calibri" panose="020F0502020204030204" pitchFamily="34" charset="0"/>
                <a:cs typeface="Times New Roman" panose="02020603050405020304" pitchFamily="18" charset="0"/>
              </a:rPr>
              <a:t>says the Preacher</a:t>
            </a:r>
            <a:r>
              <a:rPr lang="en-US" sz="2200" dirty="0">
                <a:latin typeface="Times New Roman" panose="02020603050405020304" pitchFamily="18" charset="0"/>
                <a:ea typeface="Calibri" panose="020F0502020204030204" pitchFamily="34" charset="0"/>
                <a:cs typeface="Times New Roman" panose="02020603050405020304" pitchFamily="18" charset="0"/>
              </a:rPr>
              <a:t>, while adding one thing to another to find the scheme of things-- (28) which my soul has sought repeatedly, but I have not found. One man among a thousand I found, but a woman among all these I have not found</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200" dirty="0" smtClean="0">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2200" dirty="0">
                <a:latin typeface="Calibri" panose="020F0502020204030204" pitchFamily="34" charset="0"/>
                <a:ea typeface="Calibri" panose="020F0502020204030204" pitchFamily="34" charset="0"/>
                <a:cs typeface="Times New Roman" panose="02020603050405020304" pitchFamily="18" charset="0"/>
              </a:rPr>
              <a:t>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200" dirty="0">
                <a:latin typeface="Times New Roman" panose="02020603050405020304" pitchFamily="18" charset="0"/>
                <a:ea typeface="Calibri" panose="020F0502020204030204" pitchFamily="34" charset="0"/>
                <a:cs typeface="Times New Roman" panose="02020603050405020304" pitchFamily="18" charset="0"/>
              </a:rPr>
              <a:t>29) See, this alone I found, that </a:t>
            </a:r>
            <a:r>
              <a:rPr lang="en-US" sz="2200" b="1" u="sng" dirty="0">
                <a:latin typeface="Times New Roman" panose="02020603050405020304" pitchFamily="18" charset="0"/>
                <a:ea typeface="Calibri" panose="020F0502020204030204" pitchFamily="34" charset="0"/>
                <a:cs typeface="Times New Roman" panose="02020603050405020304" pitchFamily="18" charset="0"/>
              </a:rPr>
              <a:t>God made man upright,</a:t>
            </a:r>
            <a:r>
              <a:rPr lang="en-US" sz="2200" dirty="0">
                <a:latin typeface="Times New Roman" panose="02020603050405020304" pitchFamily="18" charset="0"/>
                <a:ea typeface="Calibri" panose="020F0502020204030204" pitchFamily="34" charset="0"/>
                <a:cs typeface="Times New Roman" panose="02020603050405020304" pitchFamily="18" charset="0"/>
              </a:rPr>
              <a:t> but they have sought out many schemes.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276964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88</Words>
  <Application>Microsoft Office PowerPoint</Application>
  <PresentationFormat>On-screen Show (4:3)</PresentationFormat>
  <Paragraphs>23</Paragraphs>
  <Slides>63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   A. TEXT  (Chapter 7)     (1)  A good name is better than precious ointment, and the day of death than the day of birth. (2) It is better to go to the house of mourning than to go to the house of feasting, for this is the end of all mankind, and the living will lay it to heart. (3) Sorrow is better than laughter, for by sadness of face the heart is made glad. (4) The heart of the wise is in the house of mourning, but the heart of fools is in the house of mirth.  (5) It is better for a man to hear the rebuke of the wise than to hear the song of fools. (6) For as the crackling of thorns under a pot, so is the laughter of the fools; this also is vanity. (7) Surely oppression drives the wise into madness, and a bribe corrupts the heart.  (8) Better is the end of a thing than its beginning, and the patient in spirit is better than the proud in spirit.  (9) Be not quick in your spirit to become angry, for anger lodges in the bosom of fools.  (10) Say not, "Why were the former days better than these?" For it is not from wisdom that you ask this. (11) Wisdom is good with an inheritance, an advantage to those who see the sun. (12) For the protection of wisdom is like the protection of money, and the advantage of knowledge is that wisdom preserves the life of him who has it.      </vt:lpstr>
      <vt:lpstr>  (13) Consider the work of God: who can make straight what he has made crooked? (14) In the day of prosperity be joyful, and in the day of adversity consider: God has made the one as well as the other, so that man may not find out anything that will be after him.  (15) In my vain life I have seen everything. There is a righteous man who perishes in his righteousness, and there is a wicked man who prolongs his life in his evildoing. (16) Be not overly righteous, and do not make yourself too wise. Why should you destroy yourself?                   (17) Be not overly wicked, neither be a fool. Why should you die before your time? (18) It is good that you should take hold of this, and from that withhold not your hand, for the one who fears God shall come out from both of them.  (19) Wisdom gives strength to the wise man more than ten rulers who are in a city.  (20) Surely there is not a righteous man on earth who does good and never sins.     </vt:lpstr>
      <vt:lpstr>PowerPoint Presentation</vt:lpstr>
      <vt:lpstr>   B. STUDY NOTES: 1. The day of our death is better than the day of our birth since we enter into eternal life in heaven                                                        (2 Cor 5:1-10;  Php 1:21-23) 2. Taking bribes only brings corruption (Mt 28:11-15;  Lk 22:4-6) 3. Anger from man brings all kinds of destruction                                                (Pr 16:32; 17:15;  1 Cor 13:4,5) 4. Wisdom preserves our life in many ways (Pr 3:13-18;  13:14) 5. God brings both good times and bad times (Gen 50:20; Rom 8:28,29) 6. Being righteous in Christ does not mean that one will escape tragedy, early death or ruin. The THEOLOGY OF THE CROSS   vs.  The THEOLOGY OF GLORY 7. To avoid the extremes of legalism and libertinism and lead a balanced life is the path of wisdom. 8. No one is righteous upon earth (2 Chr 6:36; Rom 3:10-20), that is why we need Jesus – The Righteous One.      </vt:lpstr>
      <vt:lpstr> 9. We cannot discover wisdom on our own,                                                          it is far off and can only come from God                                                           (Job 28:12-28;  Is 55:8,9;  Rom 11:33;  1 Cor 2:9-16) 10. A sinful immoral woman is a trap for a foolish man,                                  leading to adultery and idolatry.       (Pr 7:6-27;  Col 2:8;  Jas 3:15) 11. Only God can make us upright and righteous                                             (Gen 3:1-6;  Rom 5:12) 12. A good name is precious (Pr 22:1) 13. God made Jacob crooked and not straight and he had to live with the consequences for the rest of his life      (Gen 32:22-32) 14. Solomon chastises women for lacking wisdom yet he was the fool who chased after them (1 Ki 11:1-4)  Since he had hundreds of foreign wives who seduced him into polytheism and idol worship he truly did not find godly wisdom from among them, but he should have known better!   </vt:lpstr>
      <vt:lpstr>Luther’s Works on Eccl. 7:8 “That is, perseverance crowns the work; wait for the end. It is not how you begin that matters, but how you follow through. It is much better to have reached the end than to have attempted the beginning. Do not praise anyone before the Last Day. Not he who has begun, but “he who endures to the end will be saved” (Matt. 10:22).  What I am saying about matters of religion may also be said about all other matters, in accordance with the common saying: “The beginning is hot, the middle is warm, the end is obnoxious,” so that it lies completely in ashes. We Germans are especially subject to criticism on account of this vice, that we are lustful for new things. We begin many things, but we do not continue or persist in anything. This affects us above all in the area of doctrine, where every day we embrace new ones.  But this is the fickleness of the human heart. Therefore one must think not about the beginning but about the end. See to it, then, that you persevere. You will suffer slander on account of your wisdom; you will experience ingratitude; people will forget your acts of kindness; they will disparage your best advice and will return evil for good. If one’s spirit has been unsure, this will cause it to quit. But you, continue bravely and persevere, because God will eventually grant you the fruit of your work.” Luther, M. (1999). Luther’s works, vol. 15: Ecclesiastes, Song of Solomon, Last Words of David, 2 Samuel 23:1-7. (J. J. Pelikan, H. C. Oswald, &amp; H. T. Lehmann, Eds.) (Vol. 15, p. 116). Saint Louis: Concordia Publishing House. </vt:lpstr>
      <vt:lpstr>C.  LIFE APPLICATION 1. Why is a good name better than precious ointment,                                                             and the day of death better than the day of birth?  2. How is it better for a man to hear the rebuke of the wise                                                   than to hear the song of fools?  3. When have you seen that it is wise to not be quick in your spirit to become angry?  4. Where do we observe that in the day of prosperity we can be joyful, but in the day of adversity we consider: God has made the one as well as the other?  5. Do not take to heart all the things that people say, lest you hear your servant cursing you. Your heart knows that many times you have yourself cursed others. What is the point being made here?  6. God only can make a man upright.                                                                                    Who is the agent of this in our lives as Christians?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dc:creator>
  <cp:lastModifiedBy>David Nehrenz</cp:lastModifiedBy>
  <cp:revision>139</cp:revision>
  <dcterms:created xsi:type="dcterms:W3CDTF">2015-09-03T19:38:01Z</dcterms:created>
  <dcterms:modified xsi:type="dcterms:W3CDTF">2015-10-17T17:39:19Z</dcterms:modified>
</cp:coreProperties>
</file>