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4" r:id="rId2"/>
    <p:sldId id="265" r:id="rId3"/>
    <p:sldId id="276" r:id="rId4"/>
    <p:sldId id="285" r:id="rId5"/>
    <p:sldId id="266" r:id="rId6"/>
    <p:sldId id="267" r:id="rId7"/>
    <p:sldId id="277" r:id="rId8"/>
    <p:sldId id="257" r:id="rId9"/>
    <p:sldId id="258" r:id="rId10"/>
    <p:sldId id="259" r:id="rId11"/>
    <p:sldId id="278" r:id="rId12"/>
    <p:sldId id="304" r:id="rId13"/>
    <p:sldId id="261" r:id="rId14"/>
    <p:sldId id="262" r:id="rId15"/>
    <p:sldId id="263" r:id="rId16"/>
    <p:sldId id="268" r:id="rId17"/>
    <p:sldId id="269" r:id="rId18"/>
    <p:sldId id="271" r:id="rId19"/>
    <p:sldId id="282" r:id="rId20"/>
    <p:sldId id="270" r:id="rId21"/>
    <p:sldId id="272" r:id="rId22"/>
    <p:sldId id="274" r:id="rId23"/>
    <p:sldId id="273" r:id="rId24"/>
    <p:sldId id="275" r:id="rId25"/>
    <p:sldId id="284" r:id="rId26"/>
    <p:sldId id="286" r:id="rId27"/>
    <p:sldId id="287" r:id="rId28"/>
    <p:sldId id="288" r:id="rId29"/>
    <p:sldId id="289" r:id="rId30"/>
    <p:sldId id="292" r:id="rId31"/>
    <p:sldId id="293" r:id="rId32"/>
    <p:sldId id="303" r:id="rId33"/>
    <p:sldId id="302" r:id="rId34"/>
    <p:sldId id="294" r:id="rId35"/>
    <p:sldId id="295" r:id="rId36"/>
    <p:sldId id="296" r:id="rId37"/>
    <p:sldId id="297" r:id="rId38"/>
    <p:sldId id="298" r:id="rId39"/>
    <p:sldId id="299" r:id="rId40"/>
    <p:sldId id="290" r:id="rId41"/>
    <p:sldId id="291" r:id="rId42"/>
    <p:sldId id="305" r:id="rId43"/>
    <p:sldId id="306" r:id="rId44"/>
    <p:sldId id="307" r:id="rId45"/>
    <p:sldId id="308" r:id="rId46"/>
    <p:sldId id="309" r:id="rId47"/>
    <p:sldId id="310" r:id="rId48"/>
    <p:sldId id="311" r:id="rId49"/>
    <p:sldId id="312" r:id="rId5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5" d="100"/>
          <a:sy n="65" d="100"/>
        </p:scale>
        <p:origin x="1306" y="53"/>
      </p:cViewPr>
      <p:guideLst>
        <p:guide orient="horz" pos="2160"/>
        <p:guide pos="2880"/>
      </p:guideLst>
    </p:cSldViewPr>
  </p:slideViewPr>
  <p:notesTextViewPr>
    <p:cViewPr>
      <p:scale>
        <a:sx n="1" d="1"/>
        <a:sy n="1" d="1"/>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8B75C43-70D3-4308-B667-0405CFC35C8E}" type="datetimeFigureOut">
              <a:rPr lang="en-US" smtClean="0"/>
              <a:t>10/3/2015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FD1773-D3A5-4593-B052-39D49D19D937}" type="slidenum">
              <a:rPr lang="en-US" smtClean="0"/>
              <a:t>‹#›</a:t>
            </a:fld>
            <a:endParaRPr lang="en-US"/>
          </a:p>
        </p:txBody>
      </p:sp>
    </p:spTree>
    <p:extLst>
      <p:ext uri="{BB962C8B-B14F-4D97-AF65-F5344CB8AC3E}">
        <p14:creationId xmlns:p14="http://schemas.microsoft.com/office/powerpoint/2010/main" val="42699381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8B75C43-70D3-4308-B667-0405CFC35C8E}" type="datetimeFigureOut">
              <a:rPr lang="en-US" smtClean="0"/>
              <a:t>10/3/2015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FD1773-D3A5-4593-B052-39D49D19D937}" type="slidenum">
              <a:rPr lang="en-US" smtClean="0"/>
              <a:t>‹#›</a:t>
            </a:fld>
            <a:endParaRPr lang="en-US"/>
          </a:p>
        </p:txBody>
      </p:sp>
    </p:spTree>
    <p:extLst>
      <p:ext uri="{BB962C8B-B14F-4D97-AF65-F5344CB8AC3E}">
        <p14:creationId xmlns:p14="http://schemas.microsoft.com/office/powerpoint/2010/main" val="10459593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8B75C43-70D3-4308-B667-0405CFC35C8E}" type="datetimeFigureOut">
              <a:rPr lang="en-US" smtClean="0"/>
              <a:t>10/3/2015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FD1773-D3A5-4593-B052-39D49D19D937}" type="slidenum">
              <a:rPr lang="en-US" smtClean="0"/>
              <a:t>‹#›</a:t>
            </a:fld>
            <a:endParaRPr lang="en-US"/>
          </a:p>
        </p:txBody>
      </p:sp>
    </p:spTree>
    <p:extLst>
      <p:ext uri="{BB962C8B-B14F-4D97-AF65-F5344CB8AC3E}">
        <p14:creationId xmlns:p14="http://schemas.microsoft.com/office/powerpoint/2010/main" val="41316609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8B75C43-70D3-4308-B667-0405CFC35C8E}" type="datetimeFigureOut">
              <a:rPr lang="en-US" smtClean="0"/>
              <a:t>10/3/2015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FD1773-D3A5-4593-B052-39D49D19D937}" type="slidenum">
              <a:rPr lang="en-US" smtClean="0"/>
              <a:t>‹#›</a:t>
            </a:fld>
            <a:endParaRPr lang="en-US"/>
          </a:p>
        </p:txBody>
      </p:sp>
    </p:spTree>
    <p:extLst>
      <p:ext uri="{BB962C8B-B14F-4D97-AF65-F5344CB8AC3E}">
        <p14:creationId xmlns:p14="http://schemas.microsoft.com/office/powerpoint/2010/main" val="20505773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8B75C43-70D3-4308-B667-0405CFC35C8E}" type="datetimeFigureOut">
              <a:rPr lang="en-US" smtClean="0"/>
              <a:t>10/3/2015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FD1773-D3A5-4593-B052-39D49D19D937}" type="slidenum">
              <a:rPr lang="en-US" smtClean="0"/>
              <a:t>‹#›</a:t>
            </a:fld>
            <a:endParaRPr lang="en-US"/>
          </a:p>
        </p:txBody>
      </p:sp>
    </p:spTree>
    <p:extLst>
      <p:ext uri="{BB962C8B-B14F-4D97-AF65-F5344CB8AC3E}">
        <p14:creationId xmlns:p14="http://schemas.microsoft.com/office/powerpoint/2010/main" val="1110474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8B75C43-70D3-4308-B667-0405CFC35C8E}" type="datetimeFigureOut">
              <a:rPr lang="en-US" smtClean="0"/>
              <a:t>10/3/2015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FD1773-D3A5-4593-B052-39D49D19D937}" type="slidenum">
              <a:rPr lang="en-US" smtClean="0"/>
              <a:t>‹#›</a:t>
            </a:fld>
            <a:endParaRPr lang="en-US"/>
          </a:p>
        </p:txBody>
      </p:sp>
    </p:spTree>
    <p:extLst>
      <p:ext uri="{BB962C8B-B14F-4D97-AF65-F5344CB8AC3E}">
        <p14:creationId xmlns:p14="http://schemas.microsoft.com/office/powerpoint/2010/main" val="40032966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8B75C43-70D3-4308-B667-0405CFC35C8E}" type="datetimeFigureOut">
              <a:rPr lang="en-US" smtClean="0"/>
              <a:t>10/3/2015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FD1773-D3A5-4593-B052-39D49D19D937}" type="slidenum">
              <a:rPr lang="en-US" smtClean="0"/>
              <a:t>‹#›</a:t>
            </a:fld>
            <a:endParaRPr lang="en-US"/>
          </a:p>
        </p:txBody>
      </p:sp>
    </p:spTree>
    <p:extLst>
      <p:ext uri="{BB962C8B-B14F-4D97-AF65-F5344CB8AC3E}">
        <p14:creationId xmlns:p14="http://schemas.microsoft.com/office/powerpoint/2010/main" val="12693080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8B75C43-70D3-4308-B667-0405CFC35C8E}" type="datetimeFigureOut">
              <a:rPr lang="en-US" smtClean="0"/>
              <a:t>10/3/2015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5FD1773-D3A5-4593-B052-39D49D19D937}" type="slidenum">
              <a:rPr lang="en-US" smtClean="0"/>
              <a:t>‹#›</a:t>
            </a:fld>
            <a:endParaRPr lang="en-US"/>
          </a:p>
        </p:txBody>
      </p:sp>
    </p:spTree>
    <p:extLst>
      <p:ext uri="{BB962C8B-B14F-4D97-AF65-F5344CB8AC3E}">
        <p14:creationId xmlns:p14="http://schemas.microsoft.com/office/powerpoint/2010/main" val="28884762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8B75C43-70D3-4308-B667-0405CFC35C8E}" type="datetimeFigureOut">
              <a:rPr lang="en-US" smtClean="0"/>
              <a:t>10/3/2015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5FD1773-D3A5-4593-B052-39D49D19D937}" type="slidenum">
              <a:rPr lang="en-US" smtClean="0"/>
              <a:t>‹#›</a:t>
            </a:fld>
            <a:endParaRPr lang="en-US"/>
          </a:p>
        </p:txBody>
      </p:sp>
    </p:spTree>
    <p:extLst>
      <p:ext uri="{BB962C8B-B14F-4D97-AF65-F5344CB8AC3E}">
        <p14:creationId xmlns:p14="http://schemas.microsoft.com/office/powerpoint/2010/main" val="21511988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8B75C43-70D3-4308-B667-0405CFC35C8E}" type="datetimeFigureOut">
              <a:rPr lang="en-US" smtClean="0"/>
              <a:t>10/3/2015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FD1773-D3A5-4593-B052-39D49D19D937}" type="slidenum">
              <a:rPr lang="en-US" smtClean="0"/>
              <a:t>‹#›</a:t>
            </a:fld>
            <a:endParaRPr lang="en-US"/>
          </a:p>
        </p:txBody>
      </p:sp>
    </p:spTree>
    <p:extLst>
      <p:ext uri="{BB962C8B-B14F-4D97-AF65-F5344CB8AC3E}">
        <p14:creationId xmlns:p14="http://schemas.microsoft.com/office/powerpoint/2010/main" val="22159435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8B75C43-70D3-4308-B667-0405CFC35C8E}" type="datetimeFigureOut">
              <a:rPr lang="en-US" smtClean="0"/>
              <a:t>10/3/2015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FD1773-D3A5-4593-B052-39D49D19D937}" type="slidenum">
              <a:rPr lang="en-US" smtClean="0"/>
              <a:t>‹#›</a:t>
            </a:fld>
            <a:endParaRPr lang="en-US"/>
          </a:p>
        </p:txBody>
      </p:sp>
    </p:spTree>
    <p:extLst>
      <p:ext uri="{BB962C8B-B14F-4D97-AF65-F5344CB8AC3E}">
        <p14:creationId xmlns:p14="http://schemas.microsoft.com/office/powerpoint/2010/main" val="5305422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5">
            <a:lumMod val="20000"/>
            <a:lumOff val="80000"/>
            <a:alpha val="48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8B75C43-70D3-4308-B667-0405CFC35C8E}" type="datetimeFigureOut">
              <a:rPr lang="en-US" smtClean="0"/>
              <a:t>10/3/2015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FD1773-D3A5-4593-B052-39D49D19D937}" type="slidenum">
              <a:rPr lang="en-US" smtClean="0"/>
              <a:t>‹#›</a:t>
            </a:fld>
            <a:endParaRPr lang="en-US"/>
          </a:p>
        </p:txBody>
      </p:sp>
    </p:spTree>
    <p:extLst>
      <p:ext uri="{BB962C8B-B14F-4D97-AF65-F5344CB8AC3E}">
        <p14:creationId xmlns:p14="http://schemas.microsoft.com/office/powerpoint/2010/main" val="25791607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5.gi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57200" y="304800"/>
            <a:ext cx="8153400" cy="5909310"/>
          </a:xfrm>
          <a:prstGeom prst="rect">
            <a:avLst/>
          </a:prstGeom>
        </p:spPr>
        <p:txBody>
          <a:bodyPr wrap="square">
            <a:spAutoFit/>
          </a:bodyPr>
          <a:lstStyle/>
          <a:p>
            <a:pPr algn="ctr"/>
            <a:r>
              <a:rPr lang="en-US" sz="3400" b="1" dirty="0" smtClean="0"/>
              <a:t>A BIBLE STUDY OF THE BOOK OF ECCLESIASTES</a:t>
            </a:r>
          </a:p>
          <a:p>
            <a:pPr algn="ctr"/>
            <a:r>
              <a:rPr lang="en-US" sz="3400" dirty="0" smtClean="0"/>
              <a:t>Theme: </a:t>
            </a:r>
          </a:p>
          <a:p>
            <a:pPr algn="ctr"/>
            <a:r>
              <a:rPr lang="en-US" sz="3400" dirty="0" smtClean="0"/>
              <a:t>Solomon and Jesus, </a:t>
            </a:r>
          </a:p>
          <a:p>
            <a:pPr algn="ctr"/>
            <a:r>
              <a:rPr lang="en-US" sz="3400" dirty="0" smtClean="0"/>
              <a:t>Both Sons of David, say:</a:t>
            </a:r>
          </a:p>
          <a:p>
            <a:pPr algn="ctr"/>
            <a:r>
              <a:rPr lang="en-US" sz="3400" dirty="0" smtClean="0"/>
              <a:t> </a:t>
            </a:r>
            <a:r>
              <a:rPr lang="en-US" sz="3400" b="1" dirty="0" smtClean="0"/>
              <a:t>    “Fear God and keep his commandments, </a:t>
            </a:r>
          </a:p>
          <a:p>
            <a:pPr algn="ctr"/>
            <a:r>
              <a:rPr lang="en-US" sz="3400" b="1" dirty="0" smtClean="0"/>
              <a:t>      For this is the whole duty of man!” </a:t>
            </a:r>
          </a:p>
          <a:p>
            <a:pPr algn="ctr"/>
            <a:r>
              <a:rPr lang="en-US" sz="2800" dirty="0" smtClean="0"/>
              <a:t>Trinity Lutheran Church</a:t>
            </a:r>
          </a:p>
          <a:p>
            <a:pPr algn="ctr"/>
            <a:r>
              <a:rPr lang="en-US" sz="2800" dirty="0" smtClean="0"/>
              <a:t>Norman, Oklahoma</a:t>
            </a:r>
          </a:p>
          <a:p>
            <a:pPr algn="ctr"/>
            <a:r>
              <a:rPr lang="en-US" sz="2800" dirty="0" smtClean="0"/>
              <a:t>Pastor David </a:t>
            </a:r>
            <a:r>
              <a:rPr lang="en-US" sz="2800" dirty="0" err="1" smtClean="0"/>
              <a:t>Nehrenz</a:t>
            </a:r>
            <a:endParaRPr lang="en-US" sz="2800" dirty="0" smtClean="0"/>
          </a:p>
          <a:p>
            <a:pPr algn="ctr"/>
            <a:r>
              <a:rPr lang="en-US" sz="2800" dirty="0" smtClean="0"/>
              <a:t>Date: </a:t>
            </a:r>
            <a:r>
              <a:rPr lang="en-US" sz="2800" dirty="0" smtClean="0"/>
              <a:t>10</a:t>
            </a:r>
            <a:r>
              <a:rPr lang="en-US" sz="2800" dirty="0" smtClean="0"/>
              <a:t>-4-15</a:t>
            </a:r>
            <a:endParaRPr lang="en-US" sz="2800" dirty="0" smtClean="0"/>
          </a:p>
          <a:p>
            <a:pPr algn="ctr"/>
            <a:r>
              <a:rPr lang="en-US" sz="2800" dirty="0" smtClean="0"/>
              <a:t>Lesson: </a:t>
            </a:r>
            <a:r>
              <a:rPr lang="en-US" sz="2800" dirty="0" smtClean="0"/>
              <a:t>5</a:t>
            </a:r>
            <a:endParaRPr lang="en-US" sz="2800" dirty="0"/>
          </a:p>
        </p:txBody>
      </p:sp>
    </p:spTree>
    <p:extLst>
      <p:ext uri="{BB962C8B-B14F-4D97-AF65-F5344CB8AC3E}">
        <p14:creationId xmlns:p14="http://schemas.microsoft.com/office/powerpoint/2010/main" val="256919656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8915400" cy="6705600"/>
          </a:xfrm>
        </p:spPr>
        <p:txBody>
          <a:bodyPr>
            <a:normAutofit fontScale="90000"/>
          </a:bodyPr>
          <a:lstStyle/>
          <a:p>
            <a:pPr marL="0" marR="0">
              <a:lnSpc>
                <a:spcPct val="107000"/>
              </a:lnSpc>
              <a:spcBef>
                <a:spcPts val="900"/>
              </a:spcBef>
              <a:spcAft>
                <a:spcPts val="800"/>
              </a:spcAft>
            </a:pPr>
            <a:r>
              <a:rPr lang="en-US" sz="2700" dirty="0" smtClean="0">
                <a:latin typeface="Times New Roman" panose="02020603050405020304" pitchFamily="18" charset="0"/>
                <a:ea typeface="Calibri" panose="020F0502020204030204" pitchFamily="34" charset="0"/>
                <a:cs typeface="Times New Roman" panose="02020603050405020304" pitchFamily="18" charset="0"/>
              </a:rPr>
              <a:t/>
            </a:r>
            <a:br>
              <a:rPr lang="en-US" sz="2700" dirty="0" smtClean="0">
                <a:latin typeface="Times New Roman" panose="02020603050405020304" pitchFamily="18" charset="0"/>
                <a:ea typeface="Calibri" panose="020F0502020204030204" pitchFamily="34" charset="0"/>
                <a:cs typeface="Times New Roman" panose="02020603050405020304" pitchFamily="18" charset="0"/>
              </a:rPr>
            </a:br>
            <a:r>
              <a:rPr lang="en-US" sz="2000" dirty="0">
                <a:latin typeface="Times New Roman" panose="02020603050405020304" pitchFamily="18" charset="0"/>
                <a:ea typeface="Calibri" panose="020F0502020204030204" pitchFamily="34" charset="0"/>
                <a:cs typeface="Times New Roman" panose="02020603050405020304" pitchFamily="18" charset="0"/>
              </a:rPr>
              <a:t/>
            </a:r>
            <a:br>
              <a:rPr lang="en-US" sz="2000" dirty="0">
                <a:latin typeface="Times New Roman" panose="02020603050405020304" pitchFamily="18" charset="0"/>
                <a:ea typeface="Calibri" panose="020F0502020204030204" pitchFamily="34" charset="0"/>
                <a:cs typeface="Times New Roman" panose="02020603050405020304" pitchFamily="18" charset="0"/>
              </a:rPr>
            </a:br>
            <a:r>
              <a:rPr lang="en-US" sz="2000" dirty="0" smtClean="0">
                <a:latin typeface="Times New Roman" panose="02020603050405020304" pitchFamily="18" charset="0"/>
                <a:ea typeface="Calibri" panose="020F0502020204030204" pitchFamily="34" charset="0"/>
                <a:cs typeface="Times New Roman" panose="02020603050405020304" pitchFamily="18" charset="0"/>
              </a:rPr>
              <a:t/>
            </a:r>
            <a:br>
              <a:rPr lang="en-US" sz="2000" dirty="0" smtClean="0">
                <a:latin typeface="Times New Roman" panose="02020603050405020304" pitchFamily="18" charset="0"/>
                <a:ea typeface="Calibri" panose="020F0502020204030204" pitchFamily="34" charset="0"/>
                <a:cs typeface="Times New Roman" panose="02020603050405020304" pitchFamily="18" charset="0"/>
              </a:rPr>
            </a:br>
            <a:r>
              <a:rPr lang="en-US" sz="2000" dirty="0" smtClean="0">
                <a:latin typeface="Times New Roman" panose="02020603050405020304" pitchFamily="18" charset="0"/>
                <a:ea typeface="Calibri" panose="020F0502020204030204" pitchFamily="34" charset="0"/>
                <a:cs typeface="Times New Roman" panose="02020603050405020304" pitchFamily="18" charset="0"/>
              </a:rPr>
              <a:t/>
            </a:r>
            <a:br>
              <a:rPr lang="en-US" sz="2000" dirty="0" smtClean="0">
                <a:latin typeface="Times New Roman" panose="02020603050405020304" pitchFamily="18" charset="0"/>
                <a:ea typeface="Calibri" panose="020F0502020204030204" pitchFamily="34" charset="0"/>
                <a:cs typeface="Times New Roman" panose="02020603050405020304" pitchFamily="18" charset="0"/>
              </a:rPr>
            </a:br>
            <a:r>
              <a:rPr lang="en-US" sz="2000" dirty="0">
                <a:latin typeface="Times New Roman" panose="02020603050405020304" pitchFamily="18" charset="0"/>
                <a:ea typeface="Calibri" panose="020F0502020204030204" pitchFamily="34" charset="0"/>
                <a:cs typeface="Times New Roman" panose="02020603050405020304" pitchFamily="18" charset="0"/>
              </a:rPr>
              <a:t/>
            </a:r>
            <a:br>
              <a:rPr lang="en-US" sz="2000" dirty="0">
                <a:latin typeface="Times New Roman" panose="02020603050405020304" pitchFamily="18" charset="0"/>
                <a:ea typeface="Calibri" panose="020F0502020204030204" pitchFamily="34" charset="0"/>
                <a:cs typeface="Times New Roman" panose="02020603050405020304" pitchFamily="18" charset="0"/>
              </a:rPr>
            </a:br>
            <a:r>
              <a:rPr lang="en-US" sz="2000" b="1" u="sng" dirty="0" smtClean="0">
                <a:latin typeface="Times New Roman" panose="02020603050405020304" pitchFamily="18" charset="0"/>
                <a:ea typeface="Calibri" panose="020F0502020204030204" pitchFamily="34" charset="0"/>
                <a:cs typeface="Times New Roman" panose="02020603050405020304" pitchFamily="18" charset="0"/>
              </a:rPr>
              <a:t>Luther’s </a:t>
            </a:r>
            <a:r>
              <a:rPr lang="en-US" sz="2000" b="1" u="sng" dirty="0">
                <a:latin typeface="Times New Roman" panose="02020603050405020304" pitchFamily="18" charset="0"/>
                <a:ea typeface="Calibri" panose="020F0502020204030204" pitchFamily="34" charset="0"/>
                <a:cs typeface="Times New Roman" panose="02020603050405020304" pitchFamily="18" charset="0"/>
              </a:rPr>
              <a:t>Works AE 15:74-75</a:t>
            </a:r>
            <a:r>
              <a:rPr lang="en-US" sz="2000" dirty="0">
                <a:latin typeface="Times New Roman" panose="02020603050405020304" pitchFamily="18" charset="0"/>
                <a:ea typeface="Calibri" panose="020F0502020204030204" pitchFamily="34" charset="0"/>
                <a:cs typeface="Times New Roman" panose="02020603050405020304" pitchFamily="18" charset="0"/>
              </a:rPr>
              <a:t>  “The reading of this book has the same effect on senseless people that the preaching of the Gospel has on wicked people. For when the latter hear the righteousness of faith and Christian liberty being preached and the righteousness of works being denied, they soon draw the inference: “Then let us not do any works. In fact, let us sin! For faith is sufficient.” </a:t>
            </a:r>
            <a:r>
              <a:rPr lang="en-US" sz="2000" dirty="0">
                <a:latin typeface="Calibri" panose="020F0502020204030204" pitchFamily="34" charset="0"/>
                <a:ea typeface="Calibri" panose="020F0502020204030204" pitchFamily="34" charset="0"/>
                <a:cs typeface="Times New Roman" panose="02020603050405020304" pitchFamily="18" charset="0"/>
              </a:rPr>
              <a:t/>
            </a:r>
            <a:br>
              <a:rPr lang="en-US" sz="2000" dirty="0">
                <a:latin typeface="Calibri" panose="020F0502020204030204" pitchFamily="34" charset="0"/>
                <a:ea typeface="Calibri" panose="020F0502020204030204" pitchFamily="34" charset="0"/>
                <a:cs typeface="Times New Roman" panose="02020603050405020304" pitchFamily="18" charset="0"/>
              </a:rPr>
            </a:br>
            <a:r>
              <a:rPr lang="en-US" sz="2000" dirty="0" smtClean="0">
                <a:latin typeface="Times New Roman" panose="02020603050405020304" pitchFamily="18" charset="0"/>
                <a:ea typeface="Calibri" panose="020F0502020204030204" pitchFamily="34" charset="0"/>
                <a:cs typeface="Times New Roman" panose="02020603050405020304" pitchFamily="18" charset="0"/>
              </a:rPr>
              <a:t>On </a:t>
            </a:r>
            <a:r>
              <a:rPr lang="en-US" sz="2000" dirty="0">
                <a:latin typeface="Times New Roman" panose="02020603050405020304" pitchFamily="18" charset="0"/>
                <a:ea typeface="Calibri" panose="020F0502020204030204" pitchFamily="34" charset="0"/>
                <a:cs typeface="Times New Roman" panose="02020603050405020304" pitchFamily="18" charset="0"/>
              </a:rPr>
              <a:t>the other hand, if works and the fruits of faith are preached, they soon attribute justification to these and look for salvation from that source. Thus it is that the Word of God is always followed by these two effects, presumption and despair, so that it is extremely difficult to stick to the royal road. This little book has the same effects. For when senseless people hear this doctrine, that we should have such a quiet and peaceful heart that we commit everything to God, they draw this inference: “If everything is in the hand of God, </a:t>
            </a:r>
            <a:r>
              <a:rPr lang="en-US" sz="2000" dirty="0" smtClean="0">
                <a:latin typeface="Times New Roman" panose="02020603050405020304" pitchFamily="18" charset="0"/>
                <a:ea typeface="Calibri" panose="020F0502020204030204" pitchFamily="34" charset="0"/>
                <a:cs typeface="Times New Roman" panose="02020603050405020304" pitchFamily="18" charset="0"/>
              </a:rPr>
              <a:t>                                                      we </a:t>
            </a:r>
            <a:r>
              <a:rPr lang="en-US" sz="2000" dirty="0">
                <a:latin typeface="Times New Roman" panose="02020603050405020304" pitchFamily="18" charset="0"/>
                <a:ea typeface="Calibri" panose="020F0502020204030204" pitchFamily="34" charset="0"/>
                <a:cs typeface="Times New Roman" panose="02020603050405020304" pitchFamily="18" charset="0"/>
              </a:rPr>
              <a:t>shall not do any works.” </a:t>
            </a:r>
            <a:r>
              <a:rPr lang="en-US" sz="2000" dirty="0">
                <a:latin typeface="Calibri" panose="020F0502020204030204" pitchFamily="34" charset="0"/>
                <a:ea typeface="Calibri" panose="020F0502020204030204" pitchFamily="34" charset="0"/>
                <a:cs typeface="Times New Roman" panose="02020603050405020304" pitchFamily="18" charset="0"/>
              </a:rPr>
              <a:t/>
            </a:r>
            <a:br>
              <a:rPr lang="en-US" sz="2000" dirty="0">
                <a:latin typeface="Calibri" panose="020F0502020204030204" pitchFamily="34" charset="0"/>
                <a:ea typeface="Calibri" panose="020F0502020204030204" pitchFamily="34" charset="0"/>
                <a:cs typeface="Times New Roman" panose="02020603050405020304" pitchFamily="18" charset="0"/>
              </a:rPr>
            </a:br>
            <a:r>
              <a:rPr lang="en-US" sz="2000" dirty="0" smtClean="0">
                <a:latin typeface="Times New Roman" panose="02020603050405020304" pitchFamily="18" charset="0"/>
                <a:ea typeface="Calibri" panose="020F0502020204030204" pitchFamily="34" charset="0"/>
                <a:cs typeface="Times New Roman" panose="02020603050405020304" pitchFamily="18" charset="0"/>
              </a:rPr>
              <a:t>In </a:t>
            </a:r>
            <a:r>
              <a:rPr lang="en-US" sz="2000" dirty="0">
                <a:latin typeface="Times New Roman" panose="02020603050405020304" pitchFamily="18" charset="0"/>
                <a:ea typeface="Calibri" panose="020F0502020204030204" pitchFamily="34" charset="0"/>
                <a:cs typeface="Times New Roman" panose="02020603050405020304" pitchFamily="18" charset="0"/>
              </a:rPr>
              <a:t>the same way others sin in the opposite direction by being excessively solicitous and wanting to measure and control everything in every way. But one should travel on the royal road. Let us work hard and do whatever we can in accordance with the Word of God; let us not, however, measure the work on the basis of our efforts, but commit every effort and plan and outcome to the wisdom of God</a:t>
            </a:r>
            <a:r>
              <a:rPr lang="en-US" sz="2000" dirty="0" smtClean="0">
                <a:latin typeface="Times New Roman" panose="02020603050405020304" pitchFamily="18" charset="0"/>
                <a:ea typeface="Calibri" panose="020F0502020204030204" pitchFamily="34" charset="0"/>
                <a:cs typeface="Times New Roman" panose="02020603050405020304" pitchFamily="18" charset="0"/>
              </a:rPr>
              <a:t>.</a:t>
            </a:r>
            <a:br>
              <a:rPr lang="en-US" sz="2000" dirty="0" smtClean="0">
                <a:latin typeface="Times New Roman" panose="02020603050405020304" pitchFamily="18" charset="0"/>
                <a:ea typeface="Calibri" panose="020F0502020204030204" pitchFamily="34" charset="0"/>
                <a:cs typeface="Times New Roman" panose="02020603050405020304" pitchFamily="18" charset="0"/>
              </a:rPr>
            </a:br>
            <a:r>
              <a:rPr lang="en-US" sz="2000" dirty="0" smtClean="0">
                <a:latin typeface="Times New Roman" panose="02020603050405020304" pitchFamily="18" charset="0"/>
                <a:ea typeface="Calibri" panose="020F0502020204030204" pitchFamily="34" charset="0"/>
                <a:cs typeface="Times New Roman" panose="02020603050405020304" pitchFamily="18" charset="0"/>
              </a:rPr>
              <a:t>Therefore </a:t>
            </a:r>
            <a:r>
              <a:rPr lang="en-US" sz="2000" dirty="0">
                <a:latin typeface="Times New Roman" panose="02020603050405020304" pitchFamily="18" charset="0"/>
                <a:ea typeface="Calibri" panose="020F0502020204030204" pitchFamily="34" charset="0"/>
                <a:cs typeface="Times New Roman" panose="02020603050405020304" pitchFamily="18" charset="0"/>
              </a:rPr>
              <a:t>Solomon seems to me to be anticipating an objection here and addressing a salutary exhortation to those who are not traveling on the middle road but are either too negligent of their work or too concerned about it. He advises them to let themselves be governed by the Word of God and meanwhile to work diligently.”</a:t>
            </a:r>
            <a:r>
              <a:rPr lang="en-US" sz="1800" dirty="0">
                <a:latin typeface="Calibri" panose="020F0502020204030204" pitchFamily="34" charset="0"/>
                <a:ea typeface="Calibri" panose="020F0502020204030204" pitchFamily="34" charset="0"/>
                <a:cs typeface="Times New Roman" panose="02020603050405020304" pitchFamily="18" charset="0"/>
              </a:rPr>
              <a:t/>
            </a:r>
            <a:br>
              <a:rPr lang="en-US" sz="1800" dirty="0">
                <a:latin typeface="Calibri" panose="020F0502020204030204" pitchFamily="34" charset="0"/>
                <a:ea typeface="Calibri" panose="020F0502020204030204" pitchFamily="34" charset="0"/>
                <a:cs typeface="Times New Roman" panose="02020603050405020304" pitchFamily="18" charset="0"/>
              </a:rPr>
            </a:br>
            <a:r>
              <a:rPr lang="en-US" sz="2000" dirty="0">
                <a:latin typeface="Calibri" panose="020F0502020204030204" pitchFamily="34" charset="0"/>
                <a:ea typeface="Calibri" panose="020F0502020204030204" pitchFamily="34" charset="0"/>
                <a:cs typeface="Times New Roman" panose="02020603050405020304" pitchFamily="18" charset="0"/>
              </a:rPr>
              <a:t/>
            </a:r>
            <a:br>
              <a:rPr lang="en-US" sz="2000" dirty="0">
                <a:latin typeface="Calibri" panose="020F0502020204030204" pitchFamily="34" charset="0"/>
                <a:ea typeface="Calibri" panose="020F0502020204030204" pitchFamily="34" charset="0"/>
                <a:cs typeface="Times New Roman" panose="02020603050405020304" pitchFamily="18" charset="0"/>
              </a:rPr>
            </a:br>
            <a:r>
              <a:rPr lang="en-US" sz="2400" dirty="0">
                <a:latin typeface="Calibri" panose="020F0502020204030204" pitchFamily="34" charset="0"/>
                <a:ea typeface="Calibri" panose="020F0502020204030204" pitchFamily="34" charset="0"/>
                <a:cs typeface="Times New Roman" panose="02020603050405020304" pitchFamily="18" charset="0"/>
              </a:rPr>
              <a:t/>
            </a:r>
            <a:br>
              <a:rPr lang="en-US" sz="2400" dirty="0">
                <a:latin typeface="Calibri" panose="020F0502020204030204" pitchFamily="34" charset="0"/>
                <a:ea typeface="Calibri" panose="020F0502020204030204" pitchFamily="34" charset="0"/>
                <a:cs typeface="Times New Roman" panose="02020603050405020304" pitchFamily="18" charset="0"/>
              </a:rPr>
            </a:br>
            <a:r>
              <a:rPr lang="en-US" sz="2400" dirty="0">
                <a:latin typeface="Calibri" panose="020F0502020204030204" pitchFamily="34" charset="0"/>
                <a:ea typeface="Calibri" panose="020F0502020204030204" pitchFamily="34" charset="0"/>
                <a:cs typeface="Times New Roman" panose="02020603050405020304" pitchFamily="18" charset="0"/>
              </a:rPr>
              <a:t/>
            </a:r>
            <a:br>
              <a:rPr lang="en-US" sz="2400" dirty="0">
                <a:latin typeface="Calibri" panose="020F0502020204030204" pitchFamily="34" charset="0"/>
                <a:ea typeface="Calibri" panose="020F0502020204030204" pitchFamily="34" charset="0"/>
                <a:cs typeface="Times New Roman" panose="02020603050405020304" pitchFamily="18" charset="0"/>
              </a:rPr>
            </a:br>
            <a:r>
              <a:rPr lang="en-US" sz="1400" dirty="0">
                <a:ea typeface="Calibri"/>
                <a:cs typeface="Times New Roman"/>
              </a:rPr>
              <a:t/>
            </a:r>
            <a:br>
              <a:rPr lang="en-US" sz="1400" dirty="0">
                <a:ea typeface="Calibri"/>
                <a:cs typeface="Times New Roman"/>
              </a:rPr>
            </a:br>
            <a:endParaRPr lang="en-US" sz="1600" dirty="0"/>
          </a:p>
        </p:txBody>
      </p:sp>
    </p:spTree>
    <p:extLst>
      <p:ext uri="{BB962C8B-B14F-4D97-AF65-F5344CB8AC3E}">
        <p14:creationId xmlns:p14="http://schemas.microsoft.com/office/powerpoint/2010/main" val="78358662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76200"/>
            <a:ext cx="8686800" cy="6781800"/>
          </a:xfrm>
        </p:spPr>
        <p:txBody>
          <a:bodyPr>
            <a:noAutofit/>
          </a:bodyPr>
          <a:lstStyle/>
          <a:p>
            <a:pPr marL="0" marR="0">
              <a:lnSpc>
                <a:spcPct val="107000"/>
              </a:lnSpc>
              <a:spcBef>
                <a:spcPts val="0"/>
              </a:spcBef>
              <a:spcAft>
                <a:spcPts val="0"/>
              </a:spcAft>
            </a:pPr>
            <a:r>
              <a:rPr lang="en-US" sz="1750" b="1" u="sng" dirty="0">
                <a:latin typeface="Times New Roman" panose="02020603050405020304" pitchFamily="18" charset="0"/>
                <a:ea typeface="Calibri" panose="020F0502020204030204" pitchFamily="34" charset="0"/>
                <a:cs typeface="Times New Roman" panose="02020603050405020304" pitchFamily="18" charset="0"/>
              </a:rPr>
              <a:t>Paul Simon’s song “Slip Sliding Away”</a:t>
            </a:r>
            <a:endParaRPr lang="en-US" sz="1750" dirty="0">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750" dirty="0">
                <a:latin typeface="Times New Roman" panose="02020603050405020304" pitchFamily="18" charset="0"/>
                <a:ea typeface="Calibri" panose="020F0502020204030204" pitchFamily="34" charset="0"/>
                <a:cs typeface="Times New Roman" panose="02020603050405020304" pitchFamily="18" charset="0"/>
              </a:rPr>
              <a:t>Slip </a:t>
            </a:r>
            <a:r>
              <a:rPr lang="en-US" sz="1750" dirty="0" err="1">
                <a:latin typeface="Times New Roman" panose="02020603050405020304" pitchFamily="18" charset="0"/>
                <a:ea typeface="Calibri" panose="020F0502020204030204" pitchFamily="34" charset="0"/>
                <a:cs typeface="Times New Roman" panose="02020603050405020304" pitchFamily="18" charset="0"/>
              </a:rPr>
              <a:t>slidin</a:t>
            </a:r>
            <a:r>
              <a:rPr lang="en-US" sz="1750" dirty="0">
                <a:latin typeface="Times New Roman" panose="02020603050405020304" pitchFamily="18" charset="0"/>
                <a:ea typeface="Calibri" panose="020F0502020204030204" pitchFamily="34" charset="0"/>
                <a:cs typeface="Times New Roman" panose="02020603050405020304" pitchFamily="18" charset="0"/>
              </a:rPr>
              <a:t>’ away, Slip </a:t>
            </a:r>
            <a:r>
              <a:rPr lang="en-US" sz="1750" dirty="0" err="1">
                <a:latin typeface="Times New Roman" panose="02020603050405020304" pitchFamily="18" charset="0"/>
                <a:ea typeface="Calibri" panose="020F0502020204030204" pitchFamily="34" charset="0"/>
                <a:cs typeface="Times New Roman" panose="02020603050405020304" pitchFamily="18" charset="0"/>
              </a:rPr>
              <a:t>slidin</a:t>
            </a:r>
            <a:r>
              <a:rPr lang="en-US" sz="1750" dirty="0">
                <a:latin typeface="Times New Roman" panose="02020603050405020304" pitchFamily="18" charset="0"/>
                <a:ea typeface="Calibri" panose="020F0502020204030204" pitchFamily="34" charset="0"/>
                <a:cs typeface="Times New Roman" panose="02020603050405020304" pitchFamily="18" charset="0"/>
              </a:rPr>
              <a:t>’ away, You know the nearer your destination, </a:t>
            </a:r>
            <a:r>
              <a:rPr lang="en-US" sz="1750" dirty="0" smtClean="0">
                <a:latin typeface="Times New Roman" panose="02020603050405020304" pitchFamily="18" charset="0"/>
                <a:ea typeface="Calibri" panose="020F0502020204030204" pitchFamily="34" charset="0"/>
                <a:cs typeface="Times New Roman" panose="02020603050405020304" pitchFamily="18" charset="0"/>
              </a:rPr>
              <a:t>                                             </a:t>
            </a:r>
          </a:p>
          <a:p>
            <a:pPr marL="0" marR="0" indent="0">
              <a:lnSpc>
                <a:spcPct val="107000"/>
              </a:lnSpc>
              <a:spcBef>
                <a:spcPts val="0"/>
              </a:spcBef>
              <a:spcAft>
                <a:spcPts val="0"/>
              </a:spcAft>
              <a:buNone/>
            </a:pPr>
            <a:r>
              <a:rPr lang="en-US" sz="1750" dirty="0" smtClean="0">
                <a:latin typeface="Times New Roman" panose="02020603050405020304" pitchFamily="18" charset="0"/>
                <a:ea typeface="Calibri" panose="020F0502020204030204" pitchFamily="34" charset="0"/>
                <a:cs typeface="Times New Roman" panose="02020603050405020304" pitchFamily="18" charset="0"/>
              </a:rPr>
              <a:t>           The </a:t>
            </a:r>
            <a:r>
              <a:rPr lang="en-US" sz="1750" dirty="0">
                <a:latin typeface="Times New Roman" panose="02020603050405020304" pitchFamily="18" charset="0"/>
                <a:ea typeface="Calibri" panose="020F0502020204030204" pitchFamily="34" charset="0"/>
                <a:cs typeface="Times New Roman" panose="02020603050405020304" pitchFamily="18" charset="0"/>
              </a:rPr>
              <a:t>more you’re slip </a:t>
            </a:r>
            <a:r>
              <a:rPr lang="en-US" sz="1750" dirty="0" err="1">
                <a:latin typeface="Times New Roman" panose="02020603050405020304" pitchFamily="18" charset="0"/>
                <a:ea typeface="Calibri" panose="020F0502020204030204" pitchFamily="34" charset="0"/>
                <a:cs typeface="Times New Roman" panose="02020603050405020304" pitchFamily="18" charset="0"/>
              </a:rPr>
              <a:t>slidin</a:t>
            </a:r>
            <a:r>
              <a:rPr lang="en-US" sz="1750" dirty="0">
                <a:latin typeface="Times New Roman" panose="02020603050405020304" pitchFamily="18" charset="0"/>
                <a:ea typeface="Calibri" panose="020F0502020204030204" pitchFamily="34" charset="0"/>
                <a:cs typeface="Times New Roman" panose="02020603050405020304" pitchFamily="18" charset="0"/>
              </a:rPr>
              <a:t>’ away</a:t>
            </a:r>
            <a:endParaRPr lang="en-US" sz="1750" dirty="0">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sz="1750" b="1" dirty="0">
                <a:latin typeface="Times New Roman" panose="02020603050405020304" pitchFamily="18" charset="0"/>
                <a:ea typeface="Calibri" panose="020F0502020204030204" pitchFamily="34" charset="0"/>
                <a:cs typeface="Times New Roman" panose="02020603050405020304" pitchFamily="18" charset="0"/>
              </a:rPr>
              <a:t>1. </a:t>
            </a:r>
            <a:r>
              <a:rPr lang="en-US" sz="1750" dirty="0">
                <a:latin typeface="Times New Roman" panose="02020603050405020304" pitchFamily="18" charset="0"/>
                <a:ea typeface="Calibri" panose="020F0502020204030204" pitchFamily="34" charset="0"/>
                <a:cs typeface="Times New Roman" panose="02020603050405020304" pitchFamily="18" charset="0"/>
              </a:rPr>
              <a:t>I know a man, He came from my hometown, He wore his passion for his woman Like a thorny </a:t>
            </a:r>
            <a:r>
              <a:rPr lang="en-US" sz="1750" dirty="0" smtClean="0">
                <a:latin typeface="Times New Roman" panose="02020603050405020304" pitchFamily="18" charset="0"/>
                <a:ea typeface="Calibri" panose="020F0502020204030204" pitchFamily="34" charset="0"/>
                <a:cs typeface="Times New Roman" panose="02020603050405020304" pitchFamily="18" charset="0"/>
              </a:rPr>
              <a:t>crown, </a:t>
            </a:r>
            <a:r>
              <a:rPr lang="en-US" sz="1750" dirty="0">
                <a:latin typeface="Times New Roman" panose="02020603050405020304" pitchFamily="18" charset="0"/>
                <a:ea typeface="Calibri" panose="020F0502020204030204" pitchFamily="34" charset="0"/>
                <a:cs typeface="Times New Roman" panose="02020603050405020304" pitchFamily="18" charset="0"/>
              </a:rPr>
              <a:t>He said, “Delores, I live in fear, My love for </a:t>
            </a:r>
            <a:r>
              <a:rPr lang="en-US" sz="1750" dirty="0" err="1">
                <a:latin typeface="Times New Roman" panose="02020603050405020304" pitchFamily="18" charset="0"/>
                <a:ea typeface="Calibri" panose="020F0502020204030204" pitchFamily="34" charset="0"/>
                <a:cs typeface="Times New Roman" panose="02020603050405020304" pitchFamily="18" charset="0"/>
              </a:rPr>
              <a:t>you’s</a:t>
            </a:r>
            <a:r>
              <a:rPr lang="en-US" sz="1750" dirty="0">
                <a:latin typeface="Times New Roman" panose="02020603050405020304" pitchFamily="18" charset="0"/>
                <a:ea typeface="Calibri" panose="020F0502020204030204" pitchFamily="34" charset="0"/>
                <a:cs typeface="Times New Roman" panose="02020603050405020304" pitchFamily="18" charset="0"/>
              </a:rPr>
              <a:t> so overpowering I’m afraid that I will disappear”</a:t>
            </a:r>
            <a:endParaRPr lang="en-US" sz="1750" dirty="0">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750" dirty="0">
                <a:latin typeface="Times New Roman" panose="02020603050405020304" pitchFamily="18" charset="0"/>
                <a:ea typeface="Calibri" panose="020F0502020204030204" pitchFamily="34" charset="0"/>
                <a:cs typeface="Times New Roman" panose="02020603050405020304" pitchFamily="18" charset="0"/>
              </a:rPr>
              <a:t>Slip </a:t>
            </a:r>
            <a:r>
              <a:rPr lang="en-US" sz="1750" dirty="0" err="1">
                <a:latin typeface="Times New Roman" panose="02020603050405020304" pitchFamily="18" charset="0"/>
                <a:ea typeface="Calibri" panose="020F0502020204030204" pitchFamily="34" charset="0"/>
                <a:cs typeface="Times New Roman" panose="02020603050405020304" pitchFamily="18" charset="0"/>
              </a:rPr>
              <a:t>slidin</a:t>
            </a:r>
            <a:r>
              <a:rPr lang="en-US" sz="1750" dirty="0">
                <a:latin typeface="Times New Roman" panose="02020603050405020304" pitchFamily="18" charset="0"/>
                <a:ea typeface="Calibri" panose="020F0502020204030204" pitchFamily="34" charset="0"/>
                <a:cs typeface="Times New Roman" panose="02020603050405020304" pitchFamily="18" charset="0"/>
              </a:rPr>
              <a:t>’ away Slip </a:t>
            </a:r>
            <a:r>
              <a:rPr lang="en-US" sz="1750" dirty="0" err="1">
                <a:latin typeface="Times New Roman" panose="02020603050405020304" pitchFamily="18" charset="0"/>
                <a:ea typeface="Calibri" panose="020F0502020204030204" pitchFamily="34" charset="0"/>
                <a:cs typeface="Times New Roman" panose="02020603050405020304" pitchFamily="18" charset="0"/>
              </a:rPr>
              <a:t>slidin</a:t>
            </a:r>
            <a:r>
              <a:rPr lang="en-US" sz="1750" dirty="0">
                <a:latin typeface="Times New Roman" panose="02020603050405020304" pitchFamily="18" charset="0"/>
                <a:ea typeface="Calibri" panose="020F0502020204030204" pitchFamily="34" charset="0"/>
                <a:cs typeface="Times New Roman" panose="02020603050405020304" pitchFamily="18" charset="0"/>
              </a:rPr>
              <a:t>’ away, You know the nearer your destination </a:t>
            </a:r>
            <a:r>
              <a:rPr lang="en-US" sz="1750" dirty="0" smtClean="0">
                <a:latin typeface="Times New Roman" panose="02020603050405020304" pitchFamily="18" charset="0"/>
                <a:ea typeface="Calibri" panose="020F0502020204030204" pitchFamily="34" charset="0"/>
                <a:cs typeface="Times New Roman" panose="02020603050405020304" pitchFamily="18" charset="0"/>
              </a:rPr>
              <a:t>                                  </a:t>
            </a:r>
          </a:p>
          <a:p>
            <a:pPr marL="0" marR="0" indent="0">
              <a:lnSpc>
                <a:spcPct val="107000"/>
              </a:lnSpc>
              <a:spcBef>
                <a:spcPts val="0"/>
              </a:spcBef>
              <a:spcAft>
                <a:spcPts val="0"/>
              </a:spcAft>
              <a:buNone/>
            </a:pPr>
            <a:r>
              <a:rPr lang="en-US" sz="1750" dirty="0">
                <a:latin typeface="Times New Roman" panose="02020603050405020304" pitchFamily="18" charset="0"/>
                <a:ea typeface="Calibri" panose="020F0502020204030204" pitchFamily="34" charset="0"/>
                <a:cs typeface="Times New Roman" panose="02020603050405020304" pitchFamily="18" charset="0"/>
              </a:rPr>
              <a:t> </a:t>
            </a:r>
            <a:r>
              <a:rPr lang="en-US" sz="1750" dirty="0" smtClean="0">
                <a:latin typeface="Times New Roman" panose="02020603050405020304" pitchFamily="18" charset="0"/>
                <a:ea typeface="Calibri" panose="020F0502020204030204" pitchFamily="34" charset="0"/>
                <a:cs typeface="Times New Roman" panose="02020603050405020304" pitchFamily="18" charset="0"/>
              </a:rPr>
              <a:t>          The </a:t>
            </a:r>
            <a:r>
              <a:rPr lang="en-US" sz="1750" dirty="0">
                <a:latin typeface="Times New Roman" panose="02020603050405020304" pitchFamily="18" charset="0"/>
                <a:ea typeface="Calibri" panose="020F0502020204030204" pitchFamily="34" charset="0"/>
                <a:cs typeface="Times New Roman" panose="02020603050405020304" pitchFamily="18" charset="0"/>
              </a:rPr>
              <a:t>more you’re slip </a:t>
            </a:r>
            <a:r>
              <a:rPr lang="en-US" sz="1750" dirty="0" err="1">
                <a:latin typeface="Times New Roman" panose="02020603050405020304" pitchFamily="18" charset="0"/>
                <a:ea typeface="Calibri" panose="020F0502020204030204" pitchFamily="34" charset="0"/>
                <a:cs typeface="Times New Roman" panose="02020603050405020304" pitchFamily="18" charset="0"/>
              </a:rPr>
              <a:t>slidin</a:t>
            </a:r>
            <a:r>
              <a:rPr lang="en-US" sz="1750" dirty="0">
                <a:latin typeface="Times New Roman" panose="02020603050405020304" pitchFamily="18" charset="0"/>
                <a:ea typeface="Calibri" panose="020F0502020204030204" pitchFamily="34" charset="0"/>
                <a:cs typeface="Times New Roman" panose="02020603050405020304" pitchFamily="18" charset="0"/>
              </a:rPr>
              <a:t>’ away</a:t>
            </a:r>
            <a:endParaRPr lang="en-US" sz="1750" dirty="0">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sz="1750" b="1" dirty="0">
                <a:latin typeface="Times New Roman" panose="02020603050405020304" pitchFamily="18" charset="0"/>
                <a:ea typeface="Calibri" panose="020F0502020204030204" pitchFamily="34" charset="0"/>
                <a:cs typeface="Times New Roman" panose="02020603050405020304" pitchFamily="18" charset="0"/>
              </a:rPr>
              <a:t>2. </a:t>
            </a:r>
            <a:r>
              <a:rPr lang="en-US" sz="1750" dirty="0">
                <a:latin typeface="Times New Roman" panose="02020603050405020304" pitchFamily="18" charset="0"/>
                <a:ea typeface="Calibri" panose="020F0502020204030204" pitchFamily="34" charset="0"/>
                <a:cs typeface="Times New Roman" panose="02020603050405020304" pitchFamily="18" charset="0"/>
              </a:rPr>
              <a:t>And, I know a woman Became a wife, These are the very words she uses to describe her </a:t>
            </a:r>
            <a:r>
              <a:rPr lang="en-US" sz="1750" dirty="0" smtClean="0">
                <a:latin typeface="Times New Roman" panose="02020603050405020304" pitchFamily="18" charset="0"/>
                <a:ea typeface="Calibri" panose="020F0502020204030204" pitchFamily="34" charset="0"/>
                <a:cs typeface="Times New Roman" panose="02020603050405020304" pitchFamily="18" charset="0"/>
              </a:rPr>
              <a:t>life, She </a:t>
            </a:r>
            <a:r>
              <a:rPr lang="en-US" sz="1750" dirty="0">
                <a:latin typeface="Times New Roman" panose="02020603050405020304" pitchFamily="18" charset="0"/>
                <a:ea typeface="Calibri" panose="020F0502020204030204" pitchFamily="34" charset="0"/>
                <a:cs typeface="Times New Roman" panose="02020603050405020304" pitchFamily="18" charset="0"/>
              </a:rPr>
              <a:t>said, “A good day </a:t>
            </a:r>
            <a:r>
              <a:rPr lang="en-US" sz="1750" dirty="0" err="1">
                <a:latin typeface="Times New Roman" panose="02020603050405020304" pitchFamily="18" charset="0"/>
                <a:ea typeface="Calibri" panose="020F0502020204030204" pitchFamily="34" charset="0"/>
                <a:cs typeface="Times New Roman" panose="02020603050405020304" pitchFamily="18" charset="0"/>
              </a:rPr>
              <a:t>Ain’t</a:t>
            </a:r>
            <a:r>
              <a:rPr lang="en-US" sz="1750" dirty="0">
                <a:latin typeface="Times New Roman" panose="02020603050405020304" pitchFamily="18" charset="0"/>
                <a:ea typeface="Calibri" panose="020F0502020204030204" pitchFamily="34" charset="0"/>
                <a:cs typeface="Times New Roman" panose="02020603050405020304" pitchFamily="18" charset="0"/>
              </a:rPr>
              <a:t> got no rain” She said, “A bad day’s when I lie in bed                                                              </a:t>
            </a:r>
            <a:r>
              <a:rPr lang="en-US" sz="1750" dirty="0" smtClean="0">
                <a:latin typeface="Times New Roman" panose="02020603050405020304" pitchFamily="18" charset="0"/>
                <a:ea typeface="Calibri" panose="020F0502020204030204" pitchFamily="34" charset="0"/>
                <a:cs typeface="Times New Roman" panose="02020603050405020304" pitchFamily="18" charset="0"/>
              </a:rPr>
              <a:t>And </a:t>
            </a:r>
            <a:r>
              <a:rPr lang="en-US" sz="1750" dirty="0">
                <a:latin typeface="Times New Roman" panose="02020603050405020304" pitchFamily="18" charset="0"/>
                <a:ea typeface="Calibri" panose="020F0502020204030204" pitchFamily="34" charset="0"/>
                <a:cs typeface="Times New Roman" panose="02020603050405020304" pitchFamily="18" charset="0"/>
              </a:rPr>
              <a:t>think of things that might have been”</a:t>
            </a:r>
            <a:endParaRPr lang="en-US" sz="1750" dirty="0">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sz="1750" dirty="0" smtClean="0">
                <a:latin typeface="Times New Roman" panose="02020603050405020304" pitchFamily="18" charset="0"/>
                <a:ea typeface="Calibri" panose="020F0502020204030204" pitchFamily="34" charset="0"/>
                <a:cs typeface="Times New Roman" panose="02020603050405020304" pitchFamily="18" charset="0"/>
              </a:rPr>
              <a:t>          Slip </a:t>
            </a:r>
            <a:r>
              <a:rPr lang="en-US" sz="1750" dirty="0" err="1">
                <a:latin typeface="Times New Roman" panose="02020603050405020304" pitchFamily="18" charset="0"/>
                <a:ea typeface="Calibri" panose="020F0502020204030204" pitchFamily="34" charset="0"/>
                <a:cs typeface="Times New Roman" panose="02020603050405020304" pitchFamily="18" charset="0"/>
              </a:rPr>
              <a:t>slidin</a:t>
            </a:r>
            <a:r>
              <a:rPr lang="en-US" sz="1750" dirty="0">
                <a:latin typeface="Times New Roman" panose="02020603050405020304" pitchFamily="18" charset="0"/>
                <a:ea typeface="Calibri" panose="020F0502020204030204" pitchFamily="34" charset="0"/>
                <a:cs typeface="Times New Roman" panose="02020603050405020304" pitchFamily="18" charset="0"/>
              </a:rPr>
              <a:t>’ away Slip </a:t>
            </a:r>
            <a:r>
              <a:rPr lang="en-US" sz="1750" dirty="0" err="1">
                <a:latin typeface="Times New Roman" panose="02020603050405020304" pitchFamily="18" charset="0"/>
                <a:ea typeface="Calibri" panose="020F0502020204030204" pitchFamily="34" charset="0"/>
                <a:cs typeface="Times New Roman" panose="02020603050405020304" pitchFamily="18" charset="0"/>
              </a:rPr>
              <a:t>slidin</a:t>
            </a:r>
            <a:r>
              <a:rPr lang="en-US" sz="1750" dirty="0">
                <a:latin typeface="Times New Roman" panose="02020603050405020304" pitchFamily="18" charset="0"/>
                <a:ea typeface="Calibri" panose="020F0502020204030204" pitchFamily="34" charset="0"/>
                <a:cs typeface="Times New Roman" panose="02020603050405020304" pitchFamily="18" charset="0"/>
              </a:rPr>
              <a:t>’ away, You know the nearer your destination </a:t>
            </a:r>
            <a:r>
              <a:rPr lang="en-US" sz="1750" dirty="0" smtClean="0">
                <a:latin typeface="Times New Roman" panose="02020603050405020304" pitchFamily="18" charset="0"/>
                <a:ea typeface="Calibri" panose="020F0502020204030204" pitchFamily="34" charset="0"/>
                <a:cs typeface="Times New Roman" panose="02020603050405020304" pitchFamily="18" charset="0"/>
              </a:rPr>
              <a:t>                                            </a:t>
            </a:r>
          </a:p>
          <a:p>
            <a:pPr marL="0" marR="0" indent="0">
              <a:lnSpc>
                <a:spcPct val="107000"/>
              </a:lnSpc>
              <a:spcBef>
                <a:spcPts val="0"/>
              </a:spcBef>
              <a:spcAft>
                <a:spcPts val="0"/>
              </a:spcAft>
              <a:buNone/>
            </a:pPr>
            <a:r>
              <a:rPr lang="en-US" sz="1750" dirty="0">
                <a:latin typeface="Times New Roman" panose="02020603050405020304" pitchFamily="18" charset="0"/>
                <a:ea typeface="Calibri" panose="020F0502020204030204" pitchFamily="34" charset="0"/>
                <a:cs typeface="Times New Roman" panose="02020603050405020304" pitchFamily="18" charset="0"/>
              </a:rPr>
              <a:t> </a:t>
            </a:r>
            <a:r>
              <a:rPr lang="en-US" sz="1750" dirty="0" smtClean="0">
                <a:latin typeface="Times New Roman" panose="02020603050405020304" pitchFamily="18" charset="0"/>
                <a:ea typeface="Calibri" panose="020F0502020204030204" pitchFamily="34" charset="0"/>
                <a:cs typeface="Times New Roman" panose="02020603050405020304" pitchFamily="18" charset="0"/>
              </a:rPr>
              <a:t>             The </a:t>
            </a:r>
            <a:r>
              <a:rPr lang="en-US" sz="1750" dirty="0">
                <a:latin typeface="Times New Roman" panose="02020603050405020304" pitchFamily="18" charset="0"/>
                <a:ea typeface="Calibri" panose="020F0502020204030204" pitchFamily="34" charset="0"/>
                <a:cs typeface="Times New Roman" panose="02020603050405020304" pitchFamily="18" charset="0"/>
              </a:rPr>
              <a:t>more you’re slip </a:t>
            </a:r>
            <a:r>
              <a:rPr lang="en-US" sz="1750" dirty="0" err="1">
                <a:latin typeface="Times New Roman" panose="02020603050405020304" pitchFamily="18" charset="0"/>
                <a:ea typeface="Calibri" panose="020F0502020204030204" pitchFamily="34" charset="0"/>
                <a:cs typeface="Times New Roman" panose="02020603050405020304" pitchFamily="18" charset="0"/>
              </a:rPr>
              <a:t>slidin</a:t>
            </a:r>
            <a:r>
              <a:rPr lang="en-US" sz="1750" dirty="0">
                <a:latin typeface="Times New Roman" panose="02020603050405020304" pitchFamily="18" charset="0"/>
                <a:ea typeface="Calibri" panose="020F0502020204030204" pitchFamily="34" charset="0"/>
                <a:cs typeface="Times New Roman" panose="02020603050405020304" pitchFamily="18" charset="0"/>
              </a:rPr>
              <a:t>’ away</a:t>
            </a:r>
            <a:endParaRPr lang="en-US" sz="1750" dirty="0">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sz="1750" b="1" dirty="0">
                <a:latin typeface="Times New Roman" panose="02020603050405020304" pitchFamily="18" charset="0"/>
                <a:ea typeface="Calibri" panose="020F0502020204030204" pitchFamily="34" charset="0"/>
                <a:cs typeface="Times New Roman" panose="02020603050405020304" pitchFamily="18" charset="0"/>
              </a:rPr>
              <a:t>3. </a:t>
            </a:r>
            <a:r>
              <a:rPr lang="en-US" sz="1750" dirty="0">
                <a:latin typeface="Times New Roman" panose="02020603050405020304" pitchFamily="18" charset="0"/>
                <a:ea typeface="Calibri" panose="020F0502020204030204" pitchFamily="34" charset="0"/>
                <a:cs typeface="Times New Roman" panose="02020603050405020304" pitchFamily="18" charset="0"/>
              </a:rPr>
              <a:t>And I know a father Who had a son, He longed to tell him all the reasons For the things he’d </a:t>
            </a:r>
            <a:r>
              <a:rPr lang="en-US" sz="1750" dirty="0" smtClean="0">
                <a:latin typeface="Times New Roman" panose="02020603050405020304" pitchFamily="18" charset="0"/>
                <a:ea typeface="Calibri" panose="020F0502020204030204" pitchFamily="34" charset="0"/>
                <a:cs typeface="Times New Roman" panose="02020603050405020304" pitchFamily="18" charset="0"/>
              </a:rPr>
              <a:t>done He </a:t>
            </a:r>
            <a:r>
              <a:rPr lang="en-US" sz="1750" dirty="0">
                <a:latin typeface="Times New Roman" panose="02020603050405020304" pitchFamily="18" charset="0"/>
                <a:ea typeface="Calibri" panose="020F0502020204030204" pitchFamily="34" charset="0"/>
                <a:cs typeface="Times New Roman" panose="02020603050405020304" pitchFamily="18" charset="0"/>
              </a:rPr>
              <a:t>came a long way Just to explain, He kissed his boy as he lay sleeping </a:t>
            </a:r>
            <a:r>
              <a:rPr lang="en-US" sz="1750" dirty="0" smtClean="0">
                <a:latin typeface="Times New Roman" panose="02020603050405020304" pitchFamily="18" charset="0"/>
                <a:ea typeface="Calibri" panose="020F0502020204030204" pitchFamily="34" charset="0"/>
                <a:cs typeface="Times New Roman" panose="02020603050405020304" pitchFamily="18" charset="0"/>
              </a:rPr>
              <a:t>Then </a:t>
            </a:r>
            <a:r>
              <a:rPr lang="en-US" sz="1750" dirty="0">
                <a:latin typeface="Times New Roman" panose="02020603050405020304" pitchFamily="18" charset="0"/>
                <a:ea typeface="Calibri" panose="020F0502020204030204" pitchFamily="34" charset="0"/>
                <a:cs typeface="Times New Roman" panose="02020603050405020304" pitchFamily="18" charset="0"/>
              </a:rPr>
              <a:t>he turned around and headed home again</a:t>
            </a:r>
            <a:endParaRPr lang="en-US" sz="1750" dirty="0">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750" dirty="0">
                <a:latin typeface="Times New Roman" panose="02020603050405020304" pitchFamily="18" charset="0"/>
                <a:ea typeface="Calibri" panose="020F0502020204030204" pitchFamily="34" charset="0"/>
                <a:cs typeface="Times New Roman" panose="02020603050405020304" pitchFamily="18" charset="0"/>
              </a:rPr>
              <a:t>Slip </a:t>
            </a:r>
            <a:r>
              <a:rPr lang="en-US" sz="1750" dirty="0" err="1">
                <a:latin typeface="Times New Roman" panose="02020603050405020304" pitchFamily="18" charset="0"/>
                <a:ea typeface="Calibri" panose="020F0502020204030204" pitchFamily="34" charset="0"/>
                <a:cs typeface="Times New Roman" panose="02020603050405020304" pitchFamily="18" charset="0"/>
              </a:rPr>
              <a:t>slidin</a:t>
            </a:r>
            <a:r>
              <a:rPr lang="en-US" sz="1750" dirty="0">
                <a:latin typeface="Times New Roman" panose="02020603050405020304" pitchFamily="18" charset="0"/>
                <a:ea typeface="Calibri" panose="020F0502020204030204" pitchFamily="34" charset="0"/>
                <a:cs typeface="Times New Roman" panose="02020603050405020304" pitchFamily="18" charset="0"/>
              </a:rPr>
              <a:t>’ away Slip </a:t>
            </a:r>
            <a:r>
              <a:rPr lang="en-US" sz="1750" dirty="0" err="1">
                <a:latin typeface="Times New Roman" panose="02020603050405020304" pitchFamily="18" charset="0"/>
                <a:ea typeface="Calibri" panose="020F0502020204030204" pitchFamily="34" charset="0"/>
                <a:cs typeface="Times New Roman" panose="02020603050405020304" pitchFamily="18" charset="0"/>
              </a:rPr>
              <a:t>slidin</a:t>
            </a:r>
            <a:r>
              <a:rPr lang="en-US" sz="1750" dirty="0">
                <a:latin typeface="Times New Roman" panose="02020603050405020304" pitchFamily="18" charset="0"/>
                <a:ea typeface="Calibri" panose="020F0502020204030204" pitchFamily="34" charset="0"/>
                <a:cs typeface="Times New Roman" panose="02020603050405020304" pitchFamily="18" charset="0"/>
              </a:rPr>
              <a:t>’ away You know the nearer your destination </a:t>
            </a:r>
            <a:r>
              <a:rPr lang="en-US" sz="1750" dirty="0" smtClean="0">
                <a:latin typeface="Times New Roman" panose="02020603050405020304" pitchFamily="18" charset="0"/>
                <a:ea typeface="Calibri" panose="020F0502020204030204" pitchFamily="34" charset="0"/>
                <a:cs typeface="Times New Roman" panose="02020603050405020304" pitchFamily="18" charset="0"/>
              </a:rPr>
              <a:t>                                     </a:t>
            </a:r>
          </a:p>
          <a:p>
            <a:pPr marL="0" marR="0">
              <a:lnSpc>
                <a:spcPct val="107000"/>
              </a:lnSpc>
              <a:spcBef>
                <a:spcPts val="0"/>
              </a:spcBef>
              <a:spcAft>
                <a:spcPts val="0"/>
              </a:spcAft>
            </a:pPr>
            <a:r>
              <a:rPr lang="en-US" sz="1750" dirty="0">
                <a:latin typeface="Times New Roman" panose="02020603050405020304" pitchFamily="18" charset="0"/>
                <a:ea typeface="Calibri" panose="020F0502020204030204" pitchFamily="34" charset="0"/>
                <a:cs typeface="Times New Roman" panose="02020603050405020304" pitchFamily="18" charset="0"/>
              </a:rPr>
              <a:t> </a:t>
            </a:r>
            <a:r>
              <a:rPr lang="en-US" sz="1750" dirty="0" smtClean="0">
                <a:latin typeface="Times New Roman" panose="02020603050405020304" pitchFamily="18" charset="0"/>
                <a:ea typeface="Calibri" panose="020F0502020204030204" pitchFamily="34" charset="0"/>
                <a:cs typeface="Times New Roman" panose="02020603050405020304" pitchFamily="18" charset="0"/>
              </a:rPr>
              <a:t>      The </a:t>
            </a:r>
            <a:r>
              <a:rPr lang="en-US" sz="1750" dirty="0">
                <a:latin typeface="Times New Roman" panose="02020603050405020304" pitchFamily="18" charset="0"/>
                <a:ea typeface="Calibri" panose="020F0502020204030204" pitchFamily="34" charset="0"/>
                <a:cs typeface="Times New Roman" panose="02020603050405020304" pitchFamily="18" charset="0"/>
              </a:rPr>
              <a:t>more you’re slip </a:t>
            </a:r>
            <a:r>
              <a:rPr lang="en-US" sz="1750" dirty="0" err="1">
                <a:latin typeface="Times New Roman" panose="02020603050405020304" pitchFamily="18" charset="0"/>
                <a:ea typeface="Calibri" panose="020F0502020204030204" pitchFamily="34" charset="0"/>
                <a:cs typeface="Times New Roman" panose="02020603050405020304" pitchFamily="18" charset="0"/>
              </a:rPr>
              <a:t>slidin</a:t>
            </a:r>
            <a:r>
              <a:rPr lang="en-US" sz="1750" dirty="0">
                <a:latin typeface="Times New Roman" panose="02020603050405020304" pitchFamily="18" charset="0"/>
                <a:ea typeface="Calibri" panose="020F0502020204030204" pitchFamily="34" charset="0"/>
                <a:cs typeface="Times New Roman" panose="02020603050405020304" pitchFamily="18" charset="0"/>
              </a:rPr>
              <a:t>’ away</a:t>
            </a:r>
            <a:endParaRPr lang="en-US" sz="1750" dirty="0">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sz="1750" b="1" dirty="0">
                <a:latin typeface="Times New Roman" panose="02020603050405020304" pitchFamily="18" charset="0"/>
                <a:ea typeface="Calibri" panose="020F0502020204030204" pitchFamily="34" charset="0"/>
                <a:cs typeface="Times New Roman" panose="02020603050405020304" pitchFamily="18" charset="0"/>
              </a:rPr>
              <a:t>4. God only knows God makes his plan, The information’s unavailable To the mortal </a:t>
            </a:r>
            <a:r>
              <a:rPr lang="en-US" sz="1750" b="1" dirty="0" smtClean="0">
                <a:latin typeface="Times New Roman" panose="02020603050405020304" pitchFamily="18" charset="0"/>
                <a:ea typeface="Calibri" panose="020F0502020204030204" pitchFamily="34" charset="0"/>
                <a:cs typeface="Times New Roman" panose="02020603050405020304" pitchFamily="18" charset="0"/>
              </a:rPr>
              <a:t>man We’re </a:t>
            </a:r>
            <a:r>
              <a:rPr lang="en-US" sz="1750" b="1" dirty="0">
                <a:latin typeface="Times New Roman" panose="02020603050405020304" pitchFamily="18" charset="0"/>
                <a:ea typeface="Calibri" panose="020F0502020204030204" pitchFamily="34" charset="0"/>
                <a:cs typeface="Times New Roman" panose="02020603050405020304" pitchFamily="18" charset="0"/>
              </a:rPr>
              <a:t>working our jobs, Collect our pay, Believe we’re gliding down the highway   </a:t>
            </a:r>
            <a:r>
              <a:rPr lang="en-US" sz="1750" b="1" dirty="0" smtClean="0">
                <a:latin typeface="Times New Roman" panose="02020603050405020304" pitchFamily="18" charset="0"/>
                <a:ea typeface="Calibri" panose="020F0502020204030204" pitchFamily="34" charset="0"/>
                <a:cs typeface="Times New Roman" panose="02020603050405020304" pitchFamily="18" charset="0"/>
              </a:rPr>
              <a:t>When </a:t>
            </a:r>
            <a:r>
              <a:rPr lang="en-US" sz="1750" b="1" dirty="0">
                <a:latin typeface="Times New Roman" panose="02020603050405020304" pitchFamily="18" charset="0"/>
                <a:ea typeface="Calibri" panose="020F0502020204030204" pitchFamily="34" charset="0"/>
                <a:cs typeface="Times New Roman" panose="02020603050405020304" pitchFamily="18" charset="0"/>
              </a:rPr>
              <a:t>in fact we’re slip </a:t>
            </a:r>
            <a:r>
              <a:rPr lang="en-US" sz="1750" b="1" dirty="0" err="1">
                <a:latin typeface="Times New Roman" panose="02020603050405020304" pitchFamily="18" charset="0"/>
                <a:ea typeface="Calibri" panose="020F0502020204030204" pitchFamily="34" charset="0"/>
                <a:cs typeface="Times New Roman" panose="02020603050405020304" pitchFamily="18" charset="0"/>
              </a:rPr>
              <a:t>slidin</a:t>
            </a:r>
            <a:r>
              <a:rPr lang="en-US" sz="1750" b="1" dirty="0">
                <a:latin typeface="Times New Roman" panose="02020603050405020304" pitchFamily="18" charset="0"/>
                <a:ea typeface="Calibri" panose="020F0502020204030204" pitchFamily="34" charset="0"/>
                <a:cs typeface="Times New Roman" panose="02020603050405020304" pitchFamily="18" charset="0"/>
              </a:rPr>
              <a:t>’ away</a:t>
            </a:r>
            <a:endParaRPr lang="en-US" sz="1750" dirty="0">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750" dirty="0">
                <a:latin typeface="Times New Roman" panose="02020603050405020304" pitchFamily="18" charset="0"/>
                <a:ea typeface="Calibri" panose="020F0502020204030204" pitchFamily="34" charset="0"/>
                <a:cs typeface="Times New Roman" panose="02020603050405020304" pitchFamily="18" charset="0"/>
              </a:rPr>
              <a:t>Slip </a:t>
            </a:r>
            <a:r>
              <a:rPr lang="en-US" sz="1750" dirty="0" err="1">
                <a:latin typeface="Times New Roman" panose="02020603050405020304" pitchFamily="18" charset="0"/>
                <a:ea typeface="Calibri" panose="020F0502020204030204" pitchFamily="34" charset="0"/>
                <a:cs typeface="Times New Roman" panose="02020603050405020304" pitchFamily="18" charset="0"/>
              </a:rPr>
              <a:t>slidin</a:t>
            </a:r>
            <a:r>
              <a:rPr lang="en-US" sz="1750" dirty="0">
                <a:latin typeface="Times New Roman" panose="02020603050405020304" pitchFamily="18" charset="0"/>
                <a:ea typeface="Calibri" panose="020F0502020204030204" pitchFamily="34" charset="0"/>
                <a:cs typeface="Times New Roman" panose="02020603050405020304" pitchFamily="18" charset="0"/>
              </a:rPr>
              <a:t>’ away Slip </a:t>
            </a:r>
            <a:r>
              <a:rPr lang="en-US" sz="1750" dirty="0" err="1">
                <a:latin typeface="Times New Roman" panose="02020603050405020304" pitchFamily="18" charset="0"/>
                <a:ea typeface="Calibri" panose="020F0502020204030204" pitchFamily="34" charset="0"/>
                <a:cs typeface="Times New Roman" panose="02020603050405020304" pitchFamily="18" charset="0"/>
              </a:rPr>
              <a:t>slidin</a:t>
            </a:r>
            <a:r>
              <a:rPr lang="en-US" sz="1750" dirty="0">
                <a:latin typeface="Times New Roman" panose="02020603050405020304" pitchFamily="18" charset="0"/>
                <a:ea typeface="Calibri" panose="020F0502020204030204" pitchFamily="34" charset="0"/>
                <a:cs typeface="Times New Roman" panose="02020603050405020304" pitchFamily="18" charset="0"/>
              </a:rPr>
              <a:t>’ away You know the nearer your destination </a:t>
            </a:r>
            <a:r>
              <a:rPr lang="en-US" sz="1750" dirty="0" smtClean="0">
                <a:latin typeface="Times New Roman" panose="02020603050405020304" pitchFamily="18" charset="0"/>
                <a:ea typeface="Calibri" panose="020F0502020204030204" pitchFamily="34" charset="0"/>
                <a:cs typeface="Times New Roman" panose="02020603050405020304" pitchFamily="18" charset="0"/>
              </a:rPr>
              <a:t>                                       </a:t>
            </a:r>
          </a:p>
          <a:p>
            <a:pPr marL="0" marR="0">
              <a:lnSpc>
                <a:spcPct val="107000"/>
              </a:lnSpc>
              <a:spcBef>
                <a:spcPts val="0"/>
              </a:spcBef>
              <a:spcAft>
                <a:spcPts val="0"/>
              </a:spcAft>
            </a:pPr>
            <a:r>
              <a:rPr lang="en-US" sz="1750" dirty="0">
                <a:latin typeface="Times New Roman" panose="02020603050405020304" pitchFamily="18" charset="0"/>
                <a:ea typeface="Calibri" panose="020F0502020204030204" pitchFamily="34" charset="0"/>
                <a:cs typeface="Times New Roman" panose="02020603050405020304" pitchFamily="18" charset="0"/>
              </a:rPr>
              <a:t> </a:t>
            </a:r>
            <a:r>
              <a:rPr lang="en-US" sz="1750" dirty="0" smtClean="0">
                <a:latin typeface="Times New Roman" panose="02020603050405020304" pitchFamily="18" charset="0"/>
                <a:ea typeface="Calibri" panose="020F0502020204030204" pitchFamily="34" charset="0"/>
                <a:cs typeface="Times New Roman" panose="02020603050405020304" pitchFamily="18" charset="0"/>
              </a:rPr>
              <a:t>  The </a:t>
            </a:r>
            <a:r>
              <a:rPr lang="en-US" sz="1750" dirty="0">
                <a:latin typeface="Times New Roman" panose="02020603050405020304" pitchFamily="18" charset="0"/>
                <a:ea typeface="Calibri" panose="020F0502020204030204" pitchFamily="34" charset="0"/>
                <a:cs typeface="Times New Roman" panose="02020603050405020304" pitchFamily="18" charset="0"/>
              </a:rPr>
              <a:t>more you’re slip </a:t>
            </a:r>
            <a:r>
              <a:rPr lang="en-US" sz="1750" dirty="0" err="1">
                <a:latin typeface="Times New Roman" panose="02020603050405020304" pitchFamily="18" charset="0"/>
                <a:ea typeface="Calibri" panose="020F0502020204030204" pitchFamily="34" charset="0"/>
                <a:cs typeface="Times New Roman" panose="02020603050405020304" pitchFamily="18" charset="0"/>
              </a:rPr>
              <a:t>slidin</a:t>
            </a:r>
            <a:r>
              <a:rPr lang="en-US" sz="1750" dirty="0">
                <a:latin typeface="Times New Roman" panose="02020603050405020304" pitchFamily="18" charset="0"/>
                <a:ea typeface="Calibri" panose="020F0502020204030204" pitchFamily="34" charset="0"/>
                <a:cs typeface="Times New Roman" panose="02020603050405020304" pitchFamily="18" charset="0"/>
              </a:rPr>
              <a:t>’ away</a:t>
            </a:r>
            <a:endParaRPr lang="en-US" sz="1750" dirty="0">
              <a:latin typeface="Calibri" panose="020F0502020204030204" pitchFamily="34" charset="0"/>
              <a:ea typeface="Calibri" panose="020F0502020204030204" pitchFamily="34" charset="0"/>
              <a:cs typeface="Times New Roman" panose="02020603050405020304" pitchFamily="18" charset="0"/>
            </a:endParaRPr>
          </a:p>
          <a:p>
            <a:pPr marL="0" marR="0" indent="0" algn="ctr">
              <a:lnSpc>
                <a:spcPct val="107000"/>
              </a:lnSpc>
              <a:spcBef>
                <a:spcPts val="0"/>
              </a:spcBef>
              <a:spcAft>
                <a:spcPts val="0"/>
              </a:spcAft>
              <a:buNone/>
            </a:pPr>
            <a:r>
              <a:rPr lang="en-US" sz="3600" dirty="0" smtClean="0">
                <a:latin typeface="Times New Roman" panose="02020603050405020304" pitchFamily="18" charset="0"/>
                <a:ea typeface="Calibri" panose="020F0502020204030204" pitchFamily="34" charset="0"/>
                <a:cs typeface="Times New Roman" panose="02020603050405020304" pitchFamily="18" charset="0"/>
              </a:rPr>
              <a:t>.</a:t>
            </a:r>
            <a:endParaRPr lang="en-US" sz="3600" dirty="0">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sz="2800" dirty="0"/>
          </a:p>
        </p:txBody>
      </p:sp>
    </p:spTree>
    <p:extLst>
      <p:ext uri="{BB962C8B-B14F-4D97-AF65-F5344CB8AC3E}">
        <p14:creationId xmlns:p14="http://schemas.microsoft.com/office/powerpoint/2010/main" val="54923973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126162"/>
          </a:xfrm>
        </p:spPr>
        <p:txBody>
          <a:bodyPr>
            <a:normAutofit fontScale="90000"/>
          </a:bodyPr>
          <a:lstStyle/>
          <a:p>
            <a:pPr marL="0" marR="0">
              <a:lnSpc>
                <a:spcPct val="107000"/>
              </a:lnSpc>
              <a:spcBef>
                <a:spcPts val="0"/>
              </a:spcBef>
              <a:spcAft>
                <a:spcPts val="0"/>
              </a:spcAft>
            </a:pPr>
            <a:r>
              <a:rPr lang="en-US" sz="2700" b="1" u="sng" dirty="0" smtClean="0">
                <a:latin typeface="Times New Roman" panose="02020603050405020304" pitchFamily="18" charset="0"/>
                <a:ea typeface="Calibri" panose="020F0502020204030204" pitchFamily="34" charset="0"/>
                <a:cs typeface="Times New Roman" panose="02020603050405020304" pitchFamily="18" charset="0"/>
              </a:rPr>
              <a:t/>
            </a:r>
            <a:br>
              <a:rPr lang="en-US" sz="2700" b="1" u="sng" dirty="0" smtClean="0">
                <a:latin typeface="Times New Roman" panose="02020603050405020304" pitchFamily="18" charset="0"/>
                <a:ea typeface="Calibri" panose="020F0502020204030204" pitchFamily="34" charset="0"/>
                <a:cs typeface="Times New Roman" panose="02020603050405020304" pitchFamily="18" charset="0"/>
              </a:rPr>
            </a:br>
            <a:r>
              <a:rPr lang="en-US" sz="2700" b="1" u="sng" dirty="0" smtClean="0">
                <a:latin typeface="Times New Roman" panose="02020603050405020304" pitchFamily="18" charset="0"/>
                <a:ea typeface="Calibri" panose="020F0502020204030204" pitchFamily="34" charset="0"/>
                <a:cs typeface="Times New Roman" panose="02020603050405020304" pitchFamily="18" charset="0"/>
              </a:rPr>
              <a:t>LIFE </a:t>
            </a:r>
            <a:r>
              <a:rPr lang="en-US" sz="2700" b="1" u="sng" dirty="0">
                <a:latin typeface="Times New Roman" panose="02020603050405020304" pitchFamily="18" charset="0"/>
                <a:ea typeface="Calibri" panose="020F0502020204030204" pitchFamily="34" charset="0"/>
                <a:cs typeface="Times New Roman" panose="02020603050405020304" pitchFamily="18" charset="0"/>
              </a:rPr>
              <a:t>APPLICATION</a:t>
            </a:r>
            <a:r>
              <a:rPr lang="en-US" sz="2700" dirty="0">
                <a:latin typeface="Calibri" panose="020F0502020204030204" pitchFamily="34" charset="0"/>
                <a:ea typeface="Calibri" panose="020F0502020204030204" pitchFamily="34" charset="0"/>
                <a:cs typeface="Times New Roman" panose="02020603050405020304" pitchFamily="18" charset="0"/>
              </a:rPr>
              <a:t/>
            </a:r>
            <a:br>
              <a:rPr lang="en-US" sz="2700" dirty="0">
                <a:latin typeface="Calibri" panose="020F0502020204030204" pitchFamily="34" charset="0"/>
                <a:ea typeface="Calibri" panose="020F0502020204030204" pitchFamily="34" charset="0"/>
                <a:cs typeface="Times New Roman" panose="02020603050405020304" pitchFamily="18" charset="0"/>
              </a:rPr>
            </a:br>
            <a:r>
              <a:rPr lang="en-US" sz="2700" dirty="0">
                <a:latin typeface="Times New Roman" panose="02020603050405020304" pitchFamily="18" charset="0"/>
                <a:ea typeface="Calibri" panose="020F0502020204030204" pitchFamily="34" charset="0"/>
                <a:cs typeface="Times New Roman" panose="02020603050405020304" pitchFamily="18" charset="0"/>
              </a:rPr>
              <a:t> </a:t>
            </a:r>
            <a:r>
              <a:rPr lang="en-US" sz="2700" dirty="0">
                <a:latin typeface="Calibri" panose="020F0502020204030204" pitchFamily="34" charset="0"/>
                <a:ea typeface="Calibri" panose="020F0502020204030204" pitchFamily="34" charset="0"/>
                <a:cs typeface="Times New Roman" panose="02020603050405020304" pitchFamily="18" charset="0"/>
              </a:rPr>
              <a:t/>
            </a:r>
            <a:br>
              <a:rPr lang="en-US" sz="2700" dirty="0">
                <a:latin typeface="Calibri" panose="020F0502020204030204" pitchFamily="34" charset="0"/>
                <a:ea typeface="Calibri" panose="020F0502020204030204" pitchFamily="34" charset="0"/>
                <a:cs typeface="Times New Roman" panose="02020603050405020304" pitchFamily="18" charset="0"/>
              </a:rPr>
            </a:br>
            <a:r>
              <a:rPr lang="en-US" sz="2700" dirty="0">
                <a:latin typeface="Times New Roman" panose="02020603050405020304" pitchFamily="18" charset="0"/>
                <a:ea typeface="Calibri" panose="020F0502020204030204" pitchFamily="34" charset="0"/>
                <a:cs typeface="Times New Roman" panose="02020603050405020304" pitchFamily="18" charset="0"/>
              </a:rPr>
              <a:t>1. He who loves money will not be satisfied with money</a:t>
            </a:r>
            <a:r>
              <a:rPr lang="en-US" sz="2700"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2700" dirty="0">
                <a:latin typeface="Times New Roman" panose="02020603050405020304" pitchFamily="18" charset="0"/>
                <a:ea typeface="Calibri" panose="020F0502020204030204" pitchFamily="34" charset="0"/>
                <a:cs typeface="Times New Roman" panose="02020603050405020304" pitchFamily="18" charset="0"/>
              </a:rPr>
              <a:t>nor he who loves wealth with his income.</a:t>
            </a:r>
            <a:r>
              <a:rPr lang="en-US" sz="2700" dirty="0">
                <a:latin typeface="Calibri" panose="020F0502020204030204" pitchFamily="34" charset="0"/>
                <a:ea typeface="Calibri" panose="020F0502020204030204" pitchFamily="34" charset="0"/>
                <a:cs typeface="Times New Roman" panose="02020603050405020304" pitchFamily="18" charset="0"/>
              </a:rPr>
              <a:t/>
            </a:r>
            <a:br>
              <a:rPr lang="en-US" sz="2700" dirty="0">
                <a:latin typeface="Calibri" panose="020F0502020204030204" pitchFamily="34" charset="0"/>
                <a:ea typeface="Calibri" panose="020F0502020204030204" pitchFamily="34" charset="0"/>
                <a:cs typeface="Times New Roman" panose="02020603050405020304" pitchFamily="18" charset="0"/>
              </a:rPr>
            </a:br>
            <a:r>
              <a:rPr lang="en-US" sz="2700" dirty="0">
                <a:latin typeface="Times New Roman" panose="02020603050405020304" pitchFamily="18" charset="0"/>
                <a:ea typeface="Calibri" panose="020F0502020204030204" pitchFamily="34" charset="0"/>
                <a:cs typeface="Times New Roman" panose="02020603050405020304" pitchFamily="18" charset="0"/>
              </a:rPr>
              <a:t>     Why is this true</a:t>
            </a:r>
            <a:r>
              <a:rPr lang="en-US" sz="2700" dirty="0" smtClean="0">
                <a:latin typeface="Times New Roman" panose="02020603050405020304" pitchFamily="18" charset="0"/>
                <a:ea typeface="Calibri" panose="020F0502020204030204" pitchFamily="34" charset="0"/>
                <a:cs typeface="Times New Roman" panose="02020603050405020304" pitchFamily="18" charset="0"/>
              </a:rPr>
              <a:t>?</a:t>
            </a:r>
            <a:br>
              <a:rPr lang="en-US" sz="2700" dirty="0" smtClean="0">
                <a:latin typeface="Times New Roman" panose="02020603050405020304" pitchFamily="18" charset="0"/>
                <a:ea typeface="Calibri" panose="020F0502020204030204" pitchFamily="34" charset="0"/>
                <a:cs typeface="Times New Roman" panose="02020603050405020304" pitchFamily="18" charset="0"/>
              </a:rPr>
            </a:br>
            <a:r>
              <a:rPr lang="en-US" sz="2700" dirty="0">
                <a:latin typeface="Calibri" panose="020F0502020204030204" pitchFamily="34" charset="0"/>
                <a:ea typeface="Calibri" panose="020F0502020204030204" pitchFamily="34" charset="0"/>
                <a:cs typeface="Times New Roman" panose="02020603050405020304" pitchFamily="18" charset="0"/>
              </a:rPr>
              <a:t/>
            </a:r>
            <a:br>
              <a:rPr lang="en-US" sz="2700" dirty="0">
                <a:latin typeface="Calibri" panose="020F0502020204030204" pitchFamily="34" charset="0"/>
                <a:ea typeface="Calibri" panose="020F0502020204030204" pitchFamily="34" charset="0"/>
                <a:cs typeface="Times New Roman" panose="02020603050405020304" pitchFamily="18" charset="0"/>
              </a:rPr>
            </a:br>
            <a:r>
              <a:rPr lang="en-US" sz="2700" dirty="0">
                <a:latin typeface="Times New Roman" panose="02020603050405020304" pitchFamily="18" charset="0"/>
                <a:ea typeface="Calibri" panose="020F0502020204030204" pitchFamily="34" charset="0"/>
                <a:cs typeface="Times New Roman" panose="02020603050405020304" pitchFamily="18" charset="0"/>
              </a:rPr>
              <a:t>2. As he came from his mother's womb he shall go again</a:t>
            </a:r>
            <a:r>
              <a:rPr lang="en-US" sz="2700"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2700" dirty="0">
                <a:latin typeface="Times New Roman" panose="02020603050405020304" pitchFamily="18" charset="0"/>
                <a:ea typeface="Calibri" panose="020F0502020204030204" pitchFamily="34" charset="0"/>
                <a:cs typeface="Times New Roman" panose="02020603050405020304" pitchFamily="18" charset="0"/>
              </a:rPr>
              <a:t>naked as he came, and shall take nothing for his toil </a:t>
            </a:r>
            <a:r>
              <a:rPr lang="en-US" sz="2700" dirty="0">
                <a:latin typeface="Calibri" panose="020F0502020204030204" pitchFamily="34" charset="0"/>
                <a:ea typeface="Calibri" panose="020F0502020204030204" pitchFamily="34" charset="0"/>
                <a:cs typeface="Times New Roman" panose="02020603050405020304" pitchFamily="18" charset="0"/>
              </a:rPr>
              <a:t/>
            </a:r>
            <a:br>
              <a:rPr lang="en-US" sz="2700" dirty="0">
                <a:latin typeface="Calibri" panose="020F0502020204030204" pitchFamily="34" charset="0"/>
                <a:ea typeface="Calibri" panose="020F0502020204030204" pitchFamily="34" charset="0"/>
                <a:cs typeface="Times New Roman" panose="02020603050405020304" pitchFamily="18" charset="0"/>
              </a:rPr>
            </a:br>
            <a:r>
              <a:rPr lang="en-US" sz="2700" dirty="0">
                <a:latin typeface="Times New Roman" panose="02020603050405020304" pitchFamily="18" charset="0"/>
                <a:ea typeface="Calibri" panose="020F0502020204030204" pitchFamily="34" charset="0"/>
                <a:cs typeface="Times New Roman" panose="02020603050405020304" pitchFamily="18" charset="0"/>
              </a:rPr>
              <a:t>      that he may carry away in his hand.   </a:t>
            </a:r>
            <a:r>
              <a:rPr lang="en-US" sz="2700"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2700" dirty="0">
                <a:latin typeface="Times New Roman" panose="02020603050405020304" pitchFamily="18" charset="0"/>
                <a:ea typeface="Calibri" panose="020F0502020204030204" pitchFamily="34" charset="0"/>
                <a:cs typeface="Times New Roman" panose="02020603050405020304" pitchFamily="18" charset="0"/>
              </a:rPr>
              <a:t>What are the various ways to respond to this reality</a:t>
            </a:r>
            <a:r>
              <a:rPr lang="en-US" sz="2700" dirty="0" smtClean="0">
                <a:latin typeface="Times New Roman" panose="02020603050405020304" pitchFamily="18" charset="0"/>
                <a:ea typeface="Calibri" panose="020F0502020204030204" pitchFamily="34" charset="0"/>
                <a:cs typeface="Times New Roman" panose="02020603050405020304" pitchFamily="18" charset="0"/>
              </a:rPr>
              <a:t>?</a:t>
            </a:r>
            <a:br>
              <a:rPr lang="en-US" sz="2700" dirty="0" smtClean="0">
                <a:latin typeface="Times New Roman" panose="02020603050405020304" pitchFamily="18" charset="0"/>
                <a:ea typeface="Calibri" panose="020F0502020204030204" pitchFamily="34" charset="0"/>
                <a:cs typeface="Times New Roman" panose="02020603050405020304" pitchFamily="18" charset="0"/>
              </a:rPr>
            </a:br>
            <a:r>
              <a:rPr lang="en-US" sz="2700" dirty="0">
                <a:latin typeface="Calibri" panose="020F0502020204030204" pitchFamily="34" charset="0"/>
                <a:ea typeface="Calibri" panose="020F0502020204030204" pitchFamily="34" charset="0"/>
                <a:cs typeface="Times New Roman" panose="02020603050405020304" pitchFamily="18" charset="0"/>
              </a:rPr>
              <a:t/>
            </a:r>
            <a:br>
              <a:rPr lang="en-US" sz="2700" dirty="0">
                <a:latin typeface="Calibri" panose="020F0502020204030204" pitchFamily="34" charset="0"/>
                <a:ea typeface="Calibri" panose="020F0502020204030204" pitchFamily="34" charset="0"/>
                <a:cs typeface="Times New Roman" panose="02020603050405020304" pitchFamily="18" charset="0"/>
              </a:rPr>
            </a:br>
            <a:r>
              <a:rPr lang="en-US" sz="2700" dirty="0">
                <a:latin typeface="Times New Roman" panose="02020603050405020304" pitchFamily="18" charset="0"/>
                <a:ea typeface="Calibri" panose="020F0502020204030204" pitchFamily="34" charset="0"/>
                <a:cs typeface="Times New Roman" panose="02020603050405020304" pitchFamily="18" charset="0"/>
              </a:rPr>
              <a:t>3. I have seen to be good and fitting is to eat and drink and find enjoyment in all the toil with which one toils </a:t>
            </a:r>
            <a:r>
              <a:rPr lang="en-US" sz="2700" dirty="0">
                <a:latin typeface="Calibri" panose="020F0502020204030204" pitchFamily="34" charset="0"/>
                <a:ea typeface="Calibri" panose="020F0502020204030204" pitchFamily="34" charset="0"/>
                <a:cs typeface="Times New Roman" panose="02020603050405020304" pitchFamily="18" charset="0"/>
              </a:rPr>
              <a:t/>
            </a:r>
            <a:br>
              <a:rPr lang="en-US" sz="2700" dirty="0">
                <a:latin typeface="Calibri" panose="020F0502020204030204" pitchFamily="34" charset="0"/>
                <a:ea typeface="Calibri" panose="020F0502020204030204" pitchFamily="34" charset="0"/>
                <a:cs typeface="Times New Roman" panose="02020603050405020304" pitchFamily="18" charset="0"/>
              </a:rPr>
            </a:br>
            <a:r>
              <a:rPr lang="en-US" sz="2700" dirty="0">
                <a:latin typeface="Times New Roman" panose="02020603050405020304" pitchFamily="18" charset="0"/>
                <a:ea typeface="Calibri" panose="020F0502020204030204" pitchFamily="34" charset="0"/>
                <a:cs typeface="Times New Roman" panose="02020603050405020304" pitchFamily="18" charset="0"/>
              </a:rPr>
              <a:t>     under the sun the few days of his life that God has given him.    How can we do this?</a:t>
            </a:r>
            <a:r>
              <a:rPr lang="en-US" sz="4000" dirty="0">
                <a:latin typeface="Calibri" panose="020F0502020204030204" pitchFamily="34" charset="0"/>
                <a:ea typeface="Calibri" panose="020F0502020204030204" pitchFamily="34" charset="0"/>
                <a:cs typeface="Times New Roman" panose="02020603050405020304" pitchFamily="18" charset="0"/>
              </a:rPr>
              <a:t/>
            </a:r>
            <a:br>
              <a:rPr lang="en-US" sz="4000" dirty="0">
                <a:latin typeface="Calibri" panose="020F0502020204030204" pitchFamily="34" charset="0"/>
                <a:ea typeface="Calibri" panose="020F0502020204030204" pitchFamily="34" charset="0"/>
                <a:cs typeface="Times New Roman" panose="02020603050405020304" pitchFamily="18" charset="0"/>
              </a:rPr>
            </a:br>
            <a:endParaRPr lang="en-US" dirty="0"/>
          </a:p>
        </p:txBody>
      </p:sp>
    </p:spTree>
    <p:extLst>
      <p:ext uri="{BB962C8B-B14F-4D97-AF65-F5344CB8AC3E}">
        <p14:creationId xmlns:p14="http://schemas.microsoft.com/office/powerpoint/2010/main" val="57400807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8800" y="-1"/>
            <a:ext cx="5334000" cy="70154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7468266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09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81000" y="685800"/>
            <a:ext cx="8440616" cy="4572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5693460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12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09600" y="381000"/>
            <a:ext cx="7924800" cy="5791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4239257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6146"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b="7006"/>
          <a:stretch/>
        </p:blipFill>
        <p:spPr bwMode="auto">
          <a:xfrm>
            <a:off x="381000" y="533400"/>
            <a:ext cx="8305800" cy="54646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6859108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717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14400" y="533400"/>
            <a:ext cx="7086600" cy="53149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3593792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921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28600" y="152400"/>
            <a:ext cx="8693607" cy="6324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6102114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1828800" y="381000"/>
            <a:ext cx="5257800" cy="6266281"/>
          </a:xfrm>
          <a:prstGeom prst="rect">
            <a:avLst/>
          </a:prstGeom>
        </p:spPr>
      </p:pic>
    </p:spTree>
    <p:extLst>
      <p:ext uri="{BB962C8B-B14F-4D97-AF65-F5344CB8AC3E}">
        <p14:creationId xmlns:p14="http://schemas.microsoft.com/office/powerpoint/2010/main" val="229897277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198" y="250371"/>
            <a:ext cx="8355559" cy="6019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0970054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819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219200" y="838200"/>
            <a:ext cx="6629400" cy="49656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6450589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0242"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b="8492"/>
          <a:stretch/>
        </p:blipFill>
        <p:spPr bwMode="auto">
          <a:xfrm>
            <a:off x="457199" y="457200"/>
            <a:ext cx="8081471" cy="5638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9615256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1267"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2400" y="228600"/>
            <a:ext cx="8853260" cy="6324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1074990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229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24000" y="685800"/>
            <a:ext cx="6019800" cy="52171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7171291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331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2400" y="228600"/>
            <a:ext cx="8873928" cy="6248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8818358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2209800" y="-1"/>
            <a:ext cx="4724400" cy="6749143"/>
          </a:xfrm>
          <a:prstGeom prst="rect">
            <a:avLst/>
          </a:prstGeom>
        </p:spPr>
      </p:pic>
    </p:spTree>
    <p:extLst>
      <p:ext uri="{BB962C8B-B14F-4D97-AF65-F5344CB8AC3E}">
        <p14:creationId xmlns:p14="http://schemas.microsoft.com/office/powerpoint/2010/main" val="408068979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2050" name="Picture 2" descr="http://i.ytimg.com/vi/ioJBS7XH-wo/maxresdefault.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04800" y="875446"/>
            <a:ext cx="8723488" cy="49069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6532349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074" name="Picture 2" descr="http://www.amendesigns.com/wp-content/uploads/2012/09/Ecclesiastes3-13-detail1.jpg"/>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r="7792"/>
          <a:stretch/>
        </p:blipFill>
        <p:spPr bwMode="auto">
          <a:xfrm>
            <a:off x="1600200" y="35169"/>
            <a:ext cx="5410200" cy="6705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839477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098" name="Picture 2" descr="http://www.billybear4kids.com/desktop/wallpaper/scene-sets/christian/800x600/ecclesiastes3-11.jpg"/>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r="8929" b="5953"/>
          <a:stretch/>
        </p:blipFill>
        <p:spPr bwMode="auto">
          <a:xfrm>
            <a:off x="685800" y="274638"/>
            <a:ext cx="7772400" cy="6019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9979565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122" name="Picture 2" descr="https://creationscapesart.files.wordpress.com/2014/07/ecc-3-11.jpg"/>
          <p:cNvPicPr>
            <a:picLocks noGrp="1" noChangeAspect="1" noChangeArrowheads="1"/>
          </p:cNvPicPr>
          <p:nvPr>
            <p:ph idx="1"/>
          </p:nvPr>
        </p:nvPicPr>
        <p:blipFill rotWithShape="1">
          <a:blip r:embed="rId2" cstate="print">
            <a:extLst>
              <a:ext uri="{28A0092B-C50C-407E-A947-70E740481C1C}">
                <a14:useLocalDpi xmlns:a14="http://schemas.microsoft.com/office/drawing/2010/main" val="0"/>
              </a:ext>
            </a:extLst>
          </a:blip>
          <a:srcRect b="4445"/>
          <a:stretch/>
        </p:blipFill>
        <p:spPr bwMode="auto">
          <a:xfrm>
            <a:off x="189626" y="609600"/>
            <a:ext cx="8764747" cy="5562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4833826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1026" name="Picture 1" descr="https://924jeremiah.files.wordpress.com/2013/12/38.jpg?w=630"/>
          <p:cNvPicPr>
            <a:picLocks noChangeAspect="1" noChangeArrowheads="1"/>
          </p:cNvPicPr>
          <p:nvPr/>
        </p:nvPicPr>
        <p:blipFill>
          <a:blip r:embed="rId2">
            <a:extLst>
              <a:ext uri="{28A0092B-C50C-407E-A947-70E740481C1C}">
                <a14:useLocalDpi xmlns:a14="http://schemas.microsoft.com/office/drawing/2010/main" val="0"/>
              </a:ext>
            </a:extLst>
          </a:blip>
          <a:srcRect l="14383" t="22580" r="15408" b="16772"/>
          <a:stretch>
            <a:fillRect/>
          </a:stretch>
        </p:blipFill>
        <p:spPr bwMode="auto">
          <a:xfrm>
            <a:off x="685800" y="762000"/>
            <a:ext cx="7756520" cy="502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4916061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8194" name="Picture 2" descr="http://fullhomelydivinity.org/articles/Advent%20Calendar/christ_wisdom.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133600" y="-11724"/>
            <a:ext cx="4419600" cy="67730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861197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9218" name="Picture 2" descr="https://iconandlight.files.wordpress.com/2015/04/cebcceb5cf83cebfcf80ceb5cebdcf84ceb7cebacebfcf83cf84ceae_-cf83cebfcf86ceafceb1-cebaceb1ceaf-e28093-cebbcf8cceb3cebfcf82-cf84cebfcf85.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28600" y="309807"/>
            <a:ext cx="8764035" cy="62501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40577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9218" name="Picture 2" descr="https://cdn-webimages.wimages.net/05132ac2194956544534e0ca4f303af3b938c0-wm.jpg"/>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16233" b="18840"/>
          <a:stretch/>
        </p:blipFill>
        <p:spPr bwMode="auto">
          <a:xfrm>
            <a:off x="1066800" y="274638"/>
            <a:ext cx="6645388" cy="62023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833449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8194" name="Picture 2" descr="https://s-media-cache-ak0.pinimg.com/236x/74/1f/91/741f9104137fe8613c3fdc53bbbf9f38.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192991" y="1066800"/>
            <a:ext cx="6758018" cy="4495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18162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2050" name="Picture 2" descr="http://hebrewbible.files.wordpress.com/2011/04/ecclesiastes-4_12.gif"/>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04800" y="239469"/>
            <a:ext cx="8316708" cy="62375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7561620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074" name="Picture 2" descr="http://closerdaybyday.org/wp-content/uploads/2014/09/Eccl-4.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79819" y="1417638"/>
            <a:ext cx="8784362" cy="3200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542740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098" name="Picture 2" descr="http://www.foundationsforfreedom.net/Topics/Disciple/Cross_Training/_res/CT_OverviewWh.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00870" y="457200"/>
            <a:ext cx="7742259" cy="60499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394237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122" name="Picture 2" descr="http://2.bp.blogspot.com/-agfdJKry0j0/UHNrSmpwriI/AAAAAAAABJo/V6SjXMhQIr4/s1600/Quietness.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04800" y="251192"/>
            <a:ext cx="8458200" cy="5635276"/>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304800" y="5958290"/>
            <a:ext cx="8458200" cy="646331"/>
          </a:xfrm>
          <a:prstGeom prst="rect">
            <a:avLst/>
          </a:prstGeom>
        </p:spPr>
        <p:txBody>
          <a:bodyPr wrap="square">
            <a:spAutoFit/>
          </a:bodyPr>
          <a:lstStyle/>
          <a:p>
            <a:pPr algn="ctr"/>
            <a:r>
              <a:rPr lang="en-US" dirty="0">
                <a:solidFill>
                  <a:srgbClr val="888888"/>
                </a:solidFill>
                <a:latin typeface="arial" panose="020B0604020202020204" pitchFamily="34" charset="0"/>
              </a:rPr>
              <a:t>"</a:t>
            </a:r>
            <a:r>
              <a:rPr lang="en-US" dirty="0">
                <a:latin typeface="arial" panose="020B0604020202020204" pitchFamily="34" charset="0"/>
              </a:rPr>
              <a:t>Better is a handful of quietness than two hands full of toil and a striving after wind." ~ Ecclesiastes 4:6</a:t>
            </a:r>
            <a:endParaRPr lang="en-US" dirty="0"/>
          </a:p>
        </p:txBody>
      </p:sp>
    </p:spTree>
    <p:extLst>
      <p:ext uri="{BB962C8B-B14F-4D97-AF65-F5344CB8AC3E}">
        <p14:creationId xmlns:p14="http://schemas.microsoft.com/office/powerpoint/2010/main" val="132503462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6146" name="Picture 2" descr="http://www.oneil.com.au/lds/pictures/joseph_sold.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92369" y="257053"/>
            <a:ext cx="7988462" cy="59913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0384730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7170" name="Picture 2" descr="http://bibleencyclopedia.com/picturesjpeg/joseph_and_benjamin.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752600" y="76199"/>
            <a:ext cx="5562600" cy="67029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791652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http://image.slidesharecdn.com/eccl5v1-7howtohonorgod-77-141218223106-conversion-gate01/95/how-to-honor-god-ecclesiastes-517-33-638.jpg?cb=1418943025"/>
          <p:cNvPicPr>
            <a:picLocks noChangeAspect="1" noChangeArrowheads="1"/>
          </p:cNvPicPr>
          <p:nvPr/>
        </p:nvPicPr>
        <p:blipFill>
          <a:blip r:embed="rId2">
            <a:extLst>
              <a:ext uri="{28A0092B-C50C-407E-A947-70E740481C1C}">
                <a14:useLocalDpi xmlns:a14="http://schemas.microsoft.com/office/drawing/2010/main" val="0"/>
              </a:ext>
            </a:extLst>
          </a:blip>
          <a:srcRect l="4391" t="36894" r="30865"/>
          <a:stretch>
            <a:fillRect/>
          </a:stretch>
        </p:blipFill>
        <p:spPr bwMode="auto">
          <a:xfrm>
            <a:off x="609600" y="457200"/>
            <a:ext cx="7805336" cy="571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9205442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6146" name="Picture 2" descr="http://rickwarren.org/images/default-source/Devotional-Images/09-15-15-lasting-legacy-in-the-end-god-wins_mini.jpg?sfvrsn=0"/>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066800" y="152400"/>
            <a:ext cx="6705600" cy="6705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597166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7170" name="Picture 2" descr="http://www.brogilbert.org/gods_power-wisdom-love-glory/power_christ.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447800" y="152400"/>
            <a:ext cx="5791200" cy="64945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4428731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2050" name="Picture 2" descr="http://biblepic.com/53/17400.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333500" y="245330"/>
            <a:ext cx="6477000" cy="6477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709320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074" name="Picture 2" descr="http://monmouthchurch.org/wp-content/uploads/2012/06/God-star-960x350.jpg"/>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15238"/>
          <a:stretch/>
        </p:blipFill>
        <p:spPr bwMode="auto">
          <a:xfrm>
            <a:off x="304800" y="1676400"/>
            <a:ext cx="8630292" cy="2667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9182385"/>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098" name="Picture 2" descr="http://www.quotehd.com/imagequotes/authors69/the-talmud-quote-he-who-loves-money-will-not-be-satisfied-with-money.jpg"/>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b="16470"/>
          <a:stretch/>
        </p:blipFill>
        <p:spPr bwMode="auto">
          <a:xfrm>
            <a:off x="609600" y="274638"/>
            <a:ext cx="7772400" cy="64922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85029205"/>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122" name="Picture 2" descr="https://s-media-cache-ak0.pinimg.com/236x/ff/b0/62/ffb0626b59346bfa3a27c4bc58aa92f7.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409700" y="239469"/>
            <a:ext cx="6324600" cy="6324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4329630"/>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6146" name="Picture 2" descr="http://rickwarren.org/images/default-source/Devotional-Images/02-09-15-financial-fitness-gods-gifts-for-now_mini431e42858a726cdaa129ff000055777f.jpg?sfvrsn=0"/>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17114" b="13857"/>
          <a:stretch/>
        </p:blipFill>
        <p:spPr bwMode="auto">
          <a:xfrm>
            <a:off x="658928" y="762000"/>
            <a:ext cx="7826144" cy="54022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80193431"/>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7170" name="Picture 2" descr="https://s3.amazonaws.com/rapgenius/1367895479_Jesus%20on%20the%20cross%20for%20us.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30877" y="280500"/>
            <a:ext cx="8082246" cy="60616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2471993"/>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8194" name="Picture 2" descr="http://www.passionistnuns.org/Resurrection/dResJesGroup.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57200" y="381000"/>
            <a:ext cx="7965016" cy="59737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24216690"/>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9218" name="Picture 2" descr="http://ladyofthelakeparish.org/sites/ladyofthelakeparish.org/files/resize/ascension02-300x379.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133600" y="381000"/>
            <a:ext cx="4728572" cy="59737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8519104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8686800" cy="6553200"/>
          </a:xfrm>
        </p:spPr>
        <p:txBody>
          <a:bodyPr>
            <a:normAutofit fontScale="90000"/>
          </a:bodyPr>
          <a:lstStyle/>
          <a:p>
            <a:pPr marL="342900" marR="0" lvl="0" indent="-342900">
              <a:lnSpc>
                <a:spcPct val="107000"/>
              </a:lnSpc>
              <a:spcBef>
                <a:spcPts val="0"/>
              </a:spcBef>
              <a:spcAft>
                <a:spcPts val="0"/>
              </a:spcAft>
              <a:buFont typeface="+mj-lt"/>
              <a:buAutoNum type="alphaUcPeriod"/>
            </a:pPr>
            <a:r>
              <a:rPr lang="en-US" sz="2400" b="1" u="sng" dirty="0" smtClean="0"/>
              <a:t/>
            </a:r>
            <a:br>
              <a:rPr lang="en-US" sz="2400" b="1" u="sng" dirty="0" smtClean="0"/>
            </a:br>
            <a:r>
              <a:rPr lang="en-US" sz="2400" b="1" u="sng" dirty="0" smtClean="0"/>
              <a:t/>
            </a:r>
            <a:br>
              <a:rPr lang="en-US" sz="2400" b="1" u="sng" dirty="0" smtClean="0"/>
            </a:br>
            <a:r>
              <a:rPr lang="en-US" sz="2400" b="1" u="sng" dirty="0" smtClean="0"/>
              <a:t/>
            </a:r>
            <a:br>
              <a:rPr lang="en-US" sz="2400" b="1" u="sng" dirty="0" smtClean="0"/>
            </a:br>
            <a:r>
              <a:rPr lang="en-US" sz="2400" b="1" u="sng" dirty="0">
                <a:latin typeface="Times New Roman" panose="02020603050405020304" pitchFamily="18" charset="0"/>
                <a:ea typeface="Calibri" panose="020F0502020204030204" pitchFamily="34" charset="0"/>
                <a:cs typeface="Times New Roman" panose="02020603050405020304" pitchFamily="18" charset="0"/>
              </a:rPr>
              <a:t>TEXT  (Chapter 5)</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a:latin typeface="Calibri" panose="020F0502020204030204" pitchFamily="34" charset="0"/>
                <a:ea typeface="Calibri" panose="020F0502020204030204" pitchFamily="34" charset="0"/>
                <a:cs typeface="Times New Roman" panose="02020603050405020304" pitchFamily="18" charset="0"/>
              </a:rPr>
              <a:t/>
            </a:r>
            <a:br>
              <a:rPr lang="en-US" sz="2400" dirty="0">
                <a:latin typeface="Calibri" panose="020F0502020204030204" pitchFamily="34" charset="0"/>
                <a:ea typeface="Calibri" panose="020F0502020204030204" pitchFamily="34" charset="0"/>
                <a:cs typeface="Times New Roman" panose="02020603050405020304" pitchFamily="18" charset="0"/>
              </a:rPr>
            </a:br>
            <a:r>
              <a:rPr lang="en-US" sz="2400" dirty="0">
                <a:latin typeface="Times New Roman" panose="02020603050405020304" pitchFamily="18" charset="0"/>
                <a:ea typeface="Calibri" panose="020F0502020204030204" pitchFamily="34" charset="0"/>
                <a:cs typeface="Times New Roman" panose="02020603050405020304" pitchFamily="18" charset="0"/>
              </a:rPr>
              <a:t>	(1)   Guard your steps when you go to </a:t>
            </a:r>
            <a:r>
              <a:rPr lang="en-US" sz="2400" b="1" dirty="0">
                <a:latin typeface="Times New Roman" panose="02020603050405020304" pitchFamily="18" charset="0"/>
                <a:ea typeface="Calibri" panose="020F0502020204030204" pitchFamily="34" charset="0"/>
                <a:cs typeface="Times New Roman" panose="02020603050405020304" pitchFamily="18" charset="0"/>
              </a:rPr>
              <a:t>the house of God</a:t>
            </a:r>
            <a:r>
              <a:rPr lang="en-US" sz="2400" dirty="0">
                <a:latin typeface="Times New Roman" panose="02020603050405020304" pitchFamily="18" charset="0"/>
                <a:ea typeface="Calibri" panose="020F0502020204030204" pitchFamily="34" charset="0"/>
                <a:cs typeface="Times New Roman" panose="02020603050405020304" pitchFamily="18" charset="0"/>
              </a:rPr>
              <a:t>. To draw near to listen is better than to offer </a:t>
            </a:r>
            <a:r>
              <a:rPr lang="en-US" sz="2400" u="sng" dirty="0">
                <a:latin typeface="Times New Roman" panose="02020603050405020304" pitchFamily="18" charset="0"/>
                <a:ea typeface="Calibri" panose="020F0502020204030204" pitchFamily="34" charset="0"/>
                <a:cs typeface="Times New Roman" panose="02020603050405020304" pitchFamily="18" charset="0"/>
              </a:rPr>
              <a:t>the sacrifice of fools,</a:t>
            </a:r>
            <a:r>
              <a:rPr lang="en-US" sz="2400" dirty="0">
                <a:latin typeface="Times New Roman" panose="02020603050405020304" pitchFamily="18" charset="0"/>
                <a:ea typeface="Calibri" panose="020F0502020204030204" pitchFamily="34" charset="0"/>
                <a:cs typeface="Times New Roman" panose="02020603050405020304" pitchFamily="18" charset="0"/>
              </a:rPr>
              <a:t> for they do not know that they are doing evil. (2)  Be not rash with your mouth, nor let your heart be hasty to utter a word before</a:t>
            </a:r>
            <a:r>
              <a:rPr lang="en-US" sz="2400" b="1" dirty="0">
                <a:latin typeface="Times New Roman" panose="02020603050405020304" pitchFamily="18" charset="0"/>
                <a:ea typeface="Calibri" panose="020F0502020204030204" pitchFamily="34" charset="0"/>
                <a:cs typeface="Times New Roman" panose="02020603050405020304" pitchFamily="18" charset="0"/>
              </a:rPr>
              <a:t> God, for God is in heaven </a:t>
            </a:r>
            <a:r>
              <a:rPr lang="en-US" sz="2400" dirty="0">
                <a:latin typeface="Times New Roman" panose="02020603050405020304" pitchFamily="18" charset="0"/>
                <a:ea typeface="Calibri" panose="020F0502020204030204" pitchFamily="34" charset="0"/>
                <a:cs typeface="Times New Roman" panose="02020603050405020304" pitchFamily="18" charset="0"/>
              </a:rPr>
              <a:t>and you are on earth. Therefore let your words be few. (3) For a dream comes with much business, and </a:t>
            </a:r>
            <a:r>
              <a:rPr lang="en-US" sz="2400" u="sng" dirty="0">
                <a:latin typeface="Times New Roman" panose="02020603050405020304" pitchFamily="18" charset="0"/>
                <a:ea typeface="Calibri" panose="020F0502020204030204" pitchFamily="34" charset="0"/>
                <a:cs typeface="Times New Roman" panose="02020603050405020304" pitchFamily="18" charset="0"/>
              </a:rPr>
              <a:t>a fool's voice</a:t>
            </a:r>
            <a:r>
              <a:rPr lang="en-US" sz="2400" dirty="0">
                <a:latin typeface="Times New Roman" panose="02020603050405020304" pitchFamily="18" charset="0"/>
                <a:ea typeface="Calibri" panose="020F0502020204030204" pitchFamily="34" charset="0"/>
                <a:cs typeface="Times New Roman" panose="02020603050405020304" pitchFamily="18" charset="0"/>
              </a:rPr>
              <a:t> with many words. </a:t>
            </a:r>
            <a:r>
              <a:rPr lang="en-US" sz="2400" dirty="0" smtClean="0">
                <a:latin typeface="Times New Roman" panose="02020603050405020304" pitchFamily="18" charset="0"/>
                <a:ea typeface="Calibri" panose="020F0502020204030204" pitchFamily="34" charset="0"/>
                <a:cs typeface="Times New Roman" panose="02020603050405020304" pitchFamily="18" charset="0"/>
              </a:rPr>
              <a:t/>
            </a:r>
            <a:br>
              <a:rPr lang="en-US" sz="2400" dirty="0" smtClean="0">
                <a:latin typeface="Times New Roman" panose="02020603050405020304" pitchFamily="18" charset="0"/>
                <a:ea typeface="Calibri" panose="020F0502020204030204" pitchFamily="34" charset="0"/>
                <a:cs typeface="Times New Roman" panose="02020603050405020304" pitchFamily="18" charset="0"/>
              </a:rPr>
            </a:br>
            <a:r>
              <a:rPr lang="en-US" sz="2400" dirty="0">
                <a:latin typeface="Calibri" panose="020F0502020204030204" pitchFamily="34" charset="0"/>
                <a:ea typeface="Calibri" panose="020F0502020204030204" pitchFamily="34" charset="0"/>
                <a:cs typeface="Times New Roman" panose="02020603050405020304" pitchFamily="18" charset="0"/>
              </a:rPr>
              <a:t/>
            </a:r>
            <a:br>
              <a:rPr lang="en-US" sz="2400" dirty="0">
                <a:latin typeface="Calibri" panose="020F0502020204030204" pitchFamily="34" charset="0"/>
                <a:ea typeface="Calibri" panose="020F0502020204030204" pitchFamily="34" charset="0"/>
                <a:cs typeface="Times New Roman" panose="02020603050405020304" pitchFamily="18" charset="0"/>
              </a:rPr>
            </a:br>
            <a:r>
              <a:rPr lang="en-US" sz="2400" dirty="0">
                <a:latin typeface="Times New Roman" panose="02020603050405020304" pitchFamily="18" charset="0"/>
                <a:ea typeface="Calibri" panose="020F0502020204030204" pitchFamily="34" charset="0"/>
                <a:cs typeface="Times New Roman" panose="02020603050405020304" pitchFamily="18" charset="0"/>
              </a:rPr>
              <a:t>(4) When you vow a vow </a:t>
            </a:r>
            <a:r>
              <a:rPr lang="en-US" sz="2400" b="1" dirty="0">
                <a:latin typeface="Times New Roman" panose="02020603050405020304" pitchFamily="18" charset="0"/>
                <a:ea typeface="Calibri" panose="020F0502020204030204" pitchFamily="34" charset="0"/>
                <a:cs typeface="Times New Roman" panose="02020603050405020304" pitchFamily="18" charset="0"/>
              </a:rPr>
              <a:t>to God,</a:t>
            </a:r>
            <a:r>
              <a:rPr lang="en-US" sz="2400" dirty="0">
                <a:latin typeface="Times New Roman" panose="02020603050405020304" pitchFamily="18" charset="0"/>
                <a:ea typeface="Calibri" panose="020F0502020204030204" pitchFamily="34" charset="0"/>
                <a:cs typeface="Times New Roman" panose="02020603050405020304" pitchFamily="18" charset="0"/>
              </a:rPr>
              <a:t> do not delay paying it, for </a:t>
            </a:r>
            <a:r>
              <a:rPr lang="en-US" sz="2400" b="1" dirty="0">
                <a:latin typeface="Times New Roman" panose="02020603050405020304" pitchFamily="18" charset="0"/>
                <a:ea typeface="Calibri" panose="020F0502020204030204" pitchFamily="34" charset="0"/>
                <a:cs typeface="Times New Roman" panose="02020603050405020304" pitchFamily="18" charset="0"/>
              </a:rPr>
              <a:t>he has no pleasure </a:t>
            </a:r>
            <a:r>
              <a:rPr lang="en-US" sz="2400" dirty="0">
                <a:latin typeface="Times New Roman" panose="02020603050405020304" pitchFamily="18" charset="0"/>
                <a:ea typeface="Calibri" panose="020F0502020204030204" pitchFamily="34" charset="0"/>
                <a:cs typeface="Times New Roman" panose="02020603050405020304" pitchFamily="18" charset="0"/>
              </a:rPr>
              <a:t>in fools. Pay what you vow. (5) It is better that you should not vow than that you should vow and not pay. (6) Let not your mouth lead you into sin, and do not say before </a:t>
            </a:r>
            <a:r>
              <a:rPr lang="en-US" sz="2400" u="sng" dirty="0">
                <a:latin typeface="Times New Roman" panose="02020603050405020304" pitchFamily="18" charset="0"/>
                <a:ea typeface="Calibri" panose="020F0502020204030204" pitchFamily="34" charset="0"/>
                <a:cs typeface="Times New Roman" panose="02020603050405020304" pitchFamily="18" charset="0"/>
              </a:rPr>
              <a:t>the messenger</a:t>
            </a:r>
            <a:r>
              <a:rPr lang="en-US" sz="2400" dirty="0">
                <a:latin typeface="Times New Roman" panose="02020603050405020304" pitchFamily="18" charset="0"/>
                <a:ea typeface="Calibri" panose="020F0502020204030204" pitchFamily="34" charset="0"/>
                <a:cs typeface="Times New Roman" panose="02020603050405020304" pitchFamily="18" charset="0"/>
              </a:rPr>
              <a:t> that it was a mistake. Why should </a:t>
            </a:r>
            <a:r>
              <a:rPr lang="en-US" sz="2400" b="1" dirty="0">
                <a:latin typeface="Times New Roman" panose="02020603050405020304" pitchFamily="18" charset="0"/>
                <a:ea typeface="Calibri" panose="020F0502020204030204" pitchFamily="34" charset="0"/>
                <a:cs typeface="Times New Roman" panose="02020603050405020304" pitchFamily="18" charset="0"/>
              </a:rPr>
              <a:t>God be angry</a:t>
            </a:r>
            <a:r>
              <a:rPr lang="en-US" sz="2400" dirty="0">
                <a:latin typeface="Times New Roman" panose="02020603050405020304" pitchFamily="18" charset="0"/>
                <a:ea typeface="Calibri" panose="020F0502020204030204" pitchFamily="34" charset="0"/>
                <a:cs typeface="Times New Roman" panose="02020603050405020304" pitchFamily="18" charset="0"/>
              </a:rPr>
              <a:t> at your voice and destroy the work of your hands? (7) For when dreams increase and words grow many, there is vanity; but </a:t>
            </a:r>
            <a:r>
              <a:rPr lang="en-US" sz="2400" b="1" dirty="0">
                <a:latin typeface="Times New Roman" panose="02020603050405020304" pitchFamily="18" charset="0"/>
                <a:ea typeface="Calibri" panose="020F0502020204030204" pitchFamily="34" charset="0"/>
                <a:cs typeface="Times New Roman" panose="02020603050405020304" pitchFamily="18" charset="0"/>
              </a:rPr>
              <a:t>God is the one you must fear.</a:t>
            </a:r>
            <a:r>
              <a:rPr lang="en-US" sz="2000" dirty="0">
                <a:latin typeface="Calibri" panose="020F0502020204030204" pitchFamily="34" charset="0"/>
                <a:ea typeface="Calibri" panose="020F0502020204030204" pitchFamily="34" charset="0"/>
                <a:cs typeface="Times New Roman" panose="02020603050405020304" pitchFamily="18" charset="0"/>
              </a:rPr>
              <a:t/>
            </a:r>
            <a:br>
              <a:rPr lang="en-US" sz="2000" dirty="0">
                <a:latin typeface="Calibri" panose="020F0502020204030204" pitchFamily="34" charset="0"/>
                <a:ea typeface="Calibri" panose="020F0502020204030204" pitchFamily="34" charset="0"/>
                <a:cs typeface="Times New Roman" panose="02020603050405020304" pitchFamily="18" charset="0"/>
              </a:rPr>
            </a:br>
            <a:r>
              <a:rPr lang="en-US" sz="1800" dirty="0"/>
              <a:t/>
            </a:r>
            <a:br>
              <a:rPr lang="en-US" sz="1800" dirty="0"/>
            </a:br>
            <a:r>
              <a:rPr lang="en-US" sz="2000" dirty="0">
                <a:latin typeface="Calibri" panose="020F0502020204030204" pitchFamily="34" charset="0"/>
                <a:ea typeface="Calibri" panose="020F0502020204030204" pitchFamily="34" charset="0"/>
                <a:cs typeface="Times New Roman" panose="02020603050405020304" pitchFamily="18" charset="0"/>
              </a:rPr>
              <a:t/>
            </a:r>
            <a:br>
              <a:rPr lang="en-US" sz="2000" dirty="0">
                <a:latin typeface="Calibri" panose="020F0502020204030204" pitchFamily="34" charset="0"/>
                <a:ea typeface="Calibri" panose="020F0502020204030204" pitchFamily="34" charset="0"/>
                <a:cs typeface="Times New Roman" panose="02020603050405020304" pitchFamily="18" charset="0"/>
              </a:rPr>
            </a:br>
            <a:r>
              <a:rPr lang="en-US" sz="2000" dirty="0">
                <a:ea typeface="Calibri"/>
                <a:cs typeface="Times New Roman"/>
              </a:rPr>
              <a:t/>
            </a:r>
            <a:br>
              <a:rPr lang="en-US" sz="2000" dirty="0">
                <a:ea typeface="Calibri"/>
                <a:cs typeface="Times New Roman"/>
              </a:rPr>
            </a:br>
            <a:endParaRPr lang="en-US" sz="2000" dirty="0"/>
          </a:p>
        </p:txBody>
      </p:sp>
    </p:spTree>
    <p:extLst>
      <p:ext uri="{BB962C8B-B14F-4D97-AF65-F5344CB8AC3E}">
        <p14:creationId xmlns:p14="http://schemas.microsoft.com/office/powerpoint/2010/main" val="199413826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202362"/>
          </a:xfrm>
        </p:spPr>
        <p:txBody>
          <a:bodyPr>
            <a:normAutofit fontScale="90000"/>
          </a:bodyPr>
          <a:lstStyle/>
          <a:p>
            <a:pPr marL="0" marR="0" indent="457200">
              <a:lnSpc>
                <a:spcPct val="107000"/>
              </a:lnSpc>
              <a:spcBef>
                <a:spcPts val="0"/>
              </a:spcBef>
              <a:spcAft>
                <a:spcPts val="0"/>
              </a:spcAft>
            </a:pPr>
            <a:r>
              <a:rPr lang="en-US" sz="2700" dirty="0" smtClean="0">
                <a:latin typeface="Times New Roman" panose="02020603050405020304" pitchFamily="18" charset="0"/>
                <a:ea typeface="Calibri" panose="020F0502020204030204" pitchFamily="34" charset="0"/>
                <a:cs typeface="Times New Roman" panose="02020603050405020304" pitchFamily="18" charset="0"/>
              </a:rPr>
              <a:t/>
            </a:r>
            <a:br>
              <a:rPr lang="en-US" sz="2700" dirty="0" smtClean="0">
                <a:latin typeface="Times New Roman" panose="02020603050405020304" pitchFamily="18" charset="0"/>
                <a:ea typeface="Calibri" panose="020F0502020204030204" pitchFamily="34" charset="0"/>
                <a:cs typeface="Times New Roman" panose="02020603050405020304" pitchFamily="18" charset="0"/>
              </a:rPr>
            </a:br>
            <a:r>
              <a:rPr lang="en-US" sz="2700" dirty="0" smtClean="0">
                <a:latin typeface="Times New Roman" panose="02020603050405020304" pitchFamily="18" charset="0"/>
                <a:ea typeface="Calibri" panose="020F0502020204030204" pitchFamily="34" charset="0"/>
                <a:cs typeface="Times New Roman" panose="02020603050405020304" pitchFamily="18" charset="0"/>
              </a:rPr>
              <a:t/>
            </a:r>
            <a:br>
              <a:rPr lang="en-US" sz="2700" dirty="0" smtClean="0">
                <a:latin typeface="Times New Roman" panose="02020603050405020304" pitchFamily="18" charset="0"/>
                <a:ea typeface="Calibri" panose="020F0502020204030204" pitchFamily="34" charset="0"/>
                <a:cs typeface="Times New Roman" panose="02020603050405020304" pitchFamily="18" charset="0"/>
              </a:rPr>
            </a:br>
            <a:r>
              <a:rPr lang="en-US" sz="2800" dirty="0">
                <a:latin typeface="Times New Roman" panose="02020603050405020304" pitchFamily="18" charset="0"/>
                <a:ea typeface="Calibri" panose="020F0502020204030204" pitchFamily="34" charset="0"/>
                <a:cs typeface="Times New Roman" panose="02020603050405020304" pitchFamily="18" charset="0"/>
              </a:rPr>
              <a:t> (8) If you see in a province </a:t>
            </a:r>
            <a:r>
              <a:rPr lang="en-US" sz="2800" u="sng" dirty="0">
                <a:latin typeface="Times New Roman" panose="02020603050405020304" pitchFamily="18" charset="0"/>
                <a:ea typeface="Calibri" panose="020F0502020204030204" pitchFamily="34" charset="0"/>
                <a:cs typeface="Times New Roman" panose="02020603050405020304" pitchFamily="18" charset="0"/>
              </a:rPr>
              <a:t>the oppression of the poor</a:t>
            </a:r>
            <a:r>
              <a:rPr lang="en-US" sz="2800" dirty="0">
                <a:latin typeface="Times New Roman" panose="02020603050405020304" pitchFamily="18" charset="0"/>
                <a:ea typeface="Calibri" panose="020F0502020204030204" pitchFamily="34" charset="0"/>
                <a:cs typeface="Times New Roman" panose="02020603050405020304" pitchFamily="18" charset="0"/>
              </a:rPr>
              <a:t> and </a:t>
            </a:r>
            <a:r>
              <a:rPr lang="en-US" sz="2800" u="sng" dirty="0">
                <a:latin typeface="Times New Roman" panose="02020603050405020304" pitchFamily="18" charset="0"/>
                <a:ea typeface="Calibri" panose="020F0502020204030204" pitchFamily="34" charset="0"/>
                <a:cs typeface="Times New Roman" panose="02020603050405020304" pitchFamily="18" charset="0"/>
              </a:rPr>
              <a:t>the violation of justice and righteousness</a:t>
            </a:r>
            <a:r>
              <a:rPr lang="en-US" sz="2800" dirty="0">
                <a:latin typeface="Times New Roman" panose="02020603050405020304" pitchFamily="18" charset="0"/>
                <a:ea typeface="Calibri" panose="020F0502020204030204" pitchFamily="34" charset="0"/>
                <a:cs typeface="Times New Roman" panose="02020603050405020304" pitchFamily="18" charset="0"/>
              </a:rPr>
              <a:t>, do not be amazed at the matter, for </a:t>
            </a:r>
            <a:r>
              <a:rPr lang="en-US" sz="2800" u="sng" dirty="0">
                <a:latin typeface="Times New Roman" panose="02020603050405020304" pitchFamily="18" charset="0"/>
                <a:ea typeface="Calibri" panose="020F0502020204030204" pitchFamily="34" charset="0"/>
                <a:cs typeface="Times New Roman" panose="02020603050405020304" pitchFamily="18" charset="0"/>
              </a:rPr>
              <a:t>the high official</a:t>
            </a:r>
            <a:r>
              <a:rPr lang="en-US" sz="2800" dirty="0">
                <a:latin typeface="Times New Roman" panose="02020603050405020304" pitchFamily="18" charset="0"/>
                <a:ea typeface="Calibri" panose="020F0502020204030204" pitchFamily="34" charset="0"/>
                <a:cs typeface="Times New Roman" panose="02020603050405020304" pitchFamily="18" charset="0"/>
              </a:rPr>
              <a:t> is watched by </a:t>
            </a:r>
            <a:r>
              <a:rPr lang="en-US" sz="2800" u="sng" dirty="0">
                <a:latin typeface="Times New Roman" panose="02020603050405020304" pitchFamily="18" charset="0"/>
                <a:ea typeface="Calibri" panose="020F0502020204030204" pitchFamily="34" charset="0"/>
                <a:cs typeface="Times New Roman" panose="02020603050405020304" pitchFamily="18" charset="0"/>
              </a:rPr>
              <a:t>a higher</a:t>
            </a:r>
            <a:r>
              <a:rPr lang="en-US" sz="2800" dirty="0">
                <a:latin typeface="Times New Roman" panose="02020603050405020304" pitchFamily="18" charset="0"/>
                <a:ea typeface="Calibri" panose="020F0502020204030204" pitchFamily="34" charset="0"/>
                <a:cs typeface="Times New Roman" panose="02020603050405020304" pitchFamily="18" charset="0"/>
              </a:rPr>
              <a:t>, and there are </a:t>
            </a:r>
            <a:r>
              <a:rPr lang="en-US" sz="2800" u="sng" dirty="0">
                <a:latin typeface="Times New Roman" panose="02020603050405020304" pitchFamily="18" charset="0"/>
                <a:ea typeface="Calibri" panose="020F0502020204030204" pitchFamily="34" charset="0"/>
                <a:cs typeface="Times New Roman" panose="02020603050405020304" pitchFamily="18" charset="0"/>
              </a:rPr>
              <a:t>yet higher ones </a:t>
            </a:r>
            <a:r>
              <a:rPr lang="en-US" sz="2800" dirty="0">
                <a:latin typeface="Times New Roman" panose="02020603050405020304" pitchFamily="18" charset="0"/>
                <a:ea typeface="Calibri" panose="020F0502020204030204" pitchFamily="34" charset="0"/>
                <a:cs typeface="Times New Roman" panose="02020603050405020304" pitchFamily="18" charset="0"/>
              </a:rPr>
              <a:t>over them. (9) But this is gain for a land in every way: </a:t>
            </a:r>
            <a:r>
              <a:rPr lang="en-US" sz="2800" u="sng" dirty="0">
                <a:latin typeface="Times New Roman" panose="02020603050405020304" pitchFamily="18" charset="0"/>
                <a:ea typeface="Calibri" panose="020F0502020204030204" pitchFamily="34" charset="0"/>
                <a:cs typeface="Times New Roman" panose="02020603050405020304" pitchFamily="18" charset="0"/>
              </a:rPr>
              <a:t>a king</a:t>
            </a:r>
            <a:r>
              <a:rPr lang="en-US" sz="2800" dirty="0">
                <a:latin typeface="Times New Roman" panose="02020603050405020304" pitchFamily="18" charset="0"/>
                <a:ea typeface="Calibri" panose="020F0502020204030204" pitchFamily="34" charset="0"/>
                <a:cs typeface="Times New Roman" panose="02020603050405020304" pitchFamily="18" charset="0"/>
              </a:rPr>
              <a:t> committed to cultivated fields. </a:t>
            </a:r>
            <a:r>
              <a:rPr lang="en-US" sz="2800" dirty="0" smtClean="0">
                <a:latin typeface="Times New Roman" panose="02020603050405020304" pitchFamily="18" charset="0"/>
                <a:ea typeface="Calibri" panose="020F0502020204030204" pitchFamily="34" charset="0"/>
                <a:cs typeface="Times New Roman" panose="02020603050405020304" pitchFamily="18" charset="0"/>
              </a:rPr>
              <a:t/>
            </a:r>
            <a:br>
              <a:rPr lang="en-US" sz="2800" dirty="0" smtClean="0">
                <a:latin typeface="Times New Roman" panose="02020603050405020304" pitchFamily="18" charset="0"/>
                <a:ea typeface="Calibri" panose="020F0502020204030204" pitchFamily="34" charset="0"/>
                <a:cs typeface="Times New Roman" panose="02020603050405020304" pitchFamily="18" charset="0"/>
              </a:rPr>
            </a:br>
            <a:r>
              <a:rPr lang="en-US" sz="2400" dirty="0">
                <a:latin typeface="Calibri" panose="020F0502020204030204" pitchFamily="34" charset="0"/>
                <a:ea typeface="Calibri" panose="020F0502020204030204" pitchFamily="34" charset="0"/>
                <a:cs typeface="Times New Roman" panose="02020603050405020304" pitchFamily="18" charset="0"/>
              </a:rPr>
              <a:t/>
            </a:r>
            <a:br>
              <a:rPr lang="en-US" sz="2400" dirty="0">
                <a:latin typeface="Calibri" panose="020F0502020204030204" pitchFamily="34" charset="0"/>
                <a:ea typeface="Calibri" panose="020F0502020204030204" pitchFamily="34" charset="0"/>
                <a:cs typeface="Times New Roman" panose="02020603050405020304" pitchFamily="18" charset="0"/>
              </a:rPr>
            </a:br>
            <a:r>
              <a:rPr lang="en-US" sz="2800" dirty="0">
                <a:latin typeface="Times New Roman" panose="02020603050405020304" pitchFamily="18" charset="0"/>
                <a:ea typeface="Calibri" panose="020F0502020204030204" pitchFamily="34" charset="0"/>
                <a:cs typeface="Times New Roman" panose="02020603050405020304" pitchFamily="18" charset="0"/>
              </a:rPr>
              <a:t>(10) </a:t>
            </a:r>
            <a:r>
              <a:rPr lang="en-US" sz="2800" u="sng" dirty="0">
                <a:latin typeface="Times New Roman" panose="02020603050405020304" pitchFamily="18" charset="0"/>
                <a:ea typeface="Calibri" panose="020F0502020204030204" pitchFamily="34" charset="0"/>
                <a:cs typeface="Times New Roman" panose="02020603050405020304" pitchFamily="18" charset="0"/>
              </a:rPr>
              <a:t>He who loves money</a:t>
            </a:r>
            <a:r>
              <a:rPr lang="en-US" sz="2800" dirty="0">
                <a:latin typeface="Times New Roman" panose="02020603050405020304" pitchFamily="18" charset="0"/>
                <a:ea typeface="Calibri" panose="020F0502020204030204" pitchFamily="34" charset="0"/>
                <a:cs typeface="Times New Roman" panose="02020603050405020304" pitchFamily="18" charset="0"/>
              </a:rPr>
              <a:t> will not be satisfied with money, nor </a:t>
            </a:r>
            <a:r>
              <a:rPr lang="en-US" sz="2800" u="sng" dirty="0">
                <a:latin typeface="Times New Roman" panose="02020603050405020304" pitchFamily="18" charset="0"/>
                <a:ea typeface="Calibri" panose="020F0502020204030204" pitchFamily="34" charset="0"/>
                <a:cs typeface="Times New Roman" panose="02020603050405020304" pitchFamily="18" charset="0"/>
              </a:rPr>
              <a:t>he who loves wealth</a:t>
            </a:r>
            <a:r>
              <a:rPr lang="en-US" sz="2800" dirty="0">
                <a:latin typeface="Times New Roman" panose="02020603050405020304" pitchFamily="18" charset="0"/>
                <a:ea typeface="Calibri" panose="020F0502020204030204" pitchFamily="34" charset="0"/>
                <a:cs typeface="Times New Roman" panose="02020603050405020304" pitchFamily="18" charset="0"/>
              </a:rPr>
              <a:t> with his income; this also is vanity. (11) When goods increase, they increase who eat them, and what advantage has</a:t>
            </a:r>
            <a:r>
              <a:rPr lang="en-US" sz="2800" u="sng" dirty="0">
                <a:latin typeface="Times New Roman" panose="02020603050405020304" pitchFamily="18" charset="0"/>
                <a:ea typeface="Calibri" panose="020F0502020204030204" pitchFamily="34" charset="0"/>
                <a:cs typeface="Times New Roman" panose="02020603050405020304" pitchFamily="18" charset="0"/>
              </a:rPr>
              <a:t> their owner </a:t>
            </a:r>
            <a:r>
              <a:rPr lang="en-US" sz="2800" dirty="0">
                <a:latin typeface="Times New Roman" panose="02020603050405020304" pitchFamily="18" charset="0"/>
                <a:ea typeface="Calibri" panose="020F0502020204030204" pitchFamily="34" charset="0"/>
                <a:cs typeface="Times New Roman" panose="02020603050405020304" pitchFamily="18" charset="0"/>
              </a:rPr>
              <a:t>but to see them with his eyes? (12) Sweet is </a:t>
            </a:r>
            <a:r>
              <a:rPr lang="en-US" sz="2800" u="sng" dirty="0">
                <a:latin typeface="Times New Roman" panose="02020603050405020304" pitchFamily="18" charset="0"/>
                <a:ea typeface="Calibri" panose="020F0502020204030204" pitchFamily="34" charset="0"/>
                <a:cs typeface="Times New Roman" panose="02020603050405020304" pitchFamily="18" charset="0"/>
              </a:rPr>
              <a:t>the sleep of a laborer</a:t>
            </a:r>
            <a:r>
              <a:rPr lang="en-US" sz="2800" dirty="0">
                <a:latin typeface="Times New Roman" panose="02020603050405020304" pitchFamily="18" charset="0"/>
                <a:ea typeface="Calibri" panose="020F0502020204030204" pitchFamily="34" charset="0"/>
                <a:cs typeface="Times New Roman" panose="02020603050405020304" pitchFamily="18" charset="0"/>
              </a:rPr>
              <a:t>, whether he eats little or much, but </a:t>
            </a:r>
            <a:r>
              <a:rPr lang="en-US" sz="2800" u="sng" dirty="0">
                <a:latin typeface="Times New Roman" panose="02020603050405020304" pitchFamily="18" charset="0"/>
                <a:ea typeface="Calibri" panose="020F0502020204030204" pitchFamily="34" charset="0"/>
                <a:cs typeface="Times New Roman" panose="02020603050405020304" pitchFamily="18" charset="0"/>
              </a:rPr>
              <a:t>the full stomach of the rich </a:t>
            </a:r>
            <a:r>
              <a:rPr lang="en-US" sz="2800" dirty="0">
                <a:latin typeface="Times New Roman" panose="02020603050405020304" pitchFamily="18" charset="0"/>
                <a:ea typeface="Calibri" panose="020F0502020204030204" pitchFamily="34" charset="0"/>
                <a:cs typeface="Times New Roman" panose="02020603050405020304" pitchFamily="18" charset="0"/>
              </a:rPr>
              <a:t>will not let him sleep. </a:t>
            </a:r>
            <a:r>
              <a:rPr lang="en-US" sz="2400" dirty="0">
                <a:latin typeface="Calibri" panose="020F0502020204030204" pitchFamily="34" charset="0"/>
                <a:ea typeface="Calibri" panose="020F0502020204030204" pitchFamily="34" charset="0"/>
                <a:cs typeface="Times New Roman" panose="02020603050405020304" pitchFamily="18" charset="0"/>
              </a:rPr>
              <a:t/>
            </a:r>
            <a:br>
              <a:rPr lang="en-US" sz="2400" dirty="0">
                <a:latin typeface="Calibri" panose="020F0502020204030204" pitchFamily="34" charset="0"/>
                <a:ea typeface="Calibri" panose="020F0502020204030204" pitchFamily="34" charset="0"/>
                <a:cs typeface="Times New Roman" panose="02020603050405020304" pitchFamily="18" charset="0"/>
              </a:rPr>
            </a:br>
            <a:r>
              <a:rPr lang="en-US" sz="2400" dirty="0">
                <a:latin typeface="Calibri" panose="020F0502020204030204" pitchFamily="34" charset="0"/>
                <a:ea typeface="Calibri" panose="020F0502020204030204" pitchFamily="34" charset="0"/>
                <a:cs typeface="Times New Roman" panose="02020603050405020304" pitchFamily="18" charset="0"/>
              </a:rPr>
              <a:t/>
            </a:r>
            <a:br>
              <a:rPr lang="en-US" sz="2400" dirty="0">
                <a:latin typeface="Calibri" panose="020F0502020204030204" pitchFamily="34" charset="0"/>
                <a:ea typeface="Calibri" panose="020F0502020204030204" pitchFamily="34" charset="0"/>
                <a:cs typeface="Times New Roman" panose="02020603050405020304" pitchFamily="18" charset="0"/>
              </a:rPr>
            </a:br>
            <a:r>
              <a:rPr lang="en-US" sz="1600" dirty="0">
                <a:latin typeface="Calibri" panose="020F0502020204030204" pitchFamily="34" charset="0"/>
                <a:ea typeface="Calibri" panose="020F0502020204030204" pitchFamily="34" charset="0"/>
                <a:cs typeface="Times New Roman" panose="02020603050405020304" pitchFamily="18" charset="0"/>
              </a:rPr>
              <a:t/>
            </a:r>
            <a:br>
              <a:rPr lang="en-US" sz="1600" dirty="0">
                <a:latin typeface="Calibri" panose="020F0502020204030204" pitchFamily="34" charset="0"/>
                <a:ea typeface="Calibri" panose="020F0502020204030204" pitchFamily="34" charset="0"/>
                <a:cs typeface="Times New Roman" panose="02020603050405020304" pitchFamily="18" charset="0"/>
              </a:rPr>
            </a:br>
            <a:r>
              <a:rPr lang="en-US" sz="1600" dirty="0">
                <a:latin typeface="Calibri" panose="020F0502020204030204" pitchFamily="34" charset="0"/>
                <a:ea typeface="Calibri" panose="020F0502020204030204" pitchFamily="34" charset="0"/>
                <a:cs typeface="Times New Roman" panose="02020603050405020304" pitchFamily="18" charset="0"/>
              </a:rPr>
              <a:t/>
            </a:r>
            <a:br>
              <a:rPr lang="en-US" sz="1600" dirty="0">
                <a:latin typeface="Calibri" panose="020F0502020204030204" pitchFamily="34" charset="0"/>
                <a:ea typeface="Calibri" panose="020F0502020204030204" pitchFamily="34" charset="0"/>
                <a:cs typeface="Times New Roman" panose="02020603050405020304" pitchFamily="18" charset="0"/>
              </a:rPr>
            </a:br>
            <a:r>
              <a:rPr lang="en-US" sz="1200" dirty="0">
                <a:ea typeface="Calibri"/>
                <a:cs typeface="Times New Roman"/>
              </a:rPr>
              <a:t/>
            </a:r>
            <a:br>
              <a:rPr lang="en-US" sz="1200" dirty="0">
                <a:ea typeface="Calibri"/>
                <a:cs typeface="Times New Roman"/>
              </a:rPr>
            </a:br>
            <a:endParaRPr lang="en-US" sz="1600" dirty="0"/>
          </a:p>
        </p:txBody>
      </p:sp>
    </p:spTree>
    <p:extLst>
      <p:ext uri="{BB962C8B-B14F-4D97-AF65-F5344CB8AC3E}">
        <p14:creationId xmlns:p14="http://schemas.microsoft.com/office/powerpoint/2010/main" val="406224270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6324600"/>
          </a:xfrm>
        </p:spPr>
        <p:txBody>
          <a:bodyPr>
            <a:normAutofit fontScale="92500" lnSpcReduction="10000"/>
          </a:bodyPr>
          <a:lstStyle/>
          <a:p>
            <a:pPr marL="0" marR="0" indent="457200" algn="ctr">
              <a:lnSpc>
                <a:spcPct val="107000"/>
              </a:lnSpc>
              <a:spcBef>
                <a:spcPts val="0"/>
              </a:spcBef>
              <a:spcAft>
                <a:spcPts val="0"/>
              </a:spcAft>
            </a:pPr>
            <a:endParaRPr lang="en-US" sz="2100" dirty="0" smtClean="0">
              <a:latin typeface="Times New Roman" panose="02020603050405020304" pitchFamily="18"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sz="2400" dirty="0">
                <a:latin typeface="Times New Roman" panose="02020603050405020304" pitchFamily="18" charset="0"/>
                <a:ea typeface="Calibri" panose="020F0502020204030204" pitchFamily="34" charset="0"/>
                <a:cs typeface="Times New Roman" panose="02020603050405020304" pitchFamily="18" charset="0"/>
              </a:rPr>
              <a:t>(13) There is a grievous evil that I have seen under the sun: riches were kept by </a:t>
            </a:r>
            <a:r>
              <a:rPr lang="en-US" sz="2400" u="sng" dirty="0">
                <a:latin typeface="Times New Roman" panose="02020603050405020304" pitchFamily="18" charset="0"/>
                <a:ea typeface="Calibri" panose="020F0502020204030204" pitchFamily="34" charset="0"/>
                <a:cs typeface="Times New Roman" panose="02020603050405020304" pitchFamily="18" charset="0"/>
              </a:rPr>
              <a:t>their owner</a:t>
            </a:r>
            <a:r>
              <a:rPr lang="en-US" sz="2400" dirty="0">
                <a:latin typeface="Times New Roman" panose="02020603050405020304" pitchFamily="18" charset="0"/>
                <a:ea typeface="Calibri" panose="020F0502020204030204" pitchFamily="34" charset="0"/>
                <a:cs typeface="Times New Roman" panose="02020603050405020304" pitchFamily="18" charset="0"/>
              </a:rPr>
              <a:t> to his hurt, (14) and </a:t>
            </a:r>
            <a:r>
              <a:rPr lang="en-US" sz="2400" u="sng" dirty="0">
                <a:latin typeface="Times New Roman" panose="02020603050405020304" pitchFamily="18" charset="0"/>
                <a:ea typeface="Calibri" panose="020F0502020204030204" pitchFamily="34" charset="0"/>
                <a:cs typeface="Times New Roman" panose="02020603050405020304" pitchFamily="18" charset="0"/>
              </a:rPr>
              <a:t>those riches were lost</a:t>
            </a:r>
            <a:r>
              <a:rPr lang="en-US" sz="2400" dirty="0">
                <a:latin typeface="Times New Roman" panose="02020603050405020304" pitchFamily="18" charset="0"/>
                <a:ea typeface="Calibri" panose="020F0502020204030204" pitchFamily="34" charset="0"/>
                <a:cs typeface="Times New Roman" panose="02020603050405020304" pitchFamily="18" charset="0"/>
              </a:rPr>
              <a:t> in a bad venture. And </a:t>
            </a:r>
            <a:r>
              <a:rPr lang="en-US" sz="2400" u="sng" dirty="0">
                <a:latin typeface="Times New Roman" panose="02020603050405020304" pitchFamily="18" charset="0"/>
                <a:ea typeface="Calibri" panose="020F0502020204030204" pitchFamily="34" charset="0"/>
                <a:cs typeface="Times New Roman" panose="02020603050405020304" pitchFamily="18" charset="0"/>
              </a:rPr>
              <a:t>he is father of a son,</a:t>
            </a:r>
            <a:r>
              <a:rPr lang="en-US" sz="2400" dirty="0">
                <a:latin typeface="Times New Roman" panose="02020603050405020304" pitchFamily="18" charset="0"/>
                <a:ea typeface="Calibri" panose="020F0502020204030204" pitchFamily="34" charset="0"/>
                <a:cs typeface="Times New Roman" panose="02020603050405020304" pitchFamily="18" charset="0"/>
              </a:rPr>
              <a:t> but he has nothing in his hand. (15) </a:t>
            </a:r>
            <a:r>
              <a:rPr lang="en-US" sz="2400" u="sng" dirty="0">
                <a:latin typeface="Times New Roman" panose="02020603050405020304" pitchFamily="18" charset="0"/>
                <a:ea typeface="Calibri" panose="020F0502020204030204" pitchFamily="34" charset="0"/>
                <a:cs typeface="Times New Roman" panose="02020603050405020304" pitchFamily="18" charset="0"/>
              </a:rPr>
              <a:t>As he came from his mother's womb he shall go again, naked as he came, and shall take nothing for his toil that he may carry away in his hand</a:t>
            </a:r>
            <a:r>
              <a:rPr lang="en-US" sz="2400" dirty="0">
                <a:latin typeface="Times New Roman" panose="02020603050405020304" pitchFamily="18" charset="0"/>
                <a:ea typeface="Calibri" panose="020F0502020204030204" pitchFamily="34" charset="0"/>
                <a:cs typeface="Times New Roman" panose="02020603050405020304" pitchFamily="18" charset="0"/>
              </a:rPr>
              <a:t>. (16) This also is a grievous evil: just as he came, so shall he go, and what gain is there to him who toils for the wind? (17) Moreover, </a:t>
            </a:r>
            <a:r>
              <a:rPr lang="en-US" sz="2400" u="sng" dirty="0">
                <a:latin typeface="Times New Roman" panose="02020603050405020304" pitchFamily="18" charset="0"/>
                <a:ea typeface="Calibri" panose="020F0502020204030204" pitchFamily="34" charset="0"/>
                <a:cs typeface="Times New Roman" panose="02020603050405020304" pitchFamily="18" charset="0"/>
              </a:rPr>
              <a:t>all his days</a:t>
            </a:r>
            <a:r>
              <a:rPr lang="en-US" sz="2400" dirty="0">
                <a:latin typeface="Times New Roman" panose="02020603050405020304" pitchFamily="18" charset="0"/>
                <a:ea typeface="Calibri" panose="020F0502020204030204" pitchFamily="34" charset="0"/>
                <a:cs typeface="Times New Roman" panose="02020603050405020304" pitchFamily="18" charset="0"/>
              </a:rPr>
              <a:t> he eats in darkness in much vexation and sickness and anger</a:t>
            </a:r>
            <a:r>
              <a:rPr lang="en-US" sz="2400" dirty="0" smtClean="0">
                <a:latin typeface="Times New Roman" panose="02020603050405020304" pitchFamily="18" charset="0"/>
                <a:ea typeface="Calibri" panose="020F0502020204030204" pitchFamily="34" charset="0"/>
                <a:cs typeface="Times New Roman" panose="02020603050405020304" pitchFamily="18" charset="0"/>
              </a:rPr>
              <a:t>.</a:t>
            </a:r>
          </a:p>
          <a:p>
            <a:pPr marL="0" marR="0" indent="0">
              <a:lnSpc>
                <a:spcPct val="107000"/>
              </a:lnSpc>
              <a:spcBef>
                <a:spcPts val="0"/>
              </a:spcBef>
              <a:spcAft>
                <a:spcPts val="0"/>
              </a:spcAft>
              <a:buNone/>
            </a:pPr>
            <a:r>
              <a:rPr lang="en-US" sz="2400" dirty="0" smtClean="0">
                <a:latin typeface="Times New Roman" panose="02020603050405020304" pitchFamily="18" charset="0"/>
                <a:ea typeface="Calibri" panose="020F0502020204030204" pitchFamily="34" charset="0"/>
                <a:cs typeface="Times New Roman" panose="02020603050405020304" pitchFamily="18" charset="0"/>
              </a:rPr>
              <a:t> </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sz="2400" dirty="0">
                <a:latin typeface="Times New Roman" panose="02020603050405020304" pitchFamily="18" charset="0"/>
                <a:ea typeface="Calibri" panose="020F0502020204030204" pitchFamily="34" charset="0"/>
                <a:cs typeface="Times New Roman" panose="02020603050405020304" pitchFamily="18" charset="0"/>
              </a:rPr>
              <a:t>(18) Behold, what I have seen to be good and fitting is to eat and drink and find enjoyment in all the toil with which one toils under the sun </a:t>
            </a:r>
            <a:r>
              <a:rPr lang="en-US" sz="2400" u="sng" dirty="0">
                <a:latin typeface="Times New Roman" panose="02020603050405020304" pitchFamily="18" charset="0"/>
                <a:ea typeface="Calibri" panose="020F0502020204030204" pitchFamily="34" charset="0"/>
                <a:cs typeface="Times New Roman" panose="02020603050405020304" pitchFamily="18" charset="0"/>
              </a:rPr>
              <a:t>the few days of his life</a:t>
            </a:r>
            <a:r>
              <a:rPr lang="en-US" sz="2400" dirty="0">
                <a:latin typeface="Times New Roman" panose="02020603050405020304" pitchFamily="18" charset="0"/>
                <a:ea typeface="Calibri" panose="020F0502020204030204" pitchFamily="34" charset="0"/>
                <a:cs typeface="Times New Roman" panose="02020603050405020304" pitchFamily="18" charset="0"/>
              </a:rPr>
              <a:t> that</a:t>
            </a:r>
            <a:r>
              <a:rPr lang="en-US" sz="2400" b="1" dirty="0">
                <a:latin typeface="Times New Roman" panose="02020603050405020304" pitchFamily="18" charset="0"/>
                <a:ea typeface="Calibri" panose="020F0502020204030204" pitchFamily="34" charset="0"/>
                <a:cs typeface="Times New Roman" panose="02020603050405020304" pitchFamily="18" charset="0"/>
              </a:rPr>
              <a:t> God has given him, </a:t>
            </a:r>
            <a:r>
              <a:rPr lang="en-US" sz="2400" dirty="0">
                <a:latin typeface="Times New Roman" panose="02020603050405020304" pitchFamily="18" charset="0"/>
                <a:ea typeface="Calibri" panose="020F0502020204030204" pitchFamily="34" charset="0"/>
                <a:cs typeface="Times New Roman" panose="02020603050405020304" pitchFamily="18" charset="0"/>
              </a:rPr>
              <a:t>for this is his lot</a:t>
            </a:r>
            <a:r>
              <a:rPr lang="en-US" sz="2400" dirty="0" smtClean="0">
                <a:latin typeface="Times New Roman" panose="02020603050405020304" pitchFamily="18" charset="0"/>
                <a:ea typeface="Calibri" panose="020F0502020204030204" pitchFamily="34" charset="0"/>
                <a:cs typeface="Times New Roman" panose="02020603050405020304" pitchFamily="18" charset="0"/>
              </a:rPr>
              <a:t>.</a:t>
            </a:r>
          </a:p>
          <a:p>
            <a:pPr marL="0" marR="0" indent="0">
              <a:lnSpc>
                <a:spcPct val="107000"/>
              </a:lnSpc>
              <a:spcBef>
                <a:spcPts val="0"/>
              </a:spcBef>
              <a:spcAft>
                <a:spcPts val="0"/>
              </a:spcAft>
              <a:buNone/>
            </a:pPr>
            <a:r>
              <a:rPr lang="en-US" sz="2000" dirty="0" smtClean="0">
                <a:latin typeface="Calibri" panose="020F0502020204030204" pitchFamily="34" charset="0"/>
                <a:ea typeface="Calibri" panose="020F0502020204030204" pitchFamily="34" charset="0"/>
                <a:cs typeface="Times New Roman" panose="02020603050405020304" pitchFamily="18" charset="0"/>
              </a:rPr>
              <a:t> </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sz="2400" dirty="0">
                <a:latin typeface="Times New Roman" panose="02020603050405020304" pitchFamily="18" charset="0"/>
                <a:ea typeface="Calibri" panose="020F0502020204030204" pitchFamily="34" charset="0"/>
                <a:cs typeface="Times New Roman" panose="02020603050405020304" pitchFamily="18" charset="0"/>
              </a:rPr>
              <a:t>(19)  Everyone also to whom </a:t>
            </a:r>
            <a:r>
              <a:rPr lang="en-US" sz="2400" b="1" dirty="0">
                <a:latin typeface="Times New Roman" panose="02020603050405020304" pitchFamily="18" charset="0"/>
                <a:ea typeface="Calibri" panose="020F0502020204030204" pitchFamily="34" charset="0"/>
                <a:cs typeface="Times New Roman" panose="02020603050405020304" pitchFamily="18" charset="0"/>
              </a:rPr>
              <a:t>God has given</a:t>
            </a:r>
            <a:r>
              <a:rPr lang="en-US" sz="2400" dirty="0">
                <a:latin typeface="Times New Roman" panose="02020603050405020304" pitchFamily="18" charset="0"/>
                <a:ea typeface="Calibri" panose="020F0502020204030204" pitchFamily="34" charset="0"/>
                <a:cs typeface="Times New Roman" panose="02020603050405020304" pitchFamily="18" charset="0"/>
              </a:rPr>
              <a:t> wealth and possessions and power to enjoy them, and to accept </a:t>
            </a:r>
            <a:r>
              <a:rPr lang="en-US" sz="2400" u="sng" dirty="0">
                <a:latin typeface="Times New Roman" panose="02020603050405020304" pitchFamily="18" charset="0"/>
                <a:ea typeface="Calibri" panose="020F0502020204030204" pitchFamily="34" charset="0"/>
                <a:cs typeface="Times New Roman" panose="02020603050405020304" pitchFamily="18" charset="0"/>
              </a:rPr>
              <a:t>his lot</a:t>
            </a:r>
            <a:r>
              <a:rPr lang="en-US" sz="2400" dirty="0">
                <a:latin typeface="Times New Roman" panose="02020603050405020304" pitchFamily="18" charset="0"/>
                <a:ea typeface="Calibri" panose="020F0502020204030204" pitchFamily="34" charset="0"/>
                <a:cs typeface="Times New Roman" panose="02020603050405020304" pitchFamily="18" charset="0"/>
              </a:rPr>
              <a:t> and rejoice in his toil--</a:t>
            </a:r>
            <a:r>
              <a:rPr lang="en-US" sz="2400" b="1" dirty="0">
                <a:latin typeface="Times New Roman" panose="02020603050405020304" pitchFamily="18" charset="0"/>
                <a:ea typeface="Calibri" panose="020F0502020204030204" pitchFamily="34" charset="0"/>
                <a:cs typeface="Times New Roman" panose="02020603050405020304" pitchFamily="18" charset="0"/>
              </a:rPr>
              <a:t>this is the gift of God.</a:t>
            </a:r>
            <a:r>
              <a:rPr lang="en-US" sz="2400" dirty="0">
                <a:latin typeface="Times New Roman" panose="02020603050405020304" pitchFamily="18" charset="0"/>
                <a:ea typeface="Calibri" panose="020F0502020204030204" pitchFamily="34" charset="0"/>
                <a:cs typeface="Times New Roman" panose="02020603050405020304" pitchFamily="18" charset="0"/>
              </a:rPr>
              <a:t> (20) For he will not much remember the days of his life because </a:t>
            </a:r>
            <a:r>
              <a:rPr lang="en-US" sz="2400" b="1" dirty="0">
                <a:latin typeface="Times New Roman" panose="02020603050405020304" pitchFamily="18" charset="0"/>
                <a:ea typeface="Calibri" panose="020F0502020204030204" pitchFamily="34" charset="0"/>
                <a:cs typeface="Times New Roman" panose="02020603050405020304" pitchFamily="18" charset="0"/>
              </a:rPr>
              <a:t>God keeps him occupied</a:t>
            </a:r>
            <a:r>
              <a:rPr lang="en-US" sz="2400" dirty="0">
                <a:latin typeface="Times New Roman" panose="02020603050405020304" pitchFamily="18" charset="0"/>
                <a:ea typeface="Calibri" panose="020F0502020204030204" pitchFamily="34" charset="0"/>
                <a:cs typeface="Times New Roman" panose="02020603050405020304" pitchFamily="18" charset="0"/>
              </a:rPr>
              <a:t> with joy in his heart.</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endParaRPr lang="en-US" sz="2400" dirty="0">
              <a:latin typeface="Calibri" panose="020F0502020204030204" pitchFamily="34" charset="0"/>
              <a:ea typeface="Calibri" panose="020F0502020204030204" pitchFamily="34" charset="0"/>
              <a:cs typeface="Times New Roman" panose="02020603050405020304" pitchFamily="18" charset="0"/>
            </a:endParaRPr>
          </a:p>
          <a:p>
            <a:endParaRPr lang="en-US" sz="1800" dirty="0"/>
          </a:p>
        </p:txBody>
      </p:sp>
    </p:spTree>
    <p:extLst>
      <p:ext uri="{BB962C8B-B14F-4D97-AF65-F5344CB8AC3E}">
        <p14:creationId xmlns:p14="http://schemas.microsoft.com/office/powerpoint/2010/main" val="27696433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8610600" cy="6705600"/>
          </a:xfrm>
        </p:spPr>
        <p:txBody>
          <a:bodyPr>
            <a:normAutofit fontScale="90000"/>
          </a:bodyPr>
          <a:lstStyle/>
          <a:p>
            <a:pPr marL="0" marR="0">
              <a:lnSpc>
                <a:spcPct val="107000"/>
              </a:lnSpc>
              <a:spcBef>
                <a:spcPts val="0"/>
              </a:spcBef>
              <a:spcAft>
                <a:spcPts val="0"/>
              </a:spcAft>
            </a:pPr>
            <a:r>
              <a:rPr lang="en-US" sz="2700" dirty="0">
                <a:latin typeface="Calibri" panose="020F0502020204030204" pitchFamily="34" charset="0"/>
                <a:ea typeface="Calibri" panose="020F0502020204030204" pitchFamily="34" charset="0"/>
                <a:cs typeface="Times New Roman" panose="02020603050405020304" pitchFamily="18" charset="0"/>
              </a:rPr>
              <a:t/>
            </a:r>
            <a:br>
              <a:rPr lang="en-US" sz="2700" dirty="0">
                <a:latin typeface="Calibri" panose="020F0502020204030204" pitchFamily="34" charset="0"/>
                <a:ea typeface="Calibri" panose="020F0502020204030204" pitchFamily="34" charset="0"/>
                <a:cs typeface="Times New Roman" panose="02020603050405020304" pitchFamily="18" charset="0"/>
              </a:rPr>
            </a:br>
            <a:r>
              <a:rPr lang="en-US" sz="2700" dirty="0" smtClean="0">
                <a:latin typeface="Calibri" panose="020F0502020204030204" pitchFamily="34" charset="0"/>
                <a:ea typeface="Calibri" panose="020F0502020204030204" pitchFamily="34" charset="0"/>
                <a:cs typeface="Times New Roman" panose="02020603050405020304" pitchFamily="18" charset="0"/>
              </a:rPr>
              <a:t/>
            </a:r>
            <a:br>
              <a:rPr lang="en-US" sz="2700" dirty="0" smtClean="0">
                <a:latin typeface="Calibri" panose="020F0502020204030204" pitchFamily="34" charset="0"/>
                <a:ea typeface="Calibri" panose="020F0502020204030204" pitchFamily="34" charset="0"/>
                <a:cs typeface="Times New Roman" panose="02020603050405020304" pitchFamily="18" charset="0"/>
              </a:rPr>
            </a:br>
            <a:r>
              <a:rPr lang="en-US" sz="2800" b="1" u="sng" dirty="0" smtClean="0">
                <a:latin typeface="Times New Roman" panose="02020603050405020304" pitchFamily="18" charset="0"/>
                <a:ea typeface="Calibri" panose="020F0502020204030204" pitchFamily="34" charset="0"/>
                <a:cs typeface="Times New Roman" panose="02020603050405020304" pitchFamily="18" charset="0"/>
              </a:rPr>
              <a:t>STUDY </a:t>
            </a:r>
            <a:r>
              <a:rPr lang="en-US" sz="2800" b="1" u="sng" dirty="0">
                <a:latin typeface="Times New Roman" panose="02020603050405020304" pitchFamily="18" charset="0"/>
                <a:ea typeface="Calibri" panose="020F0502020204030204" pitchFamily="34" charset="0"/>
                <a:cs typeface="Times New Roman" panose="02020603050405020304" pitchFamily="18" charset="0"/>
              </a:rPr>
              <a:t>NOTES:</a:t>
            </a:r>
            <a:r>
              <a:rPr lang="en-US" sz="2400" dirty="0">
                <a:latin typeface="Calibri" panose="020F0502020204030204" pitchFamily="34" charset="0"/>
                <a:ea typeface="Calibri" panose="020F0502020204030204" pitchFamily="34" charset="0"/>
                <a:cs typeface="Times New Roman" panose="02020603050405020304" pitchFamily="18" charset="0"/>
              </a:rPr>
              <a:t/>
            </a:r>
            <a:br>
              <a:rPr lang="en-US" sz="2400" dirty="0">
                <a:latin typeface="Calibri" panose="020F0502020204030204" pitchFamily="34" charset="0"/>
                <a:ea typeface="Calibri" panose="020F0502020204030204" pitchFamily="34" charset="0"/>
                <a:cs typeface="Times New Roman" panose="02020603050405020304" pitchFamily="18" charset="0"/>
              </a:rPr>
            </a:br>
            <a:r>
              <a:rPr lang="en-US" sz="2800" dirty="0" smtClean="0">
                <a:latin typeface="Times New Roman" panose="02020603050405020304" pitchFamily="18" charset="0"/>
                <a:ea typeface="Calibri" panose="020F0502020204030204" pitchFamily="34" charset="0"/>
                <a:cs typeface="Times New Roman" panose="02020603050405020304" pitchFamily="18" charset="0"/>
              </a:rPr>
              <a:t>1</a:t>
            </a:r>
            <a:r>
              <a:rPr lang="en-US" sz="2800" dirty="0">
                <a:latin typeface="Times New Roman" panose="02020603050405020304" pitchFamily="18" charset="0"/>
                <a:ea typeface="Calibri" panose="020F0502020204030204" pitchFamily="34" charset="0"/>
                <a:cs typeface="Times New Roman" panose="02020603050405020304" pitchFamily="18" charset="0"/>
              </a:rPr>
              <a:t>. Rash vows are often made within superficial religions. To guard your steps, listen before you speak                      </a:t>
            </a:r>
            <a:r>
              <a:rPr lang="en-US" sz="2400" dirty="0">
                <a:latin typeface="Calibri" panose="020F0502020204030204" pitchFamily="34" charset="0"/>
                <a:ea typeface="Calibri" panose="020F0502020204030204" pitchFamily="34" charset="0"/>
                <a:cs typeface="Times New Roman" panose="02020603050405020304" pitchFamily="18" charset="0"/>
              </a:rPr>
              <a:t/>
            </a:r>
            <a:br>
              <a:rPr lang="en-US" sz="2400" dirty="0">
                <a:latin typeface="Calibri" panose="020F0502020204030204" pitchFamily="34" charset="0"/>
                <a:ea typeface="Calibri" panose="020F0502020204030204" pitchFamily="34" charset="0"/>
                <a:cs typeface="Times New Roman" panose="02020603050405020304" pitchFamily="18" charset="0"/>
              </a:rPr>
            </a:b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b="1" dirty="0">
                <a:latin typeface="Times New Roman" panose="02020603050405020304" pitchFamily="18" charset="0"/>
                <a:ea typeface="Calibri" panose="020F0502020204030204" pitchFamily="34" charset="0"/>
                <a:cs typeface="Times New Roman" panose="02020603050405020304" pitchFamily="18" charset="0"/>
              </a:rPr>
              <a:t>(1 Sam 15:22). </a:t>
            </a:r>
            <a:r>
              <a:rPr lang="en-US" sz="2800" dirty="0">
                <a:latin typeface="Times New Roman" panose="02020603050405020304" pitchFamily="18" charset="0"/>
                <a:ea typeface="Calibri" panose="020F0502020204030204" pitchFamily="34" charset="0"/>
                <a:cs typeface="Times New Roman" panose="02020603050405020304" pitchFamily="18" charset="0"/>
              </a:rPr>
              <a:t>The fool always has dreams of grandeur which are just pipe dreams.</a:t>
            </a:r>
            <a:r>
              <a:rPr lang="en-US" sz="2400" dirty="0">
                <a:latin typeface="Calibri" panose="020F0502020204030204" pitchFamily="34" charset="0"/>
                <a:ea typeface="Calibri" panose="020F0502020204030204" pitchFamily="34" charset="0"/>
                <a:cs typeface="Times New Roman" panose="02020603050405020304" pitchFamily="18" charset="0"/>
              </a:rPr>
              <a:t/>
            </a:r>
            <a:br>
              <a:rPr lang="en-US" sz="2400" dirty="0">
                <a:latin typeface="Calibri" panose="020F0502020204030204" pitchFamily="34" charset="0"/>
                <a:ea typeface="Calibri" panose="020F0502020204030204" pitchFamily="34" charset="0"/>
                <a:cs typeface="Times New Roman" panose="02020603050405020304" pitchFamily="18" charset="0"/>
              </a:rPr>
            </a:br>
            <a:r>
              <a:rPr lang="en-US" sz="2800" dirty="0">
                <a:latin typeface="Times New Roman" panose="02020603050405020304" pitchFamily="18" charset="0"/>
                <a:ea typeface="Calibri" panose="020F0502020204030204" pitchFamily="34" charset="0"/>
                <a:cs typeface="Times New Roman" panose="02020603050405020304" pitchFamily="18" charset="0"/>
              </a:rPr>
              <a:t>2. True vows are a serious matter when made before God                                                                                                 </a:t>
            </a:r>
            <a:r>
              <a:rPr lang="en-US" sz="2400" dirty="0">
                <a:latin typeface="Calibri" panose="020F0502020204030204" pitchFamily="34" charset="0"/>
                <a:ea typeface="Calibri" panose="020F0502020204030204" pitchFamily="34" charset="0"/>
                <a:cs typeface="Times New Roman" panose="02020603050405020304" pitchFamily="18" charset="0"/>
              </a:rPr>
              <a:t/>
            </a:r>
            <a:br>
              <a:rPr lang="en-US" sz="2400" dirty="0">
                <a:latin typeface="Calibri" panose="020F0502020204030204" pitchFamily="34" charset="0"/>
                <a:ea typeface="Calibri" panose="020F0502020204030204" pitchFamily="34" charset="0"/>
                <a:cs typeface="Times New Roman" panose="02020603050405020304" pitchFamily="18" charset="0"/>
              </a:rPr>
            </a:b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b="1" dirty="0">
                <a:latin typeface="Times New Roman" panose="02020603050405020304" pitchFamily="18" charset="0"/>
                <a:ea typeface="Calibri" panose="020F0502020204030204" pitchFamily="34" charset="0"/>
                <a:cs typeface="Times New Roman" panose="02020603050405020304" pitchFamily="18" charset="0"/>
              </a:rPr>
              <a:t>(Nu 21:1-3;  30:2;  Dt 6:13;  23:21-23;  1 Sam 1:11,24-28;  Ps 116:14;  Mt 5:33-37; 15:8,9;  </a:t>
            </a:r>
            <a:r>
              <a:rPr lang="en-US" sz="2800" b="1" dirty="0" err="1">
                <a:latin typeface="Times New Roman" panose="02020603050405020304" pitchFamily="18" charset="0"/>
                <a:ea typeface="Calibri" panose="020F0502020204030204" pitchFamily="34" charset="0"/>
                <a:cs typeface="Times New Roman" panose="02020603050405020304" pitchFamily="18" charset="0"/>
              </a:rPr>
              <a:t>Heb</a:t>
            </a:r>
            <a:r>
              <a:rPr lang="en-US" sz="2800" b="1" dirty="0">
                <a:latin typeface="Times New Roman" panose="02020603050405020304" pitchFamily="18" charset="0"/>
                <a:ea typeface="Calibri" panose="020F0502020204030204" pitchFamily="34" charset="0"/>
                <a:cs typeface="Times New Roman" panose="02020603050405020304" pitchFamily="18" charset="0"/>
              </a:rPr>
              <a:t> 6:16)</a:t>
            </a:r>
            <a:r>
              <a:rPr lang="en-US" sz="2400" dirty="0">
                <a:latin typeface="Calibri" panose="020F0502020204030204" pitchFamily="34" charset="0"/>
                <a:ea typeface="Calibri" panose="020F0502020204030204" pitchFamily="34" charset="0"/>
                <a:cs typeface="Times New Roman" panose="02020603050405020304" pitchFamily="18" charset="0"/>
              </a:rPr>
              <a:t/>
            </a:r>
            <a:br>
              <a:rPr lang="en-US" sz="2400" dirty="0">
                <a:latin typeface="Calibri" panose="020F0502020204030204" pitchFamily="34" charset="0"/>
                <a:ea typeface="Calibri" panose="020F0502020204030204" pitchFamily="34" charset="0"/>
                <a:cs typeface="Times New Roman" panose="02020603050405020304" pitchFamily="18" charset="0"/>
              </a:rPr>
            </a:br>
            <a:r>
              <a:rPr lang="en-US" sz="2800" dirty="0">
                <a:latin typeface="Times New Roman" panose="02020603050405020304" pitchFamily="18" charset="0"/>
                <a:ea typeface="Calibri" panose="020F0502020204030204" pitchFamily="34" charset="0"/>
                <a:cs typeface="Times New Roman" panose="02020603050405020304" pitchFamily="18" charset="0"/>
              </a:rPr>
              <a:t>     When a fool speaks, he is like one who refuses to listen and learn from others </a:t>
            </a:r>
            <a:r>
              <a:rPr lang="en-US" sz="2800" b="1" dirty="0">
                <a:latin typeface="Times New Roman" panose="02020603050405020304" pitchFamily="18" charset="0"/>
                <a:ea typeface="Calibri" panose="020F0502020204030204" pitchFamily="34" charset="0"/>
                <a:cs typeface="Times New Roman" panose="02020603050405020304" pitchFamily="18" charset="0"/>
              </a:rPr>
              <a:t>(</a:t>
            </a:r>
            <a:r>
              <a:rPr lang="en-US" sz="2800" b="1" dirty="0" err="1">
                <a:latin typeface="Times New Roman" panose="02020603050405020304" pitchFamily="18" charset="0"/>
                <a:ea typeface="Calibri" panose="020F0502020204030204" pitchFamily="34" charset="0"/>
                <a:cs typeface="Times New Roman" panose="02020603050405020304" pitchFamily="18" charset="0"/>
              </a:rPr>
              <a:t>Prov</a:t>
            </a:r>
            <a:r>
              <a:rPr lang="en-US" sz="2800" b="1" dirty="0">
                <a:latin typeface="Times New Roman" panose="02020603050405020304" pitchFamily="18" charset="0"/>
                <a:ea typeface="Calibri" panose="020F0502020204030204" pitchFamily="34" charset="0"/>
                <a:cs typeface="Times New Roman" panose="02020603050405020304" pitchFamily="18" charset="0"/>
              </a:rPr>
              <a:t> 1:20-27; 10:8-10)</a:t>
            </a:r>
            <a:r>
              <a:rPr lang="en-US" sz="2400" dirty="0">
                <a:latin typeface="Calibri" panose="020F0502020204030204" pitchFamily="34" charset="0"/>
                <a:ea typeface="Calibri" panose="020F0502020204030204" pitchFamily="34" charset="0"/>
                <a:cs typeface="Times New Roman" panose="02020603050405020304" pitchFamily="18" charset="0"/>
              </a:rPr>
              <a:t/>
            </a:r>
            <a:br>
              <a:rPr lang="en-US" sz="2400" dirty="0">
                <a:latin typeface="Calibri" panose="020F0502020204030204" pitchFamily="34" charset="0"/>
                <a:ea typeface="Calibri" panose="020F0502020204030204" pitchFamily="34" charset="0"/>
                <a:cs typeface="Times New Roman" panose="02020603050405020304" pitchFamily="18" charset="0"/>
              </a:rPr>
            </a:br>
            <a:r>
              <a:rPr lang="en-US" sz="2800" dirty="0">
                <a:latin typeface="Times New Roman" panose="02020603050405020304" pitchFamily="18" charset="0"/>
                <a:ea typeface="Calibri" panose="020F0502020204030204" pitchFamily="34" charset="0"/>
                <a:cs typeface="Times New Roman" panose="02020603050405020304" pitchFamily="18" charset="0"/>
              </a:rPr>
              <a:t>3. The temple messenger was the one who heard people’s vows</a:t>
            </a:r>
            <a:r>
              <a:rPr lang="en-US" sz="2800" b="1" dirty="0">
                <a:latin typeface="Times New Roman" panose="02020603050405020304" pitchFamily="18" charset="0"/>
                <a:ea typeface="Calibri" panose="020F0502020204030204" pitchFamily="34" charset="0"/>
                <a:cs typeface="Times New Roman" panose="02020603050405020304" pitchFamily="18" charset="0"/>
              </a:rPr>
              <a:t> (Lev 10:11;  Mal 2:7) </a:t>
            </a:r>
            <a:r>
              <a:rPr lang="en-US" sz="2400" dirty="0">
                <a:latin typeface="Calibri" panose="020F0502020204030204" pitchFamily="34" charset="0"/>
                <a:ea typeface="Calibri" panose="020F0502020204030204" pitchFamily="34" charset="0"/>
                <a:cs typeface="Times New Roman" panose="02020603050405020304" pitchFamily="18" charset="0"/>
              </a:rPr>
              <a:t/>
            </a:r>
            <a:br>
              <a:rPr lang="en-US" sz="2400" dirty="0">
                <a:latin typeface="Calibri" panose="020F0502020204030204" pitchFamily="34" charset="0"/>
                <a:ea typeface="Calibri" panose="020F0502020204030204" pitchFamily="34" charset="0"/>
                <a:cs typeface="Times New Roman" panose="02020603050405020304" pitchFamily="18" charset="0"/>
              </a:rPr>
            </a:br>
            <a:r>
              <a:rPr lang="en-US" sz="2800" dirty="0">
                <a:latin typeface="Times New Roman" panose="02020603050405020304" pitchFamily="18" charset="0"/>
                <a:ea typeface="Calibri" panose="020F0502020204030204" pitchFamily="34" charset="0"/>
                <a:cs typeface="Times New Roman" panose="02020603050405020304" pitchFamily="18" charset="0"/>
              </a:rPr>
              <a:t>4. Every high person has a higher person over them, so do not be surprised what you might see, because</a:t>
            </a:r>
            <a:r>
              <a:rPr lang="en-US" sz="2400" dirty="0">
                <a:latin typeface="Calibri" panose="020F0502020204030204" pitchFamily="34" charset="0"/>
                <a:ea typeface="Calibri" panose="020F0502020204030204" pitchFamily="34" charset="0"/>
                <a:cs typeface="Times New Roman" panose="02020603050405020304" pitchFamily="18" charset="0"/>
              </a:rPr>
              <a:t/>
            </a:r>
            <a:br>
              <a:rPr lang="en-US" sz="2400" dirty="0">
                <a:latin typeface="Calibri" panose="020F0502020204030204" pitchFamily="34" charset="0"/>
                <a:ea typeface="Calibri" panose="020F0502020204030204" pitchFamily="34" charset="0"/>
                <a:cs typeface="Times New Roman" panose="02020603050405020304" pitchFamily="18" charset="0"/>
              </a:rPr>
            </a:br>
            <a:r>
              <a:rPr lang="en-US" sz="2800" dirty="0">
                <a:latin typeface="Times New Roman" panose="02020603050405020304" pitchFamily="18" charset="0"/>
                <a:ea typeface="Calibri" panose="020F0502020204030204" pitchFamily="34" charset="0"/>
                <a:cs typeface="Times New Roman" panose="02020603050405020304" pitchFamily="18" charset="0"/>
              </a:rPr>
              <a:t>     we know what is in the hearts of sinful men, since we are one of them! </a:t>
            </a:r>
            <a:r>
              <a:rPr lang="en-US" sz="2800" b="1" dirty="0">
                <a:latin typeface="Times New Roman" panose="02020603050405020304" pitchFamily="18" charset="0"/>
                <a:ea typeface="Calibri" panose="020F0502020204030204" pitchFamily="34" charset="0"/>
                <a:cs typeface="Times New Roman" panose="02020603050405020304" pitchFamily="18" charset="0"/>
              </a:rPr>
              <a:t>(Job 24:22-24; John 2:24-25)</a:t>
            </a:r>
            <a:r>
              <a:rPr lang="en-US" sz="2400" dirty="0">
                <a:latin typeface="Calibri" panose="020F0502020204030204" pitchFamily="34" charset="0"/>
                <a:ea typeface="Calibri" panose="020F0502020204030204" pitchFamily="34" charset="0"/>
                <a:cs typeface="Times New Roman" panose="02020603050405020304" pitchFamily="18" charset="0"/>
              </a:rPr>
              <a:t/>
            </a:r>
            <a:br>
              <a:rPr lang="en-US" sz="2400" dirty="0">
                <a:latin typeface="Calibri" panose="020F0502020204030204" pitchFamily="34" charset="0"/>
                <a:ea typeface="Calibri" panose="020F0502020204030204" pitchFamily="34" charset="0"/>
                <a:cs typeface="Times New Roman" panose="02020603050405020304" pitchFamily="18" charset="0"/>
              </a:rPr>
            </a:br>
            <a:r>
              <a:rPr lang="en-US" sz="2400" dirty="0">
                <a:latin typeface="Calibri" panose="020F0502020204030204" pitchFamily="34" charset="0"/>
                <a:ea typeface="Calibri" panose="020F0502020204030204" pitchFamily="34" charset="0"/>
                <a:cs typeface="Times New Roman" panose="02020603050405020304" pitchFamily="18" charset="0"/>
              </a:rPr>
              <a:t/>
            </a:r>
            <a:br>
              <a:rPr lang="en-US" sz="2400" dirty="0">
                <a:latin typeface="Calibri" panose="020F0502020204030204" pitchFamily="34" charset="0"/>
                <a:ea typeface="Calibri" panose="020F0502020204030204" pitchFamily="34" charset="0"/>
                <a:cs typeface="Times New Roman" panose="02020603050405020304" pitchFamily="18" charset="0"/>
              </a:rPr>
            </a:br>
            <a:r>
              <a:rPr lang="en-US" sz="1600" dirty="0">
                <a:latin typeface="Calibri" panose="020F0502020204030204" pitchFamily="34" charset="0"/>
                <a:ea typeface="Calibri" panose="020F0502020204030204" pitchFamily="34" charset="0"/>
                <a:cs typeface="Times New Roman" panose="02020603050405020304" pitchFamily="18" charset="0"/>
              </a:rPr>
              <a:t/>
            </a:r>
            <a:br>
              <a:rPr lang="en-US" sz="1600" dirty="0">
                <a:latin typeface="Calibri" panose="020F0502020204030204" pitchFamily="34" charset="0"/>
                <a:ea typeface="Calibri" panose="020F0502020204030204" pitchFamily="34" charset="0"/>
                <a:cs typeface="Times New Roman" panose="02020603050405020304" pitchFamily="18" charset="0"/>
              </a:rPr>
            </a:br>
            <a:r>
              <a:rPr lang="en-US" sz="1800" dirty="0">
                <a:ea typeface="Calibri"/>
                <a:cs typeface="Times New Roman"/>
              </a:rPr>
              <a:t/>
            </a:r>
            <a:br>
              <a:rPr lang="en-US" sz="1800" dirty="0">
                <a:ea typeface="Calibri"/>
                <a:cs typeface="Times New Roman"/>
              </a:rPr>
            </a:br>
            <a:endParaRPr lang="en-US" sz="1800" dirty="0"/>
          </a:p>
        </p:txBody>
      </p:sp>
    </p:spTree>
    <p:extLst>
      <p:ext uri="{BB962C8B-B14F-4D97-AF65-F5344CB8AC3E}">
        <p14:creationId xmlns:p14="http://schemas.microsoft.com/office/powerpoint/2010/main" val="240696443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888162"/>
          </a:xfrm>
        </p:spPr>
        <p:txBody>
          <a:bodyPr>
            <a:noAutofit/>
          </a:bodyPr>
          <a:lstStyle/>
          <a:p>
            <a:pPr marL="0" marR="0">
              <a:lnSpc>
                <a:spcPct val="107000"/>
              </a:lnSpc>
              <a:spcBef>
                <a:spcPts val="0"/>
              </a:spcBef>
              <a:spcAft>
                <a:spcPts val="0"/>
              </a:spcAft>
            </a:pPr>
            <a:r>
              <a:rPr lang="en-US" sz="2800" dirty="0" smtClean="0">
                <a:latin typeface="Times New Roman" panose="02020603050405020304" pitchFamily="18" charset="0"/>
                <a:ea typeface="Calibri" panose="020F0502020204030204" pitchFamily="34" charset="0"/>
                <a:cs typeface="Times New Roman" panose="02020603050405020304" pitchFamily="18" charset="0"/>
              </a:rPr>
              <a:t/>
            </a:r>
            <a:br>
              <a:rPr lang="en-US" sz="2800" dirty="0" smtClean="0">
                <a:latin typeface="Times New Roman" panose="02020603050405020304" pitchFamily="18" charset="0"/>
                <a:ea typeface="Calibri" panose="020F0502020204030204" pitchFamily="34" charset="0"/>
                <a:cs typeface="Times New Roman" panose="02020603050405020304" pitchFamily="18" charset="0"/>
              </a:rPr>
            </a:br>
            <a:r>
              <a:rPr lang="en-US" sz="2800" dirty="0">
                <a:latin typeface="Times New Roman" panose="02020603050405020304" pitchFamily="18" charset="0"/>
                <a:ea typeface="Calibri" panose="020F0502020204030204" pitchFamily="34" charset="0"/>
                <a:cs typeface="Times New Roman" panose="02020603050405020304" pitchFamily="18" charset="0"/>
              </a:rPr>
              <a:t/>
            </a:r>
            <a:br>
              <a:rPr lang="en-US" sz="2800" dirty="0">
                <a:latin typeface="Times New Roman" panose="02020603050405020304" pitchFamily="18" charset="0"/>
                <a:ea typeface="Calibri" panose="020F0502020204030204" pitchFamily="34" charset="0"/>
                <a:cs typeface="Times New Roman" panose="02020603050405020304" pitchFamily="18" charset="0"/>
              </a:rPr>
            </a:br>
            <a:r>
              <a:rPr lang="en-US" sz="2200" dirty="0">
                <a:latin typeface="Times New Roman" panose="02020603050405020304" pitchFamily="18" charset="0"/>
                <a:ea typeface="Calibri" panose="020F0502020204030204" pitchFamily="34" charset="0"/>
                <a:cs typeface="Times New Roman" panose="02020603050405020304" pitchFamily="18" charset="0"/>
              </a:rPr>
              <a:t>5. Kings as administrators profit from the produce of the fields </a:t>
            </a:r>
            <a:r>
              <a:rPr lang="en-US" sz="2200"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2200" b="1" dirty="0" smtClean="0">
                <a:latin typeface="Times New Roman" panose="02020603050405020304" pitchFamily="18" charset="0"/>
                <a:ea typeface="Calibri" panose="020F0502020204030204" pitchFamily="34" charset="0"/>
                <a:cs typeface="Times New Roman" panose="02020603050405020304" pitchFamily="18" charset="0"/>
              </a:rPr>
              <a:t>(</a:t>
            </a:r>
            <a:r>
              <a:rPr lang="en-US" sz="2200" b="1" dirty="0">
                <a:latin typeface="Times New Roman" panose="02020603050405020304" pitchFamily="18" charset="0"/>
                <a:ea typeface="Calibri" panose="020F0502020204030204" pitchFamily="34" charset="0"/>
                <a:cs typeface="Times New Roman" panose="02020603050405020304" pitchFamily="18" charset="0"/>
              </a:rPr>
              <a:t>Amos 7:1</a:t>
            </a:r>
            <a:r>
              <a:rPr lang="en-US" sz="2200" b="1" dirty="0" smtClean="0">
                <a:latin typeface="Times New Roman" panose="02020603050405020304" pitchFamily="18" charset="0"/>
                <a:ea typeface="Calibri" panose="020F0502020204030204" pitchFamily="34" charset="0"/>
                <a:cs typeface="Times New Roman" panose="02020603050405020304" pitchFamily="18" charset="0"/>
              </a:rPr>
              <a:t>)</a:t>
            </a:r>
            <a:br>
              <a:rPr lang="en-US" sz="2200" b="1" dirty="0" smtClean="0">
                <a:latin typeface="Times New Roman" panose="02020603050405020304" pitchFamily="18" charset="0"/>
                <a:ea typeface="Calibri" panose="020F0502020204030204" pitchFamily="34" charset="0"/>
                <a:cs typeface="Times New Roman" panose="02020603050405020304" pitchFamily="18" charset="0"/>
              </a:rPr>
            </a:br>
            <a:r>
              <a:rPr lang="en-US" sz="2200" dirty="0">
                <a:latin typeface="Calibri" panose="020F0502020204030204" pitchFamily="34" charset="0"/>
                <a:ea typeface="Calibri" panose="020F0502020204030204" pitchFamily="34" charset="0"/>
                <a:cs typeface="Times New Roman" panose="02020603050405020304" pitchFamily="18" charset="0"/>
              </a:rPr>
              <a:t/>
            </a:r>
            <a:br>
              <a:rPr lang="en-US" sz="2200" dirty="0">
                <a:latin typeface="Calibri" panose="020F0502020204030204" pitchFamily="34" charset="0"/>
                <a:ea typeface="Calibri" panose="020F0502020204030204" pitchFamily="34" charset="0"/>
                <a:cs typeface="Times New Roman" panose="02020603050405020304" pitchFamily="18" charset="0"/>
              </a:rPr>
            </a:br>
            <a:r>
              <a:rPr lang="en-US" sz="2200" dirty="0">
                <a:latin typeface="Times New Roman" panose="02020603050405020304" pitchFamily="18" charset="0"/>
                <a:ea typeface="Calibri" panose="020F0502020204030204" pitchFamily="34" charset="0"/>
                <a:cs typeface="Times New Roman" panose="02020603050405020304" pitchFamily="18" charset="0"/>
              </a:rPr>
              <a:t>6. Riches and wealth do not bring true </a:t>
            </a:r>
            <a:r>
              <a:rPr lang="en-US" sz="2200" dirty="0" smtClean="0">
                <a:latin typeface="Times New Roman" panose="02020603050405020304" pitchFamily="18" charset="0"/>
                <a:ea typeface="Calibri" panose="020F0502020204030204" pitchFamily="34" charset="0"/>
                <a:cs typeface="Times New Roman" panose="02020603050405020304" pitchFamily="18" charset="0"/>
              </a:rPr>
              <a:t>contentment</a:t>
            </a:r>
            <a:br>
              <a:rPr lang="en-US" sz="2200" dirty="0" smtClean="0">
                <a:latin typeface="Times New Roman" panose="02020603050405020304" pitchFamily="18" charset="0"/>
                <a:ea typeface="Calibri" panose="020F0502020204030204" pitchFamily="34" charset="0"/>
                <a:cs typeface="Times New Roman" panose="02020603050405020304" pitchFamily="18" charset="0"/>
              </a:rPr>
            </a:br>
            <a:r>
              <a:rPr lang="en-US" sz="2200"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2200" b="1" dirty="0">
                <a:latin typeface="Times New Roman" panose="02020603050405020304" pitchFamily="18" charset="0"/>
                <a:ea typeface="Calibri" panose="020F0502020204030204" pitchFamily="34" charset="0"/>
                <a:cs typeface="Times New Roman" panose="02020603050405020304" pitchFamily="18" charset="0"/>
              </a:rPr>
              <a:t>(Mt 6:19-21, 24-34;  1 Tim 6:7-10</a:t>
            </a:r>
            <a:r>
              <a:rPr lang="en-US" sz="2200" b="1" dirty="0" smtClean="0">
                <a:latin typeface="Times New Roman" panose="02020603050405020304" pitchFamily="18" charset="0"/>
                <a:ea typeface="Calibri" panose="020F0502020204030204" pitchFamily="34" charset="0"/>
                <a:cs typeface="Times New Roman" panose="02020603050405020304" pitchFamily="18" charset="0"/>
              </a:rPr>
              <a:t>)</a:t>
            </a:r>
            <a:br>
              <a:rPr lang="en-US" sz="2200" b="1" dirty="0" smtClean="0">
                <a:latin typeface="Times New Roman" panose="02020603050405020304" pitchFamily="18" charset="0"/>
                <a:ea typeface="Calibri" panose="020F0502020204030204" pitchFamily="34" charset="0"/>
                <a:cs typeface="Times New Roman" panose="02020603050405020304" pitchFamily="18" charset="0"/>
              </a:rPr>
            </a:br>
            <a:r>
              <a:rPr lang="en-US" sz="2200" dirty="0">
                <a:latin typeface="Calibri" panose="020F0502020204030204" pitchFamily="34" charset="0"/>
                <a:ea typeface="Calibri" panose="020F0502020204030204" pitchFamily="34" charset="0"/>
                <a:cs typeface="Times New Roman" panose="02020603050405020304" pitchFamily="18" charset="0"/>
              </a:rPr>
              <a:t/>
            </a:r>
            <a:br>
              <a:rPr lang="en-US" sz="2200" dirty="0">
                <a:latin typeface="Calibri" panose="020F0502020204030204" pitchFamily="34" charset="0"/>
                <a:ea typeface="Calibri" panose="020F0502020204030204" pitchFamily="34" charset="0"/>
                <a:cs typeface="Times New Roman" panose="02020603050405020304" pitchFamily="18" charset="0"/>
              </a:rPr>
            </a:br>
            <a:r>
              <a:rPr lang="en-US" sz="2200" dirty="0">
                <a:latin typeface="Times New Roman" panose="02020603050405020304" pitchFamily="18" charset="0"/>
                <a:ea typeface="Calibri" panose="020F0502020204030204" pitchFamily="34" charset="0"/>
                <a:cs typeface="Times New Roman" panose="02020603050405020304" pitchFamily="18" charset="0"/>
              </a:rPr>
              <a:t>7. The more we have, the more we have to worry about and greater wealth brings greater anxiety and </a:t>
            </a:r>
            <a:r>
              <a:rPr lang="en-US" sz="2200" dirty="0">
                <a:latin typeface="Calibri" panose="020F0502020204030204" pitchFamily="34" charset="0"/>
                <a:ea typeface="Calibri" panose="020F0502020204030204" pitchFamily="34" charset="0"/>
                <a:cs typeface="Times New Roman" panose="02020603050405020304" pitchFamily="18" charset="0"/>
              </a:rPr>
              <a:t/>
            </a:r>
            <a:br>
              <a:rPr lang="en-US" sz="2200" dirty="0">
                <a:latin typeface="Calibri" panose="020F0502020204030204" pitchFamily="34" charset="0"/>
                <a:ea typeface="Calibri" panose="020F0502020204030204" pitchFamily="34" charset="0"/>
                <a:cs typeface="Times New Roman" panose="02020603050405020304" pitchFamily="18" charset="0"/>
              </a:rPr>
            </a:br>
            <a:r>
              <a:rPr lang="en-US" sz="2200" dirty="0">
                <a:latin typeface="Times New Roman" panose="02020603050405020304" pitchFamily="18" charset="0"/>
                <a:ea typeface="Calibri" panose="020F0502020204030204" pitchFamily="34" charset="0"/>
                <a:cs typeface="Times New Roman" panose="02020603050405020304" pitchFamily="18" charset="0"/>
              </a:rPr>
              <a:t>     sleeplessness</a:t>
            </a:r>
            <a:r>
              <a:rPr lang="en-US" sz="2200" dirty="0" smtClean="0">
                <a:latin typeface="Times New Roman" panose="02020603050405020304" pitchFamily="18" charset="0"/>
                <a:ea typeface="Calibri" panose="020F0502020204030204" pitchFamily="34" charset="0"/>
                <a:cs typeface="Times New Roman" panose="02020603050405020304" pitchFamily="18" charset="0"/>
              </a:rPr>
              <a:t>.</a:t>
            </a:r>
            <a:br>
              <a:rPr lang="en-US" sz="2200" dirty="0" smtClean="0">
                <a:latin typeface="Times New Roman" panose="02020603050405020304" pitchFamily="18" charset="0"/>
                <a:ea typeface="Calibri" panose="020F0502020204030204" pitchFamily="34" charset="0"/>
                <a:cs typeface="Times New Roman" panose="02020603050405020304" pitchFamily="18" charset="0"/>
              </a:rPr>
            </a:br>
            <a:r>
              <a:rPr lang="en-US" sz="2200" dirty="0">
                <a:latin typeface="Calibri" panose="020F0502020204030204" pitchFamily="34" charset="0"/>
                <a:ea typeface="Calibri" panose="020F0502020204030204" pitchFamily="34" charset="0"/>
                <a:cs typeface="Times New Roman" panose="02020603050405020304" pitchFamily="18" charset="0"/>
              </a:rPr>
              <a:t/>
            </a:r>
            <a:br>
              <a:rPr lang="en-US" sz="2200" dirty="0">
                <a:latin typeface="Calibri" panose="020F0502020204030204" pitchFamily="34" charset="0"/>
                <a:ea typeface="Calibri" panose="020F0502020204030204" pitchFamily="34" charset="0"/>
                <a:cs typeface="Times New Roman" panose="02020603050405020304" pitchFamily="18" charset="0"/>
              </a:rPr>
            </a:br>
            <a:r>
              <a:rPr lang="en-US" sz="2200" dirty="0">
                <a:latin typeface="Times New Roman" panose="02020603050405020304" pitchFamily="18" charset="0"/>
                <a:ea typeface="Calibri" panose="020F0502020204030204" pitchFamily="34" charset="0"/>
                <a:cs typeface="Times New Roman" panose="02020603050405020304" pitchFamily="18" charset="0"/>
              </a:rPr>
              <a:t>8. We cannot take any earthly possessions with us when we die </a:t>
            </a:r>
            <a:r>
              <a:rPr lang="en-US" sz="2200" dirty="0" smtClean="0">
                <a:latin typeface="Times New Roman" panose="02020603050405020304" pitchFamily="18" charset="0"/>
                <a:ea typeface="Calibri" panose="020F0502020204030204" pitchFamily="34" charset="0"/>
                <a:cs typeface="Times New Roman" panose="02020603050405020304" pitchFamily="18" charset="0"/>
              </a:rPr>
              <a:t/>
            </a:r>
            <a:br>
              <a:rPr lang="en-US" sz="2200" dirty="0" smtClean="0">
                <a:latin typeface="Times New Roman" panose="02020603050405020304" pitchFamily="18" charset="0"/>
                <a:ea typeface="Calibri" panose="020F0502020204030204" pitchFamily="34" charset="0"/>
                <a:cs typeface="Times New Roman" panose="02020603050405020304" pitchFamily="18" charset="0"/>
              </a:rPr>
            </a:br>
            <a:r>
              <a:rPr lang="en-US" sz="2200" b="1" dirty="0" smtClean="0">
                <a:latin typeface="Times New Roman" panose="02020603050405020304" pitchFamily="18" charset="0"/>
                <a:ea typeface="Calibri" panose="020F0502020204030204" pitchFamily="34" charset="0"/>
                <a:cs typeface="Times New Roman" panose="02020603050405020304" pitchFamily="18" charset="0"/>
              </a:rPr>
              <a:t>(</a:t>
            </a:r>
            <a:r>
              <a:rPr lang="en-US" sz="2200" b="1" dirty="0">
                <a:latin typeface="Times New Roman" panose="02020603050405020304" pitchFamily="18" charset="0"/>
                <a:ea typeface="Calibri" panose="020F0502020204030204" pitchFamily="34" charset="0"/>
                <a:cs typeface="Times New Roman" panose="02020603050405020304" pitchFamily="18" charset="0"/>
              </a:rPr>
              <a:t>Job 1:21;  Ps 49:17;  Lk 12:13-21</a:t>
            </a:r>
            <a:r>
              <a:rPr lang="en-US" sz="2200" b="1" dirty="0" smtClean="0">
                <a:latin typeface="Times New Roman" panose="02020603050405020304" pitchFamily="18" charset="0"/>
                <a:ea typeface="Calibri" panose="020F0502020204030204" pitchFamily="34" charset="0"/>
                <a:cs typeface="Times New Roman" panose="02020603050405020304" pitchFamily="18" charset="0"/>
              </a:rPr>
              <a:t>)</a:t>
            </a:r>
            <a:br>
              <a:rPr lang="en-US" sz="2200" b="1" dirty="0" smtClean="0">
                <a:latin typeface="Times New Roman" panose="02020603050405020304" pitchFamily="18" charset="0"/>
                <a:ea typeface="Calibri" panose="020F0502020204030204" pitchFamily="34" charset="0"/>
                <a:cs typeface="Times New Roman" panose="02020603050405020304" pitchFamily="18" charset="0"/>
              </a:rPr>
            </a:br>
            <a:r>
              <a:rPr lang="en-US" sz="2200" dirty="0">
                <a:latin typeface="Calibri" panose="020F0502020204030204" pitchFamily="34" charset="0"/>
                <a:ea typeface="Calibri" panose="020F0502020204030204" pitchFamily="34" charset="0"/>
                <a:cs typeface="Times New Roman" panose="02020603050405020304" pitchFamily="18" charset="0"/>
              </a:rPr>
              <a:t/>
            </a:r>
            <a:br>
              <a:rPr lang="en-US" sz="2200" dirty="0">
                <a:latin typeface="Calibri" panose="020F0502020204030204" pitchFamily="34" charset="0"/>
                <a:ea typeface="Calibri" panose="020F0502020204030204" pitchFamily="34" charset="0"/>
                <a:cs typeface="Times New Roman" panose="02020603050405020304" pitchFamily="18" charset="0"/>
              </a:rPr>
            </a:br>
            <a:r>
              <a:rPr lang="en-US" sz="2200" dirty="0">
                <a:latin typeface="Times New Roman" panose="02020603050405020304" pitchFamily="18" charset="0"/>
                <a:ea typeface="Calibri" panose="020F0502020204030204" pitchFamily="34" charset="0"/>
                <a:cs typeface="Times New Roman" panose="02020603050405020304" pitchFamily="18" charset="0"/>
              </a:rPr>
              <a:t>9.  Life and everything in it is a gift of  God </a:t>
            </a:r>
            <a:r>
              <a:rPr lang="en-US" sz="2200" b="1" dirty="0">
                <a:latin typeface="Times New Roman" panose="02020603050405020304" pitchFamily="18" charset="0"/>
                <a:ea typeface="Calibri" panose="020F0502020204030204" pitchFamily="34" charset="0"/>
                <a:cs typeface="Times New Roman" panose="02020603050405020304" pitchFamily="18" charset="0"/>
              </a:rPr>
              <a:t>(Ps 145:15,16;  Job 14:5)</a:t>
            </a:r>
            <a:r>
              <a:rPr lang="en-US" sz="1800" dirty="0">
                <a:latin typeface="Calibri" panose="020F0502020204030204" pitchFamily="34" charset="0"/>
                <a:ea typeface="Calibri" panose="020F0502020204030204" pitchFamily="34" charset="0"/>
                <a:cs typeface="Times New Roman" panose="02020603050405020304" pitchFamily="18" charset="0"/>
              </a:rPr>
              <a:t/>
            </a:r>
            <a:br>
              <a:rPr lang="en-US" sz="1800" dirty="0">
                <a:latin typeface="Calibri" panose="020F0502020204030204" pitchFamily="34" charset="0"/>
                <a:ea typeface="Calibri" panose="020F0502020204030204" pitchFamily="34" charset="0"/>
                <a:cs typeface="Times New Roman" panose="02020603050405020304" pitchFamily="18" charset="0"/>
              </a:rPr>
            </a:br>
            <a:r>
              <a:rPr lang="en-US" sz="1200" dirty="0">
                <a:latin typeface="Calibri" panose="020F0502020204030204" pitchFamily="34" charset="0"/>
                <a:ea typeface="Calibri" panose="020F0502020204030204" pitchFamily="34" charset="0"/>
                <a:cs typeface="Times New Roman" panose="02020603050405020304" pitchFamily="18" charset="0"/>
              </a:rPr>
              <a:t/>
            </a:r>
            <a:br>
              <a:rPr lang="en-US" sz="1200" dirty="0">
                <a:latin typeface="Calibri" panose="020F0502020204030204" pitchFamily="34" charset="0"/>
                <a:ea typeface="Calibri" panose="020F0502020204030204" pitchFamily="34" charset="0"/>
                <a:cs typeface="Times New Roman" panose="02020603050405020304" pitchFamily="18" charset="0"/>
              </a:rPr>
            </a:br>
            <a:r>
              <a:rPr lang="en-US" sz="2400" dirty="0">
                <a:latin typeface="Calibri" panose="020F0502020204030204" pitchFamily="34" charset="0"/>
                <a:ea typeface="Calibri" panose="020F0502020204030204" pitchFamily="34" charset="0"/>
                <a:cs typeface="Times New Roman" panose="02020603050405020304" pitchFamily="18" charset="0"/>
              </a:rPr>
              <a:t/>
            </a:r>
            <a:br>
              <a:rPr lang="en-US" sz="2400" dirty="0">
                <a:latin typeface="Calibri" panose="020F0502020204030204" pitchFamily="34" charset="0"/>
                <a:ea typeface="Calibri" panose="020F0502020204030204" pitchFamily="34" charset="0"/>
                <a:cs typeface="Times New Roman" panose="02020603050405020304" pitchFamily="18" charset="0"/>
              </a:rPr>
            </a:br>
            <a:r>
              <a:rPr lang="en-US" sz="2400" dirty="0">
                <a:latin typeface="Calibri" panose="020F0502020204030204" pitchFamily="34" charset="0"/>
                <a:ea typeface="Calibri" panose="020F0502020204030204" pitchFamily="34" charset="0"/>
                <a:cs typeface="Times New Roman" panose="02020603050405020304" pitchFamily="18" charset="0"/>
              </a:rPr>
              <a:t/>
            </a:r>
            <a:br>
              <a:rPr lang="en-US" sz="2400" dirty="0">
                <a:latin typeface="Calibri" panose="020F0502020204030204" pitchFamily="34" charset="0"/>
                <a:ea typeface="Calibri" panose="020F0502020204030204" pitchFamily="34" charset="0"/>
                <a:cs typeface="Times New Roman" panose="02020603050405020304" pitchFamily="18" charset="0"/>
              </a:rPr>
            </a:br>
            <a:r>
              <a:rPr lang="en-US" sz="2400" dirty="0">
                <a:ea typeface="Calibri"/>
                <a:cs typeface="Times New Roman"/>
              </a:rPr>
              <a:t/>
            </a:r>
            <a:br>
              <a:rPr lang="en-US" sz="2400" dirty="0">
                <a:ea typeface="Calibri"/>
                <a:cs typeface="Times New Roman"/>
              </a:rPr>
            </a:br>
            <a:endParaRPr lang="en-US" sz="2400" dirty="0"/>
          </a:p>
        </p:txBody>
      </p:sp>
    </p:spTree>
    <p:extLst>
      <p:ext uri="{BB962C8B-B14F-4D97-AF65-F5344CB8AC3E}">
        <p14:creationId xmlns:p14="http://schemas.microsoft.com/office/powerpoint/2010/main" val="213833837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135</TotalTime>
  <Words>657</Words>
  <Application>Microsoft Office PowerPoint</Application>
  <PresentationFormat>On-screen Show (4:3)</PresentationFormat>
  <Paragraphs>40</Paragraphs>
  <Slides>49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49</vt:i4>
      </vt:variant>
    </vt:vector>
  </HeadingPairs>
  <TitlesOfParts>
    <vt:vector size="54" baseType="lpstr">
      <vt:lpstr>Arial</vt:lpstr>
      <vt:lpstr>Arial</vt:lpstr>
      <vt:lpstr>Calibri</vt:lpstr>
      <vt:lpstr>Times New Roman</vt:lpstr>
      <vt:lpstr>Office Theme</vt:lpstr>
      <vt:lpstr>PowerPoint Presentation</vt:lpstr>
      <vt:lpstr>PowerPoint Presentation</vt:lpstr>
      <vt:lpstr>PowerPoint Presentation</vt:lpstr>
      <vt:lpstr>PowerPoint Presentation</vt:lpstr>
      <vt:lpstr>   TEXT  (Chapter 5)    (1)   Guard your steps when you go to the house of God. To draw near to listen is better than to offer the sacrifice of fools, for they do not know that they are doing evil. (2)  Be not rash with your mouth, nor let your heart be hasty to utter a word before God, for God is in heaven and you are on earth. Therefore let your words be few. (3) For a dream comes with much business, and a fool's voice with many words.   (4) When you vow a vow to God, do not delay paying it, for he has no pleasure in fools. Pay what you vow. (5) It is better that you should not vow than that you should vow and not pay. (6) Let not your mouth lead you into sin, and do not say before the messenger that it was a mistake. Why should God be angry at your voice and destroy the work of your hands? (7) For when dreams increase and words grow many, there is vanity; but God is the one you must fear.    </vt:lpstr>
      <vt:lpstr>   (8) If you see in a province the oppression of the poor and the violation of justice and righteousness, do not be amazed at the matter, for the high official is watched by a higher, and there are yet higher ones over them. (9) But this is gain for a land in every way: a king committed to cultivated fields.   (10) He who loves money will not be satisfied with money, nor he who loves wealth with his income; this also is vanity. (11) When goods increase, they increase who eat them, and what advantage has their owner but to see them with his eyes? (12) Sweet is the sleep of a laborer, whether he eats little or much, but the full stomach of the rich will not let him sleep.      </vt:lpstr>
      <vt:lpstr>PowerPoint Presentation</vt:lpstr>
      <vt:lpstr>  STUDY NOTES: 1. Rash vows are often made within superficial religions. To guard your steps, listen before you speak                           (1 Sam 15:22). The fool always has dreams of grandeur which are just pipe dreams. 2. True vows are a serious matter when made before God                                                                                                       (Nu 21:1-3;  30:2;  Dt 6:13;  23:21-23;  1 Sam 1:11,24-28;  Ps 116:14;  Mt 5:33-37; 15:8,9;  Heb 6:16)      When a fool speaks, he is like one who refuses to listen and learn from others (Prov 1:20-27; 10:8-10) 3. The temple messenger was the one who heard people’s vows (Lev 10:11;  Mal 2:7)  4. Every high person has a higher person over them, so do not be surprised what you might see, because      we know what is in the hearts of sinful men, since we are one of them! (Job 24:22-24; John 2:24-25)    </vt:lpstr>
      <vt:lpstr>  5. Kings as administrators profit from the produce of the fields                (Amos 7:1)  6. Riches and wealth do not bring true contentment  (Mt 6:19-21, 24-34;  1 Tim 6:7-10)  7. The more we have, the more we have to worry about and greater wealth brings greater anxiety and       sleeplessness.  8. We cannot take any earthly possessions with us when we die  (Job 1:21;  Ps 49:17;  Lk 12:13-21)  9.  Life and everything in it is a gift of  God (Ps 145:15,16;  Job 14:5)     </vt:lpstr>
      <vt:lpstr>     Luther’s Works AE 15:74-75  “The reading of this book has the same effect on senseless people that the preaching of the Gospel has on wicked people. For when the latter hear the righteousness of faith and Christian liberty being preached and the righteousness of works being denied, they soon draw the inference: “Then let us not do any works. In fact, let us sin! For faith is sufficient.”  On the other hand, if works and the fruits of faith are preached, they soon attribute justification to these and look for salvation from that source. Thus it is that the Word of God is always followed by these two effects, presumption and despair, so that it is extremely difficult to stick to the royal road. This little book has the same effects. For when senseless people hear this doctrine, that we should have such a quiet and peaceful heart that we commit everything to God, they draw this inference: “If everything is in the hand of God,                                                       we shall not do any works.”  In the same way others sin in the opposite direction by being excessively solicitous and wanting to measure and control everything in every way. But one should travel on the royal road. Let us work hard and do whatever we can in accordance with the Word of God; let us not, however, measure the work on the basis of our efforts, but commit every effort and plan and outcome to the wisdom of God. Therefore Solomon seems to me to be anticipating an objection here and addressing a salutary exhortation to those who are not traveling on the middle road but are either too negligent of their work or too concerned about it. He advises them to let themselves be governed by the Word of God and meanwhile to work diligently.”     </vt:lpstr>
      <vt:lpstr>PowerPoint Presentation</vt:lpstr>
      <vt:lpstr> LIFE APPLICATION   1. He who loves money will not be satisfied with money,                      nor he who loves wealth with his income.      Why is this true?  2. As he came from his mother's womb he shall go again,                   naked as he came, and shall take nothing for his toil        that he may carry away in his hand.                                              What are the various ways to respond to this reality?  3. I have seen to be good and fitting is to eat and drink and find enjoyment in all the toil with which one toils       under the sun the few days of his life that God has given him.    How can we do this?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Pastor</dc:creator>
  <cp:lastModifiedBy>David Nehrenz</cp:lastModifiedBy>
  <cp:revision>102</cp:revision>
  <dcterms:created xsi:type="dcterms:W3CDTF">2015-09-03T19:38:01Z</dcterms:created>
  <dcterms:modified xsi:type="dcterms:W3CDTF">2015-10-03T22:57:24Z</dcterms:modified>
</cp:coreProperties>
</file>