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3" r:id="rId4"/>
    <p:sldId id="271" r:id="rId5"/>
    <p:sldId id="286" r:id="rId6"/>
    <p:sldId id="272" r:id="rId7"/>
    <p:sldId id="270" r:id="rId8"/>
    <p:sldId id="274" r:id="rId9"/>
    <p:sldId id="277" r:id="rId10"/>
    <p:sldId id="278" r:id="rId11"/>
    <p:sldId id="281" r:id="rId12"/>
    <p:sldId id="290" r:id="rId13"/>
    <p:sldId id="296" r:id="rId14"/>
    <p:sldId id="297" r:id="rId15"/>
    <p:sldId id="321" r:id="rId16"/>
    <p:sldId id="260" r:id="rId17"/>
    <p:sldId id="312" r:id="rId18"/>
    <p:sldId id="314" r:id="rId19"/>
    <p:sldId id="323" r:id="rId20"/>
    <p:sldId id="324" r:id="rId21"/>
    <p:sldId id="327" r:id="rId22"/>
    <p:sldId id="330" r:id="rId23"/>
    <p:sldId id="331" r:id="rId24"/>
    <p:sldId id="338" r:id="rId25"/>
    <p:sldId id="339" r:id="rId26"/>
    <p:sldId id="340" r:id="rId27"/>
    <p:sldId id="342" r:id="rId28"/>
    <p:sldId id="343" r:id="rId29"/>
    <p:sldId id="303" r:id="rId30"/>
    <p:sldId id="345" r:id="rId31"/>
    <p:sldId id="346" r:id="rId32"/>
    <p:sldId id="344" r:id="rId33"/>
    <p:sldId id="347" r:id="rId34"/>
    <p:sldId id="348" r:id="rId35"/>
    <p:sldId id="349" r:id="rId36"/>
    <p:sldId id="350" r:id="rId37"/>
    <p:sldId id="351" r:id="rId38"/>
    <p:sldId id="352" r:id="rId39"/>
    <p:sldId id="353" r:id="rId40"/>
    <p:sldId id="354" r:id="rId41"/>
    <p:sldId id="355" r:id="rId42"/>
    <p:sldId id="356" r:id="rId43"/>
    <p:sldId id="357" r:id="rId44"/>
    <p:sldId id="259" r:id="rId45"/>
    <p:sldId id="261" r:id="rId46"/>
    <p:sldId id="263" r:id="rId47"/>
    <p:sldId id="264" r:id="rId48"/>
    <p:sldId id="294" r:id="rId49"/>
    <p:sldId id="265" r:id="rId50"/>
    <p:sldId id="268" r:id="rId51"/>
    <p:sldId id="358" r:id="rId52"/>
    <p:sldId id="359" r:id="rId53"/>
    <p:sldId id="360" r:id="rId54"/>
    <p:sldId id="361" r:id="rId55"/>
    <p:sldId id="362" r:id="rId56"/>
    <p:sldId id="363" r:id="rId57"/>
    <p:sldId id="364" r:id="rId58"/>
    <p:sldId id="365" r:id="rId59"/>
    <p:sldId id="366" r:id="rId60"/>
    <p:sldId id="367" r:id="rId61"/>
    <p:sldId id="368" r:id="rId62"/>
    <p:sldId id="370" r:id="rId63"/>
    <p:sldId id="369" r:id="rId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43" autoAdjust="0"/>
    <p:restoredTop sz="94109" autoAdjust="0"/>
  </p:normalViewPr>
  <p:slideViewPr>
    <p:cSldViewPr snapToGrid="0">
      <p:cViewPr varScale="1">
        <p:scale>
          <a:sx n="65" d="100"/>
          <a:sy n="65" d="100"/>
        </p:scale>
        <p:origin x="1339" y="53"/>
      </p:cViewPr>
      <p:guideLst/>
    </p:cSldViewPr>
  </p:slideViewPr>
  <p:notesTextViewPr>
    <p:cViewPr>
      <p:scale>
        <a:sx n="1" d="1"/>
        <a:sy n="1" d="1"/>
      </p:scale>
      <p:origin x="0" y="0"/>
    </p:cViewPr>
  </p:notesTextViewPr>
  <p:sorterViewPr>
    <p:cViewPr>
      <p:scale>
        <a:sx n="30" d="100"/>
        <a:sy n="30" d="100"/>
      </p:scale>
      <p:origin x="0" y="-19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E5D338D-ECAF-4086-AC9D-7AE9EBC294CC}" type="datetimeFigureOut">
              <a:rPr lang="en-US" smtClean="0"/>
              <a:t>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1573892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5D338D-ECAF-4086-AC9D-7AE9EBC294CC}" type="datetimeFigureOut">
              <a:rPr lang="en-US" smtClean="0"/>
              <a:t>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1774355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5D338D-ECAF-4086-AC9D-7AE9EBC294CC}" type="datetimeFigureOut">
              <a:rPr lang="en-US" smtClean="0"/>
              <a:t>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2190049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5D338D-ECAF-4086-AC9D-7AE9EBC294CC}" type="datetimeFigureOut">
              <a:rPr lang="en-US" smtClean="0"/>
              <a:t>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3982603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5D338D-ECAF-4086-AC9D-7AE9EBC294CC}" type="datetimeFigureOut">
              <a:rPr lang="en-US" smtClean="0"/>
              <a:t>12/9/2016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1706005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5D338D-ECAF-4086-AC9D-7AE9EBC294CC}" type="datetimeFigureOut">
              <a:rPr lang="en-US" smtClean="0"/>
              <a:t>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3198282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E5D338D-ECAF-4086-AC9D-7AE9EBC294CC}" type="datetimeFigureOut">
              <a:rPr lang="en-US" smtClean="0"/>
              <a:t>12/9/2016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4115506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5D338D-ECAF-4086-AC9D-7AE9EBC294CC}" type="datetimeFigureOut">
              <a:rPr lang="en-US" smtClean="0"/>
              <a:t>12/9/2016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1367987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5D338D-ECAF-4086-AC9D-7AE9EBC294CC}" type="datetimeFigureOut">
              <a:rPr lang="en-US" smtClean="0"/>
              <a:t>12/9/2016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348771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5D338D-ECAF-4086-AC9D-7AE9EBC294CC}" type="datetimeFigureOut">
              <a:rPr lang="en-US" smtClean="0"/>
              <a:t>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2773423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5D338D-ECAF-4086-AC9D-7AE9EBC294CC}" type="datetimeFigureOut">
              <a:rPr lang="en-US" smtClean="0"/>
              <a:t>12/9/2016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599C1A-FCCB-4455-8549-536A06209451}" type="slidenum">
              <a:rPr lang="en-US" smtClean="0"/>
              <a:t>‹#›</a:t>
            </a:fld>
            <a:endParaRPr lang="en-US"/>
          </a:p>
        </p:txBody>
      </p:sp>
    </p:spTree>
    <p:extLst>
      <p:ext uri="{BB962C8B-B14F-4D97-AF65-F5344CB8AC3E}">
        <p14:creationId xmlns:p14="http://schemas.microsoft.com/office/powerpoint/2010/main" val="2334196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5D338D-ECAF-4086-AC9D-7AE9EBC294CC}" type="datetimeFigureOut">
              <a:rPr lang="en-US" smtClean="0"/>
              <a:t>12/9/2016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599C1A-FCCB-4455-8549-536A06209451}" type="slidenum">
              <a:rPr lang="en-US" smtClean="0"/>
              <a:t>‹#›</a:t>
            </a:fld>
            <a:endParaRPr lang="en-US"/>
          </a:p>
        </p:txBody>
      </p:sp>
    </p:spTree>
    <p:extLst>
      <p:ext uri="{BB962C8B-B14F-4D97-AF65-F5344CB8AC3E}">
        <p14:creationId xmlns:p14="http://schemas.microsoft.com/office/powerpoint/2010/main" val="26683288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a:xfrm>
            <a:off x="246185" y="152399"/>
            <a:ext cx="8510954" cy="6307015"/>
          </a:xfrm>
        </p:spPr>
        <p:txBody>
          <a:bodyPr>
            <a:normAutofit fontScale="85000" lnSpcReduction="10000"/>
          </a:bodyPr>
          <a:lstStyle/>
          <a:p>
            <a:endParaRPr lang="en-US" dirty="0" smtClean="0"/>
          </a:p>
          <a:p>
            <a:r>
              <a:rPr lang="en-US" sz="3600" b="1" dirty="0" smtClean="0"/>
              <a:t>“</a:t>
            </a:r>
            <a:r>
              <a:rPr lang="en-US" sz="3600" b="1" dirty="0"/>
              <a:t>God’s Treasured Possession!”   </a:t>
            </a:r>
          </a:p>
          <a:p>
            <a:r>
              <a:rPr lang="en-US" sz="3600" b="1" dirty="0" smtClean="0"/>
              <a:t>-The </a:t>
            </a:r>
            <a:r>
              <a:rPr lang="en-US" sz="3600" b="1" dirty="0"/>
              <a:t>Book of </a:t>
            </a:r>
            <a:r>
              <a:rPr lang="en-US" sz="3600" b="1" dirty="0" smtClean="0"/>
              <a:t>Deuteronomy-</a:t>
            </a:r>
          </a:p>
          <a:p>
            <a:r>
              <a:rPr lang="en-US" sz="3600" b="1" dirty="0" smtClean="0"/>
              <a:t>Old </a:t>
            </a:r>
            <a:r>
              <a:rPr lang="en-US" sz="3600" b="1" dirty="0"/>
              <a:t>Israel and New Israel </a:t>
            </a:r>
            <a:r>
              <a:rPr lang="en-US" sz="3600" b="1" dirty="0" smtClean="0"/>
              <a:t>=</a:t>
            </a:r>
          </a:p>
          <a:p>
            <a:r>
              <a:rPr lang="en-US" sz="3600" b="1" dirty="0" smtClean="0"/>
              <a:t> </a:t>
            </a:r>
            <a:r>
              <a:rPr lang="en-US" sz="3600" b="1" dirty="0"/>
              <a:t>The Church</a:t>
            </a:r>
          </a:p>
          <a:p>
            <a:pPr>
              <a:lnSpc>
                <a:spcPct val="107000"/>
              </a:lnSpc>
              <a:spcBef>
                <a:spcPts val="0"/>
              </a:spcBef>
            </a:pPr>
            <a:r>
              <a:rPr lang="en-US" sz="4000" b="1" u="sng" dirty="0">
                <a:latin typeface="Calibri" panose="020F0502020204030204" pitchFamily="34" charset="0"/>
                <a:ea typeface="Calibri" panose="020F0502020204030204" pitchFamily="34" charset="0"/>
                <a:cs typeface="Times New Roman" panose="02020603050405020304" pitchFamily="18" charset="0"/>
              </a:rPr>
              <a:t>Lesson </a:t>
            </a:r>
            <a:r>
              <a:rPr lang="en-US" sz="4000" b="1" u="sng" dirty="0" smtClean="0">
                <a:latin typeface="Calibri" panose="020F0502020204030204" pitchFamily="34" charset="0"/>
                <a:ea typeface="Calibri" panose="020F0502020204030204" pitchFamily="34" charset="0"/>
                <a:cs typeface="Times New Roman" panose="02020603050405020304" pitchFamily="18" charset="0"/>
              </a:rPr>
              <a:t>9 </a:t>
            </a:r>
            <a:r>
              <a:rPr lang="en-US" sz="4000" b="1" u="sng" dirty="0">
                <a:latin typeface="Calibri" panose="020F0502020204030204" pitchFamily="34" charset="0"/>
                <a:ea typeface="Calibri" panose="020F0502020204030204" pitchFamily="34" charset="0"/>
                <a:cs typeface="Times New Roman" panose="02020603050405020304" pitchFamily="18" charset="0"/>
              </a:rPr>
              <a:t>for us:</a:t>
            </a:r>
            <a:r>
              <a:rPr lang="en-US" sz="4000" b="1" dirty="0">
                <a:latin typeface="Calibri" panose="020F0502020204030204" pitchFamily="34" charset="0"/>
                <a:ea typeface="Calibri" panose="020F0502020204030204" pitchFamily="34" charset="0"/>
                <a:cs typeface="Times New Roman" panose="02020603050405020304" pitchFamily="18" charset="0"/>
              </a:rPr>
              <a:t>  </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b="1" dirty="0">
                <a:latin typeface="Calibri" panose="020F0502020204030204" pitchFamily="34" charset="0"/>
                <a:ea typeface="Calibri" panose="020F0502020204030204" pitchFamily="34" charset="0"/>
                <a:cs typeface="Times New Roman" panose="02020603050405020304" pitchFamily="18" charset="0"/>
              </a:rPr>
              <a:t>“</a:t>
            </a:r>
            <a:r>
              <a:rPr lang="en-US" sz="3600" dirty="0">
                <a:latin typeface="Calibri" panose="020F0502020204030204" pitchFamily="34" charset="0"/>
                <a:ea typeface="Calibri" panose="020F0502020204030204" pitchFamily="34" charset="0"/>
                <a:cs typeface="Times New Roman" panose="02020603050405020304" pitchFamily="18" charset="0"/>
              </a:rPr>
              <a:t>O Lord GOD, destroy not your people </a:t>
            </a:r>
            <a:endParaRPr lang="en-US" sz="36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smtClean="0">
                <a:latin typeface="Calibri" panose="020F0502020204030204" pitchFamily="34" charset="0"/>
                <a:ea typeface="Calibri" panose="020F0502020204030204" pitchFamily="34" charset="0"/>
                <a:cs typeface="Times New Roman" panose="02020603050405020304" pitchFamily="18" charset="0"/>
              </a:rPr>
              <a:t>and </a:t>
            </a:r>
            <a:r>
              <a:rPr lang="en-US" sz="3600" dirty="0">
                <a:latin typeface="Calibri" panose="020F0502020204030204" pitchFamily="34" charset="0"/>
                <a:ea typeface="Calibri" panose="020F0502020204030204" pitchFamily="34" charset="0"/>
                <a:cs typeface="Times New Roman" panose="02020603050405020304" pitchFamily="18" charset="0"/>
              </a:rPr>
              <a:t>your heritage,</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 whom you have redeemed through your greatness”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r>
              <a:rPr lang="en-US" sz="3600" b="1" dirty="0" smtClean="0"/>
              <a:t>Date</a:t>
            </a:r>
            <a:r>
              <a:rPr lang="en-US" sz="3600" b="1" dirty="0"/>
              <a:t>: </a:t>
            </a:r>
            <a:r>
              <a:rPr lang="en-US" sz="3600" b="1" dirty="0" smtClean="0"/>
              <a:t>12-11-16    </a:t>
            </a:r>
            <a:endParaRPr lang="en-US" sz="3600" b="1" dirty="0" smtClean="0"/>
          </a:p>
          <a:p>
            <a:r>
              <a:rPr lang="en-US" sz="3600" b="1" dirty="0" smtClean="0"/>
              <a:t>  </a:t>
            </a:r>
            <a:r>
              <a:rPr lang="en-US" sz="3600" b="1" dirty="0"/>
              <a:t>Study: </a:t>
            </a:r>
            <a:r>
              <a:rPr lang="en-US" sz="3600" b="1" dirty="0" smtClean="0"/>
              <a:t>#9     </a:t>
            </a:r>
            <a:endParaRPr lang="en-US" sz="3600" b="1" dirty="0" smtClean="0"/>
          </a:p>
          <a:p>
            <a:r>
              <a:rPr lang="en-US" sz="3600" b="1" dirty="0" smtClean="0"/>
              <a:t> Text</a:t>
            </a:r>
            <a:r>
              <a:rPr lang="en-US" sz="3600" b="1" dirty="0"/>
              <a:t>: </a:t>
            </a:r>
            <a:r>
              <a:rPr lang="en-US" sz="3600" b="1" dirty="0" smtClean="0"/>
              <a:t>Chapter </a:t>
            </a:r>
            <a:r>
              <a:rPr lang="en-US" sz="3600" b="1" dirty="0" smtClean="0"/>
              <a:t>9:1-29</a:t>
            </a:r>
            <a:endParaRPr lang="en-US" sz="3600" b="1" dirty="0"/>
          </a:p>
          <a:p>
            <a:endParaRPr lang="en-US" dirty="0"/>
          </a:p>
        </p:txBody>
      </p:sp>
    </p:spTree>
    <p:extLst>
      <p:ext uri="{BB962C8B-B14F-4D97-AF65-F5344CB8AC3E}">
        <p14:creationId xmlns:p14="http://schemas.microsoft.com/office/powerpoint/2010/main" val="1606775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77900" y="0"/>
            <a:ext cx="6642100" cy="6642100"/>
          </a:xfrm>
          <a:prstGeom prst="rect">
            <a:avLst/>
          </a:prstGeom>
        </p:spPr>
      </p:pic>
    </p:spTree>
    <p:extLst>
      <p:ext uri="{BB962C8B-B14F-4D97-AF65-F5344CB8AC3E}">
        <p14:creationId xmlns:p14="http://schemas.microsoft.com/office/powerpoint/2010/main" val="4263419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0350" y="188118"/>
            <a:ext cx="8560402" cy="6403181"/>
          </a:xfrm>
          <a:prstGeom prst="rect">
            <a:avLst/>
          </a:prstGeom>
        </p:spPr>
      </p:pic>
    </p:spTree>
    <p:extLst>
      <p:ext uri="{BB962C8B-B14F-4D97-AF65-F5344CB8AC3E}">
        <p14:creationId xmlns:p14="http://schemas.microsoft.com/office/powerpoint/2010/main" val="2782722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7344" r="27509"/>
          <a:stretch/>
        </p:blipFill>
        <p:spPr>
          <a:xfrm>
            <a:off x="1765300" y="1"/>
            <a:ext cx="5504414" cy="6858000"/>
          </a:xfrm>
          <a:prstGeom prst="rect">
            <a:avLst/>
          </a:prstGeom>
        </p:spPr>
      </p:pic>
    </p:spTree>
    <p:extLst>
      <p:ext uri="{BB962C8B-B14F-4D97-AF65-F5344CB8AC3E}">
        <p14:creationId xmlns:p14="http://schemas.microsoft.com/office/powerpoint/2010/main" val="2865299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663442" y="365126"/>
            <a:ext cx="5546250" cy="6254283"/>
          </a:xfrm>
          <a:prstGeom prst="rect">
            <a:avLst/>
          </a:prstGeom>
        </p:spPr>
      </p:pic>
    </p:spTree>
    <p:extLst>
      <p:ext uri="{BB962C8B-B14F-4D97-AF65-F5344CB8AC3E}">
        <p14:creationId xmlns:p14="http://schemas.microsoft.com/office/powerpoint/2010/main" val="3507378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458478" y="1027907"/>
            <a:ext cx="8295616" cy="4657785"/>
          </a:xfrm>
          <a:prstGeom prst="rect">
            <a:avLst/>
          </a:prstGeom>
        </p:spPr>
      </p:pic>
    </p:spTree>
    <p:extLst>
      <p:ext uri="{BB962C8B-B14F-4D97-AF65-F5344CB8AC3E}">
        <p14:creationId xmlns:p14="http://schemas.microsoft.com/office/powerpoint/2010/main" val="2476056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61111" y="542253"/>
            <a:ext cx="8421778" cy="5530301"/>
          </a:xfrm>
          <a:prstGeom prst="rect">
            <a:avLst/>
          </a:prstGeom>
        </p:spPr>
      </p:pic>
    </p:spTree>
    <p:extLst>
      <p:ext uri="{BB962C8B-B14F-4D97-AF65-F5344CB8AC3E}">
        <p14:creationId xmlns:p14="http://schemas.microsoft.com/office/powerpoint/2010/main" val="4162761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2228" y="0"/>
            <a:ext cx="4979543" cy="6858000"/>
          </a:xfrm>
          <a:prstGeom prst="rect">
            <a:avLst/>
          </a:prstGeom>
        </p:spPr>
      </p:pic>
    </p:spTree>
    <p:extLst>
      <p:ext uri="{BB962C8B-B14F-4D97-AF65-F5344CB8AC3E}">
        <p14:creationId xmlns:p14="http://schemas.microsoft.com/office/powerpoint/2010/main" val="26578353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1393458" y="254732"/>
            <a:ext cx="6357083" cy="6357083"/>
          </a:xfrm>
          <a:prstGeom prst="rect">
            <a:avLst/>
          </a:prstGeom>
        </p:spPr>
      </p:pic>
    </p:spTree>
    <p:extLst>
      <p:ext uri="{BB962C8B-B14F-4D97-AF65-F5344CB8AC3E}">
        <p14:creationId xmlns:p14="http://schemas.microsoft.com/office/powerpoint/2010/main" val="1089790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stretch>
            <a:fillRect/>
          </a:stretch>
        </p:blipFill>
        <p:spPr>
          <a:xfrm>
            <a:off x="628650" y="278179"/>
            <a:ext cx="7645863" cy="6169514"/>
          </a:xfrm>
          <a:prstGeom prst="rect">
            <a:avLst/>
          </a:prstGeom>
        </p:spPr>
      </p:pic>
    </p:spTree>
    <p:extLst>
      <p:ext uri="{BB962C8B-B14F-4D97-AF65-F5344CB8AC3E}">
        <p14:creationId xmlns:p14="http://schemas.microsoft.com/office/powerpoint/2010/main" val="28300581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65506" y="747102"/>
            <a:ext cx="8612988" cy="4844806"/>
          </a:xfrm>
          <a:prstGeom prst="rect">
            <a:avLst/>
          </a:prstGeom>
        </p:spPr>
      </p:pic>
    </p:spTree>
    <p:extLst>
      <p:ext uri="{BB962C8B-B14F-4D97-AF65-F5344CB8AC3E}">
        <p14:creationId xmlns:p14="http://schemas.microsoft.com/office/powerpoint/2010/main" val="1180590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6099" y="88412"/>
            <a:ext cx="5119809" cy="6621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5070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88343" y="365126"/>
            <a:ext cx="5167313" cy="6127249"/>
          </a:xfrm>
          <a:prstGeom prst="rect">
            <a:avLst/>
          </a:prstGeom>
        </p:spPr>
      </p:pic>
    </p:spTree>
    <p:extLst>
      <p:ext uri="{BB962C8B-B14F-4D97-AF65-F5344CB8AC3E}">
        <p14:creationId xmlns:p14="http://schemas.microsoft.com/office/powerpoint/2010/main" val="2836425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120653" y="564418"/>
            <a:ext cx="6722086" cy="5534808"/>
          </a:xfrm>
          <a:prstGeom prst="rect">
            <a:avLst/>
          </a:prstGeom>
        </p:spPr>
      </p:pic>
    </p:spTree>
    <p:extLst>
      <p:ext uri="{BB962C8B-B14F-4D97-AF65-F5344CB8AC3E}">
        <p14:creationId xmlns:p14="http://schemas.microsoft.com/office/powerpoint/2010/main" val="25919224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82882" y="616620"/>
            <a:ext cx="7840308" cy="5502825"/>
          </a:xfrm>
          <a:prstGeom prst="rect">
            <a:avLst/>
          </a:prstGeom>
        </p:spPr>
      </p:pic>
    </p:spTree>
    <p:extLst>
      <p:ext uri="{BB962C8B-B14F-4D97-AF65-F5344CB8AC3E}">
        <p14:creationId xmlns:p14="http://schemas.microsoft.com/office/powerpoint/2010/main" val="42869722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015247" y="39992"/>
            <a:ext cx="5113505" cy="6818008"/>
          </a:xfrm>
          <a:prstGeom prst="rect">
            <a:avLst/>
          </a:prstGeom>
        </p:spPr>
      </p:pic>
    </p:spTree>
    <p:extLst>
      <p:ext uri="{BB962C8B-B14F-4D97-AF65-F5344CB8AC3E}">
        <p14:creationId xmlns:p14="http://schemas.microsoft.com/office/powerpoint/2010/main" val="14351856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4968" y="1561429"/>
            <a:ext cx="8854063" cy="3186418"/>
          </a:xfrm>
          <a:prstGeom prst="rect">
            <a:avLst/>
          </a:prstGeom>
        </p:spPr>
      </p:pic>
    </p:spTree>
    <p:extLst>
      <p:ext uri="{BB962C8B-B14F-4D97-AF65-F5344CB8AC3E}">
        <p14:creationId xmlns:p14="http://schemas.microsoft.com/office/powerpoint/2010/main" val="10449668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352976" y="125778"/>
            <a:ext cx="6642161" cy="6642161"/>
          </a:xfrm>
          <a:prstGeom prst="rect">
            <a:avLst/>
          </a:prstGeom>
        </p:spPr>
      </p:pic>
    </p:spTree>
    <p:extLst>
      <p:ext uri="{BB962C8B-B14F-4D97-AF65-F5344CB8AC3E}">
        <p14:creationId xmlns:p14="http://schemas.microsoft.com/office/powerpoint/2010/main" val="932015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35400" y="125777"/>
            <a:ext cx="4428107" cy="6642161"/>
          </a:xfrm>
          <a:prstGeom prst="rect">
            <a:avLst/>
          </a:prstGeom>
        </p:spPr>
      </p:pic>
    </p:spTree>
    <p:extLst>
      <p:ext uri="{BB962C8B-B14F-4D97-AF65-F5344CB8AC3E}">
        <p14:creationId xmlns:p14="http://schemas.microsoft.com/office/powerpoint/2010/main" val="40268716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70208" y="207840"/>
            <a:ext cx="6454592" cy="6454592"/>
          </a:xfrm>
          <a:prstGeom prst="rect">
            <a:avLst/>
          </a:prstGeom>
        </p:spPr>
      </p:pic>
    </p:spTree>
    <p:extLst>
      <p:ext uri="{BB962C8B-B14F-4D97-AF65-F5344CB8AC3E}">
        <p14:creationId xmlns:p14="http://schemas.microsoft.com/office/powerpoint/2010/main" val="834116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66895" y="571256"/>
            <a:ext cx="8410209" cy="5606806"/>
          </a:xfrm>
          <a:prstGeom prst="rect">
            <a:avLst/>
          </a:prstGeom>
        </p:spPr>
      </p:pic>
    </p:spTree>
    <p:extLst>
      <p:ext uri="{BB962C8B-B14F-4D97-AF65-F5344CB8AC3E}">
        <p14:creationId xmlns:p14="http://schemas.microsoft.com/office/powerpoint/2010/main" val="22016759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7568"/>
            <a:ext cx="9143999" cy="6670431"/>
          </a:xfrm>
        </p:spPr>
        <p:txBody>
          <a:bodyPr>
            <a:normAutofit/>
          </a:bodyPr>
          <a:lstStyle/>
          <a:p>
            <a:pPr marL="0" marR="0" indent="0">
              <a:lnSpc>
                <a:spcPct val="107000"/>
              </a:lnSpc>
              <a:spcBef>
                <a:spcPts val="0"/>
              </a:spcBef>
              <a:spcAft>
                <a:spcPts val="0"/>
              </a:spcAft>
              <a:buNone/>
            </a:pPr>
            <a:r>
              <a:rPr lang="en-US" sz="2600" baseline="30000" dirty="0" smtClean="0">
                <a:latin typeface="Calibri" panose="020F0502020204030204" pitchFamily="34" charset="0"/>
                <a:ea typeface="Calibri" panose="020F0502020204030204" pitchFamily="34" charset="0"/>
                <a:cs typeface="Calibri" panose="020F0502020204030204" pitchFamily="34" charset="0"/>
              </a:rPr>
              <a:t>    </a:t>
            </a:r>
          </a:p>
          <a:p>
            <a:pPr marL="0" marR="0" indent="0">
              <a:lnSpc>
                <a:spcPct val="107000"/>
              </a:lnSpc>
              <a:spcBef>
                <a:spcPts val="0"/>
              </a:spcBef>
              <a:spcAft>
                <a:spcPts val="0"/>
              </a:spcAft>
              <a:buNone/>
            </a:pPr>
            <a:r>
              <a:rPr lang="en-US" sz="2600" baseline="30000" dirty="0" smtClean="0">
                <a:latin typeface="Calibri" panose="020F0502020204030204" pitchFamily="34" charset="0"/>
                <a:ea typeface="Calibri" panose="020F0502020204030204" pitchFamily="34" charset="0"/>
                <a:cs typeface="Calibri" panose="020F0502020204030204" pitchFamily="34" charset="0"/>
              </a:rPr>
              <a:t> </a:t>
            </a:r>
            <a:endParaRPr lang="en-US" sz="2600" dirty="0"/>
          </a:p>
        </p:txBody>
      </p:sp>
      <p:pic>
        <p:nvPicPr>
          <p:cNvPr id="2" name="Picture 1"/>
          <p:cNvPicPr>
            <a:picLocks noChangeAspect="1"/>
          </p:cNvPicPr>
          <p:nvPr/>
        </p:nvPicPr>
        <p:blipFill>
          <a:blip r:embed="rId2"/>
          <a:stretch>
            <a:fillRect/>
          </a:stretch>
        </p:blipFill>
        <p:spPr>
          <a:xfrm>
            <a:off x="360020" y="1636785"/>
            <a:ext cx="8423958" cy="2986015"/>
          </a:xfrm>
          <a:prstGeom prst="rect">
            <a:avLst/>
          </a:prstGeom>
        </p:spPr>
      </p:pic>
    </p:spTree>
    <p:extLst>
      <p:ext uri="{BB962C8B-B14F-4D97-AF65-F5344CB8AC3E}">
        <p14:creationId xmlns:p14="http://schemas.microsoft.com/office/powerpoint/2010/main" val="8066392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432021" y="0"/>
            <a:ext cx="4451379" cy="6839118"/>
          </a:xfrm>
          <a:prstGeom prst="rect">
            <a:avLst/>
          </a:prstGeom>
        </p:spPr>
      </p:pic>
    </p:spTree>
    <p:extLst>
      <p:ext uri="{BB962C8B-B14F-4D97-AF65-F5344CB8AC3E}">
        <p14:creationId xmlns:p14="http://schemas.microsoft.com/office/powerpoint/2010/main" val="207377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46616" y="365126"/>
            <a:ext cx="8250767" cy="6188075"/>
          </a:xfrm>
          <a:prstGeom prst="rect">
            <a:avLst/>
          </a:prstGeom>
        </p:spPr>
      </p:pic>
    </p:spTree>
    <p:extLst>
      <p:ext uri="{BB962C8B-B14F-4D97-AF65-F5344CB8AC3E}">
        <p14:creationId xmlns:p14="http://schemas.microsoft.com/office/powerpoint/2010/main" val="42355515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787524" y="-1"/>
            <a:ext cx="5692776" cy="6792775"/>
          </a:xfrm>
          <a:prstGeom prst="rect">
            <a:avLst/>
          </a:prstGeom>
        </p:spPr>
      </p:pic>
    </p:spTree>
    <p:extLst>
      <p:ext uri="{BB962C8B-B14F-4D97-AF65-F5344CB8AC3E}">
        <p14:creationId xmlns:p14="http://schemas.microsoft.com/office/powerpoint/2010/main" val="3817412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228600"/>
            <a:ext cx="9100317" cy="6350000"/>
          </a:xfrm>
          <a:prstGeom prst="rect">
            <a:avLst/>
          </a:prstGeom>
        </p:spPr>
      </p:pic>
    </p:spTree>
    <p:extLst>
      <p:ext uri="{BB962C8B-B14F-4D97-AF65-F5344CB8AC3E}">
        <p14:creationId xmlns:p14="http://schemas.microsoft.com/office/powerpoint/2010/main" val="14040455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t="12110" b="8599"/>
          <a:stretch/>
        </p:blipFill>
        <p:spPr>
          <a:xfrm>
            <a:off x="1785937" y="241299"/>
            <a:ext cx="5162488" cy="6299201"/>
          </a:xfrm>
          <a:prstGeom prst="rect">
            <a:avLst/>
          </a:prstGeom>
        </p:spPr>
      </p:pic>
    </p:spTree>
    <p:extLst>
      <p:ext uri="{BB962C8B-B14F-4D97-AF65-F5344CB8AC3E}">
        <p14:creationId xmlns:p14="http://schemas.microsoft.com/office/powerpoint/2010/main" val="20081909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9152135" cy="6858000"/>
          </a:xfrm>
          <a:prstGeom prst="rect">
            <a:avLst/>
          </a:prstGeom>
        </p:spPr>
      </p:pic>
    </p:spTree>
    <p:extLst>
      <p:ext uri="{BB962C8B-B14F-4D97-AF65-F5344CB8AC3E}">
        <p14:creationId xmlns:p14="http://schemas.microsoft.com/office/powerpoint/2010/main" val="1487476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365126"/>
            <a:ext cx="9173760" cy="6121400"/>
          </a:xfrm>
          <a:prstGeom prst="rect">
            <a:avLst/>
          </a:prstGeom>
        </p:spPr>
      </p:pic>
    </p:spTree>
    <p:extLst>
      <p:ext uri="{BB962C8B-B14F-4D97-AF65-F5344CB8AC3E}">
        <p14:creationId xmlns:p14="http://schemas.microsoft.com/office/powerpoint/2010/main" val="4773737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765185" y="540971"/>
            <a:ext cx="7750165" cy="5824659"/>
          </a:xfrm>
          <a:prstGeom prst="rect">
            <a:avLst/>
          </a:prstGeom>
        </p:spPr>
      </p:pic>
    </p:spTree>
    <p:extLst>
      <p:ext uri="{BB962C8B-B14F-4D97-AF65-F5344CB8AC3E}">
        <p14:creationId xmlns:p14="http://schemas.microsoft.com/office/powerpoint/2010/main" val="30118876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24023" y="189280"/>
            <a:ext cx="6384253" cy="6384253"/>
          </a:xfrm>
          <a:prstGeom prst="rect">
            <a:avLst/>
          </a:prstGeom>
        </p:spPr>
      </p:pic>
    </p:spTree>
    <p:extLst>
      <p:ext uri="{BB962C8B-B14F-4D97-AF65-F5344CB8AC3E}">
        <p14:creationId xmlns:p14="http://schemas.microsoft.com/office/powerpoint/2010/main" val="14147963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28650" y="365126"/>
            <a:ext cx="7929862" cy="5953612"/>
          </a:xfrm>
          <a:prstGeom prst="rect">
            <a:avLst/>
          </a:prstGeom>
        </p:spPr>
      </p:pic>
    </p:spTree>
    <p:extLst>
      <p:ext uri="{BB962C8B-B14F-4D97-AF65-F5344CB8AC3E}">
        <p14:creationId xmlns:p14="http://schemas.microsoft.com/office/powerpoint/2010/main" val="5952710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90725" y="182868"/>
            <a:ext cx="5148629" cy="6440536"/>
          </a:xfrm>
          <a:prstGeom prst="rect">
            <a:avLst/>
          </a:prstGeom>
        </p:spPr>
      </p:pic>
    </p:spTree>
    <p:extLst>
      <p:ext uri="{BB962C8B-B14F-4D97-AF65-F5344CB8AC3E}">
        <p14:creationId xmlns:p14="http://schemas.microsoft.com/office/powerpoint/2010/main" val="2865750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deuteronomy 1"/>
          <p:cNvPicPr>
            <a:picLocks noChangeAspect="1" noChangeArrowheads="1"/>
          </p:cNvPicPr>
          <p:nvPr/>
        </p:nvPicPr>
        <p:blipFill rotWithShape="1">
          <a:blip r:embed="rId2">
            <a:extLst>
              <a:ext uri="{28A0092B-C50C-407E-A947-70E740481C1C}">
                <a14:useLocalDpi xmlns:a14="http://schemas.microsoft.com/office/drawing/2010/main" val="0"/>
              </a:ext>
            </a:extLst>
          </a:blip>
          <a:srcRect t="7734"/>
          <a:stretch/>
        </p:blipFill>
        <p:spPr bwMode="auto">
          <a:xfrm>
            <a:off x="141513" y="380999"/>
            <a:ext cx="8848793" cy="5769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4845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28650" y="1027907"/>
            <a:ext cx="8116026" cy="3733372"/>
          </a:xfrm>
          <a:prstGeom prst="rect">
            <a:avLst/>
          </a:prstGeom>
        </p:spPr>
      </p:pic>
    </p:spTree>
    <p:extLst>
      <p:ext uri="{BB962C8B-B14F-4D97-AF65-F5344CB8AC3E}">
        <p14:creationId xmlns:p14="http://schemas.microsoft.com/office/powerpoint/2010/main" val="19548075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450211" y="365126"/>
            <a:ext cx="6243577" cy="6243577"/>
          </a:xfrm>
          <a:prstGeom prst="rect">
            <a:avLst/>
          </a:prstGeom>
        </p:spPr>
      </p:pic>
    </p:spTree>
    <p:extLst>
      <p:ext uri="{BB962C8B-B14F-4D97-AF65-F5344CB8AC3E}">
        <p14:creationId xmlns:p14="http://schemas.microsoft.com/office/powerpoint/2010/main" val="34211975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7510" y="1027907"/>
            <a:ext cx="8568980" cy="4032461"/>
          </a:xfrm>
          <a:prstGeom prst="rect">
            <a:avLst/>
          </a:prstGeom>
        </p:spPr>
      </p:pic>
    </p:spTree>
    <p:extLst>
      <p:ext uri="{BB962C8B-B14F-4D97-AF65-F5344CB8AC3E}">
        <p14:creationId xmlns:p14="http://schemas.microsoft.com/office/powerpoint/2010/main" val="64799545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78069" y="365126"/>
            <a:ext cx="8478695" cy="6010214"/>
          </a:xfrm>
          <a:prstGeom prst="rect">
            <a:avLst/>
          </a:prstGeom>
        </p:spPr>
      </p:pic>
    </p:spTree>
    <p:extLst>
      <p:ext uri="{BB962C8B-B14F-4D97-AF65-F5344CB8AC3E}">
        <p14:creationId xmlns:p14="http://schemas.microsoft.com/office/powerpoint/2010/main" val="4652906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77" y="152400"/>
            <a:ext cx="8815754" cy="6553199"/>
          </a:xfrm>
        </p:spPr>
        <p:txBody>
          <a:bodyPr>
            <a:normAutofit/>
          </a:bodyPr>
          <a:lstStyle/>
          <a:p>
            <a:pPr>
              <a:lnSpc>
                <a:spcPct val="107000"/>
              </a:lnSpc>
              <a:spcBef>
                <a:spcPts val="0"/>
              </a:spcBef>
            </a:pPr>
            <a:endParaRPr lang="en-US" sz="2800" u="sng"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2800" u="sng" dirty="0" smtClean="0">
                <a:latin typeface="Calibri" panose="020F0502020204030204" pitchFamily="34" charset="0"/>
                <a:ea typeface="Calibri" panose="020F0502020204030204" pitchFamily="34" charset="0"/>
                <a:cs typeface="Times New Roman" panose="02020603050405020304" pitchFamily="18" charset="0"/>
              </a:rPr>
              <a:t>Date</a:t>
            </a:r>
            <a:r>
              <a:rPr lang="en-US" sz="2800" u="sng" dirty="0">
                <a:latin typeface="Calibri" panose="020F0502020204030204" pitchFamily="34" charset="0"/>
                <a:ea typeface="Calibri" panose="020F0502020204030204" pitchFamily="34" charset="0"/>
                <a:cs typeface="Times New Roman" panose="02020603050405020304" pitchFamily="18" charset="0"/>
              </a:rPr>
              <a:t>: 12-11-16</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u="sng" dirty="0">
                <a:latin typeface="Calibri" panose="020F0502020204030204" pitchFamily="34" charset="0"/>
                <a:ea typeface="Calibri" panose="020F0502020204030204" pitchFamily="34" charset="0"/>
                <a:cs typeface="Times New Roman" panose="02020603050405020304" pitchFamily="18" charset="0"/>
              </a:rPr>
              <a:t>Study: #9      Text: Chapter </a:t>
            </a:r>
            <a:r>
              <a:rPr lang="en-US" sz="2800" b="1" u="sng" dirty="0" smtClean="0">
                <a:latin typeface="Calibri" panose="020F0502020204030204" pitchFamily="34" charset="0"/>
                <a:ea typeface="Calibri" panose="020F0502020204030204" pitchFamily="34" charset="0"/>
                <a:cs typeface="Times New Roman" panose="02020603050405020304" pitchFamily="18" charset="0"/>
              </a:rPr>
              <a:t>9</a:t>
            </a:r>
          </a:p>
          <a:p>
            <a:pPr>
              <a:lnSpc>
                <a:spcPct val="107000"/>
              </a:lnSpc>
              <a:spcBef>
                <a:spcPts val="0"/>
              </a:spcBef>
            </a:pP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800" dirty="0">
                <a:latin typeface="Calibri" panose="020F0502020204030204" pitchFamily="34" charset="0"/>
                <a:ea typeface="Calibri" panose="020F0502020204030204" pitchFamily="34" charset="0"/>
                <a:cs typeface="Times New Roman" panose="02020603050405020304" pitchFamily="18" charset="0"/>
              </a:rPr>
              <a:t>(1)  "Hear, O Israel: you are to cross over the Jordan today, to go in to dispossess nations greater and mightier than yourselves, cities great and fortified up to heaven, (2) a people great and tall, the sons of the </a:t>
            </a:r>
            <a:r>
              <a:rPr lang="en-US" sz="2800" dirty="0" err="1">
                <a:latin typeface="Calibri" panose="020F0502020204030204" pitchFamily="34" charset="0"/>
                <a:ea typeface="Calibri" panose="020F0502020204030204" pitchFamily="34" charset="0"/>
                <a:cs typeface="Times New Roman" panose="02020603050405020304" pitchFamily="18" charset="0"/>
              </a:rPr>
              <a:t>Anakim</a:t>
            </a:r>
            <a:r>
              <a:rPr lang="en-US" sz="2800" dirty="0">
                <a:latin typeface="Calibri" panose="020F0502020204030204" pitchFamily="34" charset="0"/>
                <a:ea typeface="Calibri" panose="020F0502020204030204" pitchFamily="34" charset="0"/>
                <a:cs typeface="Times New Roman" panose="02020603050405020304" pitchFamily="18" charset="0"/>
              </a:rPr>
              <a:t>, whom you know, and of whom you have heard it said, 'Who can stand before the sons of </a:t>
            </a:r>
            <a:r>
              <a:rPr lang="en-US" sz="2800" dirty="0" err="1">
                <a:latin typeface="Calibri" panose="020F0502020204030204" pitchFamily="34" charset="0"/>
                <a:ea typeface="Calibri" panose="020F0502020204030204" pitchFamily="34" charset="0"/>
                <a:cs typeface="Times New Roman" panose="02020603050405020304" pitchFamily="18" charset="0"/>
              </a:rPr>
              <a:t>Anak</a:t>
            </a:r>
            <a:r>
              <a:rPr lang="en-US" sz="2800" dirty="0">
                <a:latin typeface="Calibri" panose="020F0502020204030204" pitchFamily="34" charset="0"/>
                <a:ea typeface="Calibri" panose="020F0502020204030204" pitchFamily="34" charset="0"/>
                <a:cs typeface="Times New Roman" panose="02020603050405020304" pitchFamily="18" charset="0"/>
              </a:rPr>
              <a:t>?' (3) Know therefore today that he who goes over before you as</a:t>
            </a:r>
            <a:r>
              <a:rPr lang="en-US" sz="2800" b="1" dirty="0">
                <a:latin typeface="Calibri" panose="020F0502020204030204" pitchFamily="34" charset="0"/>
                <a:ea typeface="Calibri" panose="020F0502020204030204" pitchFamily="34" charset="0"/>
                <a:cs typeface="Times New Roman" panose="02020603050405020304" pitchFamily="18" charset="0"/>
              </a:rPr>
              <a:t> a consuming fire is the Lord your God. </a:t>
            </a:r>
            <a:r>
              <a:rPr lang="en-US" sz="2800" dirty="0">
                <a:latin typeface="Calibri" panose="020F0502020204030204" pitchFamily="34" charset="0"/>
                <a:ea typeface="Calibri" panose="020F0502020204030204" pitchFamily="34" charset="0"/>
                <a:cs typeface="Times New Roman" panose="02020603050405020304" pitchFamily="18" charset="0"/>
              </a:rPr>
              <a:t>He will destroy them and subdue them before you. So you shall drive them out and make them perish quickly, as </a:t>
            </a:r>
            <a:r>
              <a:rPr lang="en-US" sz="2800" b="1" dirty="0">
                <a:latin typeface="Calibri" panose="020F0502020204030204" pitchFamily="34" charset="0"/>
                <a:ea typeface="Calibri" panose="020F0502020204030204" pitchFamily="34" charset="0"/>
                <a:cs typeface="Times New Roman" panose="02020603050405020304" pitchFamily="18" charset="0"/>
              </a:rPr>
              <a:t>the Lord has promised</a:t>
            </a:r>
            <a:r>
              <a:rPr lang="en-US" sz="2800" dirty="0">
                <a:latin typeface="Calibri" panose="020F0502020204030204" pitchFamily="34" charset="0"/>
                <a:ea typeface="Calibri" panose="020F0502020204030204" pitchFamily="34" charset="0"/>
                <a:cs typeface="Times New Roman" panose="02020603050405020304" pitchFamily="18" charset="0"/>
              </a:rPr>
              <a:t> you. </a:t>
            </a:r>
          </a:p>
          <a:p>
            <a:endParaRPr lang="en-US" dirty="0"/>
          </a:p>
        </p:txBody>
      </p:sp>
    </p:spTree>
    <p:extLst>
      <p:ext uri="{BB962C8B-B14F-4D97-AF65-F5344CB8AC3E}">
        <p14:creationId xmlns:p14="http://schemas.microsoft.com/office/powerpoint/2010/main" val="10045414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339" y="-351693"/>
            <a:ext cx="8815754" cy="7069016"/>
          </a:xfrm>
        </p:spPr>
        <p:txBody>
          <a:bodyPr>
            <a:noAutofit/>
          </a:bodyPr>
          <a:lstStyle/>
          <a:p>
            <a:pPr indent="457200">
              <a:lnSpc>
                <a:spcPct val="107000"/>
              </a:lnSpc>
              <a:spcBef>
                <a:spcPts val="0"/>
              </a:spcBef>
            </a:pPr>
            <a:endParaRPr lang="en-US" sz="2600" dirty="0" smtClean="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endParaRPr lang="en-US" sz="2100" dirty="0" smtClean="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100" dirty="0" smtClean="0">
                <a:latin typeface="Calibri" panose="020F0502020204030204" pitchFamily="34" charset="0"/>
                <a:ea typeface="Calibri" panose="020F0502020204030204" pitchFamily="34" charset="0"/>
                <a:cs typeface="Times New Roman" panose="02020603050405020304" pitchFamily="18" charset="0"/>
              </a:rPr>
              <a:t>(</a:t>
            </a:r>
            <a:r>
              <a:rPr lang="en-US" sz="2100" dirty="0">
                <a:latin typeface="Calibri" panose="020F0502020204030204" pitchFamily="34" charset="0"/>
                <a:ea typeface="Calibri" panose="020F0502020204030204" pitchFamily="34" charset="0"/>
                <a:cs typeface="Times New Roman" panose="02020603050405020304" pitchFamily="18" charset="0"/>
              </a:rPr>
              <a:t>4) "Do not say in your heart, after</a:t>
            </a:r>
            <a:r>
              <a:rPr lang="en-US" sz="2100" b="1" dirty="0">
                <a:latin typeface="Calibri" panose="020F0502020204030204" pitchFamily="34" charset="0"/>
                <a:ea typeface="Calibri" panose="020F0502020204030204" pitchFamily="34" charset="0"/>
                <a:cs typeface="Times New Roman" panose="02020603050405020304" pitchFamily="18" charset="0"/>
              </a:rPr>
              <a:t> the Lord your God </a:t>
            </a:r>
            <a:r>
              <a:rPr lang="en-US" sz="2100" dirty="0">
                <a:latin typeface="Calibri" panose="020F0502020204030204" pitchFamily="34" charset="0"/>
                <a:ea typeface="Calibri" panose="020F0502020204030204" pitchFamily="34" charset="0"/>
                <a:cs typeface="Times New Roman" panose="02020603050405020304" pitchFamily="18" charset="0"/>
              </a:rPr>
              <a:t>has thrust them out before you, 'It is because of my righteousness that</a:t>
            </a:r>
            <a:r>
              <a:rPr lang="en-US" sz="2100" b="1" dirty="0">
                <a:latin typeface="Calibri" panose="020F0502020204030204" pitchFamily="34" charset="0"/>
                <a:ea typeface="Calibri" panose="020F0502020204030204" pitchFamily="34" charset="0"/>
                <a:cs typeface="Times New Roman" panose="02020603050405020304" pitchFamily="18" charset="0"/>
              </a:rPr>
              <a:t> the Lord </a:t>
            </a:r>
            <a:r>
              <a:rPr lang="en-US" sz="2100" dirty="0">
                <a:latin typeface="Calibri" panose="020F0502020204030204" pitchFamily="34" charset="0"/>
                <a:ea typeface="Calibri" panose="020F0502020204030204" pitchFamily="34" charset="0"/>
                <a:cs typeface="Times New Roman" panose="02020603050405020304" pitchFamily="18" charset="0"/>
              </a:rPr>
              <a:t>has brought me in to possess this land,' whereas it is because of the wickedness of these nations that the Lord is driving them out before you. (5) Not because of your righteousness or the uprightness of your heart are you going in to possess their land, but because of the wickedness of these nations </a:t>
            </a:r>
            <a:r>
              <a:rPr lang="en-US" sz="2100" b="1" dirty="0">
                <a:latin typeface="Calibri" panose="020F0502020204030204" pitchFamily="34" charset="0"/>
                <a:ea typeface="Calibri" panose="020F0502020204030204" pitchFamily="34" charset="0"/>
                <a:cs typeface="Times New Roman" panose="02020603050405020304" pitchFamily="18" charset="0"/>
              </a:rPr>
              <a:t>the Lord your God</a:t>
            </a:r>
            <a:r>
              <a:rPr lang="en-US" sz="2100" dirty="0">
                <a:latin typeface="Calibri" panose="020F0502020204030204" pitchFamily="34" charset="0"/>
                <a:ea typeface="Calibri" panose="020F0502020204030204" pitchFamily="34" charset="0"/>
                <a:cs typeface="Times New Roman" panose="02020603050405020304" pitchFamily="18" charset="0"/>
              </a:rPr>
              <a:t> is driving them out from before you, and that he may confirm the word that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swore to your fathers, to Abraham, to Isaac, and to Jacob. </a:t>
            </a:r>
          </a:p>
          <a:p>
            <a:pPr indent="457200">
              <a:lnSpc>
                <a:spcPct val="107000"/>
              </a:lnSpc>
              <a:spcBef>
                <a:spcPts val="0"/>
              </a:spcBef>
            </a:pPr>
            <a:r>
              <a:rPr lang="en-US" sz="2100" dirty="0">
                <a:latin typeface="Calibri" panose="020F0502020204030204" pitchFamily="34" charset="0"/>
                <a:ea typeface="Calibri" panose="020F0502020204030204" pitchFamily="34" charset="0"/>
                <a:cs typeface="Times New Roman" panose="02020603050405020304" pitchFamily="18" charset="0"/>
              </a:rPr>
              <a:t>(6) "Know, therefore, that </a:t>
            </a:r>
            <a:r>
              <a:rPr lang="en-US" sz="2100" b="1" dirty="0">
                <a:latin typeface="Calibri" panose="020F0502020204030204" pitchFamily="34" charset="0"/>
                <a:ea typeface="Calibri" panose="020F0502020204030204" pitchFamily="34" charset="0"/>
                <a:cs typeface="Times New Roman" panose="02020603050405020304" pitchFamily="18" charset="0"/>
              </a:rPr>
              <a:t>the Lord your God</a:t>
            </a:r>
            <a:r>
              <a:rPr lang="en-US" sz="2100" dirty="0">
                <a:latin typeface="Calibri" panose="020F0502020204030204" pitchFamily="34" charset="0"/>
                <a:ea typeface="Calibri" panose="020F0502020204030204" pitchFamily="34" charset="0"/>
                <a:cs typeface="Times New Roman" panose="02020603050405020304" pitchFamily="18" charset="0"/>
              </a:rPr>
              <a:t> is not giving you this good land to possess because of your righteousness, for you are a stubborn people. (7) Remember and do not forget how you provoked </a:t>
            </a:r>
            <a:r>
              <a:rPr lang="en-US" sz="2100" b="1" dirty="0">
                <a:latin typeface="Calibri" panose="020F0502020204030204" pitchFamily="34" charset="0"/>
                <a:ea typeface="Calibri" panose="020F0502020204030204" pitchFamily="34" charset="0"/>
                <a:cs typeface="Times New Roman" panose="02020603050405020304" pitchFamily="18" charset="0"/>
              </a:rPr>
              <a:t>the Lord your God</a:t>
            </a:r>
            <a:r>
              <a:rPr lang="en-US" sz="2100" dirty="0">
                <a:latin typeface="Calibri" panose="020F0502020204030204" pitchFamily="34" charset="0"/>
                <a:ea typeface="Calibri" panose="020F0502020204030204" pitchFamily="34" charset="0"/>
                <a:cs typeface="Times New Roman" panose="02020603050405020304" pitchFamily="18" charset="0"/>
              </a:rPr>
              <a:t> to wrath in the wilderness. From the day you came out of the land of Egypt until you came to this place, you have been rebellious against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(8) Even at </a:t>
            </a:r>
            <a:r>
              <a:rPr lang="en-US" sz="2100" dirty="0" err="1">
                <a:latin typeface="Calibri" panose="020F0502020204030204" pitchFamily="34" charset="0"/>
                <a:ea typeface="Calibri" panose="020F0502020204030204" pitchFamily="34" charset="0"/>
                <a:cs typeface="Times New Roman" panose="02020603050405020304" pitchFamily="18" charset="0"/>
              </a:rPr>
              <a:t>Horeb</a:t>
            </a:r>
            <a:r>
              <a:rPr lang="en-US" sz="2100" dirty="0">
                <a:latin typeface="Calibri" panose="020F0502020204030204" pitchFamily="34" charset="0"/>
                <a:ea typeface="Calibri" panose="020F0502020204030204" pitchFamily="34" charset="0"/>
                <a:cs typeface="Times New Roman" panose="02020603050405020304" pitchFamily="18" charset="0"/>
              </a:rPr>
              <a:t> you provoked </a:t>
            </a:r>
            <a:r>
              <a:rPr lang="en-US" sz="2100" b="1" dirty="0">
                <a:latin typeface="Calibri" panose="020F0502020204030204" pitchFamily="34" charset="0"/>
                <a:ea typeface="Calibri" panose="020F0502020204030204" pitchFamily="34" charset="0"/>
                <a:cs typeface="Times New Roman" panose="02020603050405020304" pitchFamily="18" charset="0"/>
              </a:rPr>
              <a:t>the Lord to wrath</a:t>
            </a:r>
            <a:r>
              <a:rPr lang="en-US" sz="2100" dirty="0">
                <a:latin typeface="Calibri" panose="020F0502020204030204" pitchFamily="34" charset="0"/>
                <a:ea typeface="Calibri" panose="020F0502020204030204" pitchFamily="34" charset="0"/>
                <a:cs typeface="Times New Roman" panose="02020603050405020304" pitchFamily="18" charset="0"/>
              </a:rPr>
              <a:t>, and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was so angry with you that he was ready to destroy you. (9) When I went up the mountain to receive the tablets of stone, the tablets of the covenant that </a:t>
            </a:r>
            <a:r>
              <a:rPr lang="en-US" sz="2100" b="1" dirty="0">
                <a:latin typeface="Calibri" panose="020F0502020204030204" pitchFamily="34" charset="0"/>
                <a:ea typeface="Calibri" panose="020F0502020204030204" pitchFamily="34" charset="0"/>
                <a:cs typeface="Times New Roman" panose="02020603050405020304" pitchFamily="18" charset="0"/>
              </a:rPr>
              <a:t>the Lord </a:t>
            </a:r>
            <a:r>
              <a:rPr lang="en-US" sz="2100" dirty="0">
                <a:latin typeface="Calibri" panose="020F0502020204030204" pitchFamily="34" charset="0"/>
                <a:ea typeface="Calibri" panose="020F0502020204030204" pitchFamily="34" charset="0"/>
                <a:cs typeface="Times New Roman" panose="02020603050405020304" pitchFamily="18" charset="0"/>
              </a:rPr>
              <a:t>made with you, I remained on the mountain forty days and forty nights. I neither ate bread nor drank water. </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81588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77" y="152400"/>
            <a:ext cx="8815754" cy="6553199"/>
          </a:xfrm>
        </p:spPr>
        <p:txBody>
          <a:bodyPr>
            <a:noAutofit/>
          </a:bodyPr>
          <a:lstStyle/>
          <a:p>
            <a:pPr indent="457200">
              <a:lnSpc>
                <a:spcPct val="107000"/>
              </a:lnSpc>
              <a:spcBef>
                <a:spcPts val="0"/>
              </a:spcBef>
            </a:pPr>
            <a:endParaRPr lang="en-US" sz="2100" dirty="0" smtClean="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100" dirty="0" smtClean="0">
                <a:latin typeface="Calibri" panose="020F0502020204030204" pitchFamily="34" charset="0"/>
                <a:ea typeface="Calibri" panose="020F0502020204030204" pitchFamily="34" charset="0"/>
                <a:cs typeface="Times New Roman" panose="02020603050405020304" pitchFamily="18" charset="0"/>
              </a:rPr>
              <a:t>(</a:t>
            </a:r>
            <a:r>
              <a:rPr lang="en-US" sz="2100" dirty="0">
                <a:latin typeface="Calibri" panose="020F0502020204030204" pitchFamily="34" charset="0"/>
                <a:ea typeface="Calibri" panose="020F0502020204030204" pitchFamily="34" charset="0"/>
                <a:cs typeface="Times New Roman" panose="02020603050405020304" pitchFamily="18" charset="0"/>
              </a:rPr>
              <a:t>10) And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gave me the two tablets of stone written with </a:t>
            </a:r>
            <a:r>
              <a:rPr lang="en-US" sz="2100" b="1" dirty="0">
                <a:latin typeface="Calibri" panose="020F0502020204030204" pitchFamily="34" charset="0"/>
                <a:ea typeface="Calibri" panose="020F0502020204030204" pitchFamily="34" charset="0"/>
                <a:cs typeface="Times New Roman" panose="02020603050405020304" pitchFamily="18" charset="0"/>
              </a:rPr>
              <a:t>the finger of God, </a:t>
            </a:r>
            <a:r>
              <a:rPr lang="en-US" sz="2100" dirty="0">
                <a:latin typeface="Calibri" panose="020F0502020204030204" pitchFamily="34" charset="0"/>
                <a:ea typeface="Calibri" panose="020F0502020204030204" pitchFamily="34" charset="0"/>
                <a:cs typeface="Times New Roman" panose="02020603050405020304" pitchFamily="18" charset="0"/>
              </a:rPr>
              <a:t>and on them were all the words </a:t>
            </a:r>
            <a:r>
              <a:rPr lang="en-US" sz="2100" b="1" dirty="0">
                <a:latin typeface="Calibri" panose="020F0502020204030204" pitchFamily="34" charset="0"/>
                <a:ea typeface="Calibri" panose="020F0502020204030204" pitchFamily="34" charset="0"/>
                <a:cs typeface="Times New Roman" panose="02020603050405020304" pitchFamily="18" charset="0"/>
              </a:rPr>
              <a:t>that the Lord</a:t>
            </a:r>
            <a:r>
              <a:rPr lang="en-US" sz="2100" dirty="0">
                <a:latin typeface="Calibri" panose="020F0502020204030204" pitchFamily="34" charset="0"/>
                <a:ea typeface="Calibri" panose="020F0502020204030204" pitchFamily="34" charset="0"/>
                <a:cs typeface="Times New Roman" panose="02020603050405020304" pitchFamily="18" charset="0"/>
              </a:rPr>
              <a:t> had spoken with you on the mountain out of the midst of the fire on the day of the assembly. (11) And at the end of forty days and forty nights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gave me the two tablets of stone, the tablets of the covenant. </a:t>
            </a:r>
          </a:p>
          <a:p>
            <a:pPr indent="457200">
              <a:lnSpc>
                <a:spcPct val="107000"/>
              </a:lnSpc>
              <a:spcBef>
                <a:spcPts val="0"/>
              </a:spcBef>
            </a:pPr>
            <a:r>
              <a:rPr lang="en-US" sz="2100" dirty="0">
                <a:latin typeface="Calibri" panose="020F0502020204030204" pitchFamily="34" charset="0"/>
                <a:ea typeface="Calibri" panose="020F0502020204030204" pitchFamily="34" charset="0"/>
                <a:cs typeface="Times New Roman" panose="02020603050405020304" pitchFamily="18" charset="0"/>
              </a:rPr>
              <a:t>(12) Then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said to me, 'Arise, go down quickly from here, for your people whom you have brought from Egypt have acted corruptly. They have turned aside quickly out of the way that I commanded them; they have made themselves a metal image.' (13) "Furthermore, </a:t>
            </a:r>
            <a:r>
              <a:rPr lang="en-US" sz="2100" b="1" dirty="0">
                <a:latin typeface="Calibri" panose="020F0502020204030204" pitchFamily="34" charset="0"/>
                <a:ea typeface="Calibri" panose="020F0502020204030204" pitchFamily="34" charset="0"/>
                <a:cs typeface="Times New Roman" panose="02020603050405020304" pitchFamily="18" charset="0"/>
              </a:rPr>
              <a:t>the Lord</a:t>
            </a:r>
            <a:r>
              <a:rPr lang="en-US" sz="2100" dirty="0">
                <a:latin typeface="Calibri" panose="020F0502020204030204" pitchFamily="34" charset="0"/>
                <a:ea typeface="Calibri" panose="020F0502020204030204" pitchFamily="34" charset="0"/>
                <a:cs typeface="Times New Roman" panose="02020603050405020304" pitchFamily="18" charset="0"/>
              </a:rPr>
              <a:t> said to me, 'I have seen this people, and behold, it is a stubborn people. (14) Let me alone, that I may destroy them and blot out their name from under heaven. And I will make of you a nation mightier and greater than they.'</a:t>
            </a:r>
          </a:p>
          <a:p>
            <a:pPr indent="457200">
              <a:lnSpc>
                <a:spcPct val="107000"/>
              </a:lnSpc>
              <a:spcBef>
                <a:spcPts val="0"/>
              </a:spcBef>
            </a:pPr>
            <a:r>
              <a:rPr lang="en-US" sz="2100" dirty="0">
                <a:latin typeface="Calibri" panose="020F0502020204030204" pitchFamily="34" charset="0"/>
                <a:ea typeface="Calibri" panose="020F0502020204030204" pitchFamily="34" charset="0"/>
                <a:cs typeface="Times New Roman" panose="02020603050405020304" pitchFamily="18" charset="0"/>
              </a:rPr>
              <a:t> (15) So I turned and came down from the mountain, and the mountain was burning with fire. And the two tablets of the covenant were in my two hands. (16) And I looked, and behold, you had sinned against the </a:t>
            </a:r>
            <a:r>
              <a:rPr lang="en-US" sz="2100" b="1" dirty="0">
                <a:latin typeface="Calibri" panose="020F0502020204030204" pitchFamily="34" charset="0"/>
                <a:ea typeface="Calibri" panose="020F0502020204030204" pitchFamily="34" charset="0"/>
                <a:cs typeface="Times New Roman" panose="02020603050405020304" pitchFamily="18" charset="0"/>
              </a:rPr>
              <a:t>Lord your God</a:t>
            </a:r>
            <a:r>
              <a:rPr lang="en-US" sz="2100" dirty="0">
                <a:latin typeface="Calibri" panose="020F0502020204030204" pitchFamily="34" charset="0"/>
                <a:ea typeface="Calibri" panose="020F0502020204030204" pitchFamily="34" charset="0"/>
                <a:cs typeface="Times New Roman" panose="02020603050405020304" pitchFamily="18" charset="0"/>
              </a:rPr>
              <a:t>. You had made yourselves a golden calf. You had turned aside quickly from the way that the </a:t>
            </a:r>
            <a:r>
              <a:rPr lang="en-US" sz="2100" b="1" dirty="0">
                <a:latin typeface="Calibri" panose="020F0502020204030204" pitchFamily="34" charset="0"/>
                <a:ea typeface="Calibri" panose="020F0502020204030204" pitchFamily="34" charset="0"/>
                <a:cs typeface="Times New Roman" panose="02020603050405020304" pitchFamily="18" charset="0"/>
              </a:rPr>
              <a:t>Lord </a:t>
            </a:r>
            <a:r>
              <a:rPr lang="en-US" sz="2100" dirty="0">
                <a:latin typeface="Calibri" panose="020F0502020204030204" pitchFamily="34" charset="0"/>
                <a:ea typeface="Calibri" panose="020F0502020204030204" pitchFamily="34" charset="0"/>
                <a:cs typeface="Times New Roman" panose="02020603050405020304" pitchFamily="18" charset="0"/>
              </a:rPr>
              <a:t>had commanded you</a:t>
            </a:r>
            <a:r>
              <a:rPr lang="en-US" sz="2000" dirty="0">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494321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231" y="175846"/>
            <a:ext cx="8815754" cy="6553199"/>
          </a:xfrm>
        </p:spPr>
        <p:txBody>
          <a:bodyPr>
            <a:normAutofit/>
          </a:bodyPr>
          <a:lstStyle/>
          <a:p>
            <a:pPr indent="457200">
              <a:lnSpc>
                <a:spcPct val="107000"/>
              </a:lnSpc>
              <a:spcBef>
                <a:spcPts val="0"/>
              </a:spcBef>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17) So I took hold of the two tablets and threw them out of my two hands and broke them before your eyes. (18) Then I lay prostrate before </a:t>
            </a:r>
            <a:r>
              <a:rPr lang="en-US" b="1" dirty="0">
                <a:latin typeface="Calibri" panose="020F0502020204030204" pitchFamily="34" charset="0"/>
                <a:ea typeface="Calibri" panose="020F0502020204030204" pitchFamily="34" charset="0"/>
                <a:cs typeface="Times New Roman" panose="02020603050405020304" pitchFamily="18" charset="0"/>
              </a:rPr>
              <a:t>the Lord</a:t>
            </a:r>
            <a:r>
              <a:rPr lang="en-US" dirty="0">
                <a:latin typeface="Calibri" panose="020F0502020204030204" pitchFamily="34" charset="0"/>
                <a:ea typeface="Calibri" panose="020F0502020204030204" pitchFamily="34" charset="0"/>
                <a:cs typeface="Times New Roman" panose="02020603050405020304" pitchFamily="18" charset="0"/>
              </a:rPr>
              <a:t> as before, forty days and forty nights. I neither ate bread nor drank water, because of all the sin that you had committed, in doing what was evil in </a:t>
            </a:r>
            <a:r>
              <a:rPr lang="en-US" b="1" dirty="0">
                <a:latin typeface="Calibri" panose="020F0502020204030204" pitchFamily="34" charset="0"/>
                <a:ea typeface="Calibri" panose="020F0502020204030204" pitchFamily="34" charset="0"/>
                <a:cs typeface="Times New Roman" panose="02020603050405020304" pitchFamily="18" charset="0"/>
              </a:rPr>
              <a:t>the sight of the Lord</a:t>
            </a:r>
            <a:r>
              <a:rPr lang="en-US" dirty="0">
                <a:latin typeface="Calibri" panose="020F0502020204030204" pitchFamily="34" charset="0"/>
                <a:ea typeface="Calibri" panose="020F0502020204030204" pitchFamily="34" charset="0"/>
                <a:cs typeface="Times New Roman" panose="02020603050405020304" pitchFamily="18" charset="0"/>
              </a:rPr>
              <a:t> to provoke him to anger. (19) For I was afraid of the anger and hot displeasure that </a:t>
            </a:r>
            <a:r>
              <a:rPr lang="en-US" b="1" dirty="0">
                <a:latin typeface="Calibri" panose="020F0502020204030204" pitchFamily="34" charset="0"/>
                <a:ea typeface="Calibri" panose="020F0502020204030204" pitchFamily="34" charset="0"/>
                <a:cs typeface="Times New Roman" panose="02020603050405020304" pitchFamily="18" charset="0"/>
              </a:rPr>
              <a:t>the Lord bore against you,</a:t>
            </a:r>
            <a:r>
              <a:rPr lang="en-US" dirty="0">
                <a:latin typeface="Calibri" panose="020F0502020204030204" pitchFamily="34" charset="0"/>
                <a:ea typeface="Calibri" panose="020F0502020204030204" pitchFamily="34" charset="0"/>
                <a:cs typeface="Times New Roman" panose="02020603050405020304" pitchFamily="18" charset="0"/>
              </a:rPr>
              <a:t> so that he was ready to destroy you. But </a:t>
            </a:r>
            <a:r>
              <a:rPr lang="en-US" b="1" dirty="0">
                <a:latin typeface="Calibri" panose="020F0502020204030204" pitchFamily="34" charset="0"/>
                <a:ea typeface="Calibri" panose="020F0502020204030204" pitchFamily="34" charset="0"/>
                <a:cs typeface="Times New Roman" panose="02020603050405020304" pitchFamily="18" charset="0"/>
              </a:rPr>
              <a:t>the Lord listened</a:t>
            </a:r>
            <a:r>
              <a:rPr lang="en-US" dirty="0">
                <a:latin typeface="Calibri" panose="020F0502020204030204" pitchFamily="34" charset="0"/>
                <a:ea typeface="Calibri" panose="020F0502020204030204" pitchFamily="34" charset="0"/>
                <a:cs typeface="Times New Roman" panose="02020603050405020304" pitchFamily="18" charset="0"/>
              </a:rPr>
              <a:t> to me that time also. (20) And</a:t>
            </a:r>
            <a:r>
              <a:rPr lang="en-US" b="1" dirty="0">
                <a:latin typeface="Calibri" panose="020F0502020204030204" pitchFamily="34" charset="0"/>
                <a:ea typeface="Calibri" panose="020F0502020204030204" pitchFamily="34" charset="0"/>
                <a:cs typeface="Times New Roman" panose="02020603050405020304" pitchFamily="18" charset="0"/>
              </a:rPr>
              <a:t> the Lord was so angry</a:t>
            </a:r>
            <a:r>
              <a:rPr lang="en-US" dirty="0">
                <a:latin typeface="Calibri" panose="020F0502020204030204" pitchFamily="34" charset="0"/>
                <a:ea typeface="Calibri" panose="020F0502020204030204" pitchFamily="34" charset="0"/>
                <a:cs typeface="Times New Roman" panose="02020603050405020304" pitchFamily="18" charset="0"/>
              </a:rPr>
              <a:t> with Aaron that he was ready to destroy him. And I prayed for Aaron also at the same time. (21) Then I took the sinful thing, the calf that you had made, and burned it with fire and crushed it, grinding it very small, until it was as fine as dust. And I threw the dust of it into the brook that ran down from the mountain.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62414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3999" cy="6658708"/>
          </a:xfrm>
        </p:spPr>
        <p:txBody>
          <a:bodyPr>
            <a:normAutofit/>
          </a:bodyPr>
          <a:lstStyle/>
          <a:p>
            <a:pPr marL="0" marR="0" indent="0">
              <a:lnSpc>
                <a:spcPct val="107000"/>
              </a:lnSpc>
              <a:spcBef>
                <a:spcPts val="0"/>
              </a:spcBef>
              <a:spcAft>
                <a:spcPts val="0"/>
              </a:spcAft>
              <a:buNone/>
            </a:pPr>
            <a:r>
              <a:rPr lang="en-US" sz="2000" dirty="0" smtClean="0">
                <a:latin typeface="Calibri" panose="020F0502020204030204" pitchFamily="34"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smtClean="0">
                <a:latin typeface="Calibri" panose="020F0502020204030204" pitchFamily="34" charset="0"/>
                <a:ea typeface="Calibri" panose="020F0502020204030204" pitchFamily="34" charset="0"/>
                <a:cs typeface="Times New Roman" panose="02020603050405020304" pitchFamily="18" charset="0"/>
              </a:rPr>
              <a:t>           </a:t>
            </a:r>
            <a:r>
              <a:rPr lang="en-US" sz="2200" dirty="0" smtClean="0">
                <a:latin typeface="Calibri" panose="020F0502020204030204" pitchFamily="34" charset="0"/>
                <a:ea typeface="Calibri" panose="020F0502020204030204" pitchFamily="34" charset="0"/>
                <a:cs typeface="Times New Roman" panose="02020603050405020304" pitchFamily="18" charset="0"/>
              </a:rPr>
              <a:t>(</a:t>
            </a:r>
            <a:r>
              <a:rPr lang="en-US" sz="2200" dirty="0">
                <a:latin typeface="Calibri" panose="020F0502020204030204" pitchFamily="34" charset="0"/>
                <a:ea typeface="Calibri" panose="020F0502020204030204" pitchFamily="34" charset="0"/>
                <a:cs typeface="Times New Roman" panose="02020603050405020304" pitchFamily="18" charset="0"/>
              </a:rPr>
              <a:t>22) "At </a:t>
            </a:r>
            <a:r>
              <a:rPr lang="en-US" sz="2200" dirty="0" err="1">
                <a:latin typeface="Calibri" panose="020F0502020204030204" pitchFamily="34" charset="0"/>
                <a:ea typeface="Calibri" panose="020F0502020204030204" pitchFamily="34" charset="0"/>
                <a:cs typeface="Times New Roman" panose="02020603050405020304" pitchFamily="18" charset="0"/>
              </a:rPr>
              <a:t>Taberah</a:t>
            </a:r>
            <a:r>
              <a:rPr lang="en-US" sz="2200" dirty="0">
                <a:latin typeface="Calibri" panose="020F0502020204030204" pitchFamily="34" charset="0"/>
                <a:ea typeface="Calibri" panose="020F0502020204030204" pitchFamily="34" charset="0"/>
                <a:cs typeface="Times New Roman" panose="02020603050405020304" pitchFamily="18" charset="0"/>
              </a:rPr>
              <a:t> also, and at </a:t>
            </a:r>
            <a:r>
              <a:rPr lang="en-US" sz="2200" dirty="0" err="1">
                <a:latin typeface="Calibri" panose="020F0502020204030204" pitchFamily="34" charset="0"/>
                <a:ea typeface="Calibri" panose="020F0502020204030204" pitchFamily="34" charset="0"/>
                <a:cs typeface="Times New Roman" panose="02020603050405020304" pitchFamily="18" charset="0"/>
              </a:rPr>
              <a:t>Massah</a:t>
            </a:r>
            <a:r>
              <a:rPr lang="en-US" sz="2200" dirty="0">
                <a:latin typeface="Calibri" panose="020F0502020204030204" pitchFamily="34" charset="0"/>
                <a:ea typeface="Calibri" panose="020F0502020204030204" pitchFamily="34" charset="0"/>
                <a:cs typeface="Times New Roman" panose="02020603050405020304" pitchFamily="18" charset="0"/>
              </a:rPr>
              <a:t> and at </a:t>
            </a:r>
            <a:r>
              <a:rPr lang="en-US" sz="2200" dirty="0" err="1">
                <a:latin typeface="Calibri" panose="020F0502020204030204" pitchFamily="34" charset="0"/>
                <a:ea typeface="Calibri" panose="020F0502020204030204" pitchFamily="34" charset="0"/>
                <a:cs typeface="Times New Roman" panose="02020603050405020304" pitchFamily="18" charset="0"/>
              </a:rPr>
              <a:t>Kibroth-hattaavah</a:t>
            </a:r>
            <a:r>
              <a:rPr lang="en-US" sz="2200" dirty="0">
                <a:latin typeface="Calibri" panose="020F0502020204030204" pitchFamily="34" charset="0"/>
                <a:ea typeface="Calibri" panose="020F0502020204030204" pitchFamily="34" charset="0"/>
                <a:cs typeface="Times New Roman" panose="02020603050405020304" pitchFamily="18" charset="0"/>
              </a:rPr>
              <a:t> you provoked </a:t>
            </a:r>
            <a:r>
              <a:rPr lang="en-US" sz="2200" b="1" dirty="0">
                <a:latin typeface="Calibri" panose="020F0502020204030204" pitchFamily="34" charset="0"/>
                <a:ea typeface="Calibri" panose="020F0502020204030204" pitchFamily="34" charset="0"/>
                <a:cs typeface="Times New Roman" panose="02020603050405020304" pitchFamily="18" charset="0"/>
              </a:rPr>
              <a:t>the Lord to wrath.</a:t>
            </a:r>
            <a:r>
              <a:rPr lang="en-US" sz="2200" dirty="0">
                <a:latin typeface="Calibri" panose="020F0502020204030204" pitchFamily="34" charset="0"/>
                <a:ea typeface="Calibri" panose="020F0502020204030204" pitchFamily="34" charset="0"/>
                <a:cs typeface="Times New Roman" panose="02020603050405020304" pitchFamily="18" charset="0"/>
              </a:rPr>
              <a:t> (23) And when </a:t>
            </a:r>
            <a:r>
              <a:rPr lang="en-US" sz="2200" b="1" dirty="0">
                <a:latin typeface="Calibri" panose="020F0502020204030204" pitchFamily="34" charset="0"/>
                <a:ea typeface="Calibri" panose="020F0502020204030204" pitchFamily="34" charset="0"/>
                <a:cs typeface="Times New Roman" panose="02020603050405020304" pitchFamily="18" charset="0"/>
              </a:rPr>
              <a:t>the Lord sent you</a:t>
            </a:r>
            <a:r>
              <a:rPr lang="en-US" sz="2200" dirty="0">
                <a:latin typeface="Calibri" panose="020F0502020204030204" pitchFamily="34" charset="0"/>
                <a:ea typeface="Calibri" panose="020F0502020204030204" pitchFamily="34" charset="0"/>
                <a:cs typeface="Times New Roman" panose="02020603050405020304" pitchFamily="18" charset="0"/>
              </a:rPr>
              <a:t> from Kadesh-</a:t>
            </a:r>
            <a:r>
              <a:rPr lang="en-US" sz="2200" dirty="0" err="1">
                <a:latin typeface="Calibri" panose="020F0502020204030204" pitchFamily="34" charset="0"/>
                <a:ea typeface="Calibri" panose="020F0502020204030204" pitchFamily="34" charset="0"/>
                <a:cs typeface="Times New Roman" panose="02020603050405020304" pitchFamily="18" charset="0"/>
              </a:rPr>
              <a:t>barnea</a:t>
            </a:r>
            <a:r>
              <a:rPr lang="en-US" sz="2200" dirty="0">
                <a:latin typeface="Calibri" panose="020F0502020204030204" pitchFamily="34" charset="0"/>
                <a:ea typeface="Calibri" panose="020F0502020204030204" pitchFamily="34" charset="0"/>
                <a:cs typeface="Times New Roman" panose="02020603050405020304" pitchFamily="18" charset="0"/>
              </a:rPr>
              <a:t>, saying, 'Go up and take possession of the land that I have given you,' then you rebelled against the commandment of </a:t>
            </a:r>
            <a:r>
              <a:rPr lang="en-US" sz="2200" b="1" dirty="0">
                <a:latin typeface="Calibri" panose="020F0502020204030204" pitchFamily="34" charset="0"/>
                <a:ea typeface="Calibri" panose="020F0502020204030204" pitchFamily="34" charset="0"/>
                <a:cs typeface="Times New Roman" panose="02020603050405020304" pitchFamily="18" charset="0"/>
              </a:rPr>
              <a:t>the Lord your God</a:t>
            </a:r>
            <a:r>
              <a:rPr lang="en-US" sz="2200" dirty="0">
                <a:latin typeface="Calibri" panose="020F0502020204030204" pitchFamily="34" charset="0"/>
                <a:ea typeface="Calibri" panose="020F0502020204030204" pitchFamily="34" charset="0"/>
                <a:cs typeface="Times New Roman" panose="02020603050405020304" pitchFamily="18" charset="0"/>
              </a:rPr>
              <a:t> and did not believe him or obey his voice. (24) You have been rebellious against </a:t>
            </a:r>
            <a:r>
              <a:rPr lang="en-US" sz="2200" b="1" dirty="0">
                <a:latin typeface="Calibri" panose="020F0502020204030204" pitchFamily="34" charset="0"/>
                <a:ea typeface="Calibri" panose="020F0502020204030204" pitchFamily="34" charset="0"/>
                <a:cs typeface="Times New Roman" panose="02020603050405020304" pitchFamily="18" charset="0"/>
              </a:rPr>
              <a:t>the Lord</a:t>
            </a:r>
            <a:r>
              <a:rPr lang="en-US" sz="2200" dirty="0">
                <a:latin typeface="Calibri" panose="020F0502020204030204" pitchFamily="34" charset="0"/>
                <a:ea typeface="Calibri" panose="020F0502020204030204" pitchFamily="34" charset="0"/>
                <a:cs typeface="Times New Roman" panose="02020603050405020304" pitchFamily="18" charset="0"/>
              </a:rPr>
              <a:t> from the day that I knew you. </a:t>
            </a:r>
          </a:p>
          <a:p>
            <a:pPr marL="0" marR="0" indent="0">
              <a:lnSpc>
                <a:spcPct val="107000"/>
              </a:lnSpc>
              <a:spcBef>
                <a:spcPts val="0"/>
              </a:spcBef>
              <a:spcAft>
                <a:spcPts val="0"/>
              </a:spcAft>
              <a:buNone/>
            </a:pPr>
            <a:r>
              <a:rPr lang="en-US" sz="2200" dirty="0" smtClean="0">
                <a:latin typeface="Calibri" panose="020F0502020204030204" pitchFamily="34" charset="0"/>
                <a:ea typeface="Calibri" panose="020F0502020204030204" pitchFamily="34" charset="0"/>
                <a:cs typeface="Times New Roman" panose="02020603050405020304" pitchFamily="18" charset="0"/>
              </a:rPr>
              <a:t>	(</a:t>
            </a:r>
            <a:r>
              <a:rPr lang="en-US" sz="2200" dirty="0">
                <a:latin typeface="Calibri" panose="020F0502020204030204" pitchFamily="34" charset="0"/>
                <a:ea typeface="Calibri" panose="020F0502020204030204" pitchFamily="34" charset="0"/>
                <a:cs typeface="Times New Roman" panose="02020603050405020304" pitchFamily="18" charset="0"/>
              </a:rPr>
              <a:t>25) "So I lay prostrate before </a:t>
            </a:r>
            <a:r>
              <a:rPr lang="en-US" sz="2200" b="1" dirty="0">
                <a:latin typeface="Calibri" panose="020F0502020204030204" pitchFamily="34" charset="0"/>
                <a:ea typeface="Calibri" panose="020F0502020204030204" pitchFamily="34" charset="0"/>
                <a:cs typeface="Times New Roman" panose="02020603050405020304" pitchFamily="18" charset="0"/>
              </a:rPr>
              <a:t>the Lord</a:t>
            </a:r>
            <a:r>
              <a:rPr lang="en-US" sz="2200" dirty="0">
                <a:latin typeface="Calibri" panose="020F0502020204030204" pitchFamily="34" charset="0"/>
                <a:ea typeface="Calibri" panose="020F0502020204030204" pitchFamily="34" charset="0"/>
                <a:cs typeface="Times New Roman" panose="02020603050405020304" pitchFamily="18" charset="0"/>
              </a:rPr>
              <a:t> for these forty days and forty nights, because </a:t>
            </a:r>
            <a:r>
              <a:rPr lang="en-US" sz="2200" b="1" dirty="0">
                <a:latin typeface="Calibri" panose="020F0502020204030204" pitchFamily="34" charset="0"/>
                <a:ea typeface="Calibri" panose="020F0502020204030204" pitchFamily="34" charset="0"/>
                <a:cs typeface="Times New Roman" panose="02020603050405020304" pitchFamily="18" charset="0"/>
              </a:rPr>
              <a:t>the Lord</a:t>
            </a:r>
            <a:r>
              <a:rPr lang="en-US" sz="2200" dirty="0">
                <a:latin typeface="Calibri" panose="020F0502020204030204" pitchFamily="34" charset="0"/>
                <a:ea typeface="Calibri" panose="020F0502020204030204" pitchFamily="34" charset="0"/>
                <a:cs typeface="Times New Roman" panose="02020603050405020304" pitchFamily="18" charset="0"/>
              </a:rPr>
              <a:t> had said he would destroy you. (26) And I prayed to </a:t>
            </a:r>
            <a:r>
              <a:rPr lang="en-US" sz="2200" b="1" dirty="0">
                <a:latin typeface="Calibri" panose="020F0502020204030204" pitchFamily="34" charset="0"/>
                <a:ea typeface="Calibri" panose="020F0502020204030204" pitchFamily="34" charset="0"/>
                <a:cs typeface="Times New Roman" panose="02020603050405020304" pitchFamily="18" charset="0"/>
              </a:rPr>
              <a:t>the Lord,</a:t>
            </a:r>
            <a:r>
              <a:rPr lang="en-US" sz="2200" b="1" u="sng" dirty="0">
                <a:latin typeface="Calibri" panose="020F0502020204030204" pitchFamily="34" charset="0"/>
                <a:ea typeface="Calibri" panose="020F0502020204030204" pitchFamily="34" charset="0"/>
                <a:cs typeface="Times New Roman" panose="02020603050405020304" pitchFamily="18" charset="0"/>
              </a:rPr>
              <a:t> 'O Lord GOD,</a:t>
            </a:r>
            <a:r>
              <a:rPr lang="en-US" sz="2200" u="sng" dirty="0">
                <a:latin typeface="Calibri" panose="020F0502020204030204" pitchFamily="34" charset="0"/>
                <a:ea typeface="Calibri" panose="020F0502020204030204" pitchFamily="34" charset="0"/>
                <a:cs typeface="Times New Roman" panose="02020603050405020304" pitchFamily="18" charset="0"/>
              </a:rPr>
              <a:t> destroy not your people and your heritage, whom you have redeemed through your greatness</a:t>
            </a:r>
            <a:r>
              <a:rPr lang="en-US" sz="2200" dirty="0">
                <a:latin typeface="Calibri" panose="020F0502020204030204" pitchFamily="34" charset="0"/>
                <a:ea typeface="Calibri" panose="020F0502020204030204" pitchFamily="34" charset="0"/>
                <a:cs typeface="Times New Roman" panose="02020603050405020304" pitchFamily="18" charset="0"/>
              </a:rPr>
              <a:t>, whom you have brought out of Egypt with a mighty hand. (27) Remember your servants, Abraham, Isaac, and Jacob. Do not regard the stubbornness of this people, or their wickedness or their sin, (28) lest the land from which you brought us say, "Because </a:t>
            </a:r>
            <a:r>
              <a:rPr lang="en-US" sz="2200" b="1" dirty="0">
                <a:latin typeface="Calibri" panose="020F0502020204030204" pitchFamily="34" charset="0"/>
                <a:ea typeface="Calibri" panose="020F0502020204030204" pitchFamily="34" charset="0"/>
                <a:cs typeface="Times New Roman" panose="02020603050405020304" pitchFamily="18" charset="0"/>
              </a:rPr>
              <a:t>the Lord</a:t>
            </a:r>
            <a:r>
              <a:rPr lang="en-US" sz="2200" dirty="0">
                <a:latin typeface="Calibri" panose="020F0502020204030204" pitchFamily="34" charset="0"/>
                <a:ea typeface="Calibri" panose="020F0502020204030204" pitchFamily="34" charset="0"/>
                <a:cs typeface="Times New Roman" panose="02020603050405020304" pitchFamily="18" charset="0"/>
              </a:rPr>
              <a:t> was not able to bring them into the land that he promised them, and because he hated them, he has brought them out to put them to death in the wilderness." (29) For they are your people and your heritage, whom you brought out by </a:t>
            </a:r>
            <a:r>
              <a:rPr lang="en-US" sz="2200" b="1" dirty="0">
                <a:latin typeface="Calibri" panose="020F0502020204030204" pitchFamily="34" charset="0"/>
                <a:ea typeface="Calibri" panose="020F0502020204030204" pitchFamily="34" charset="0"/>
                <a:cs typeface="Times New Roman" panose="02020603050405020304" pitchFamily="18" charset="0"/>
              </a:rPr>
              <a:t>your great power and by your outstretched arm</a:t>
            </a:r>
            <a:r>
              <a:rPr lang="en-US" sz="2200" dirty="0">
                <a:latin typeface="Calibri" panose="020F0502020204030204" pitchFamily="34"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65210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77" y="152400"/>
            <a:ext cx="8815754" cy="6553199"/>
          </a:xfrm>
        </p:spPr>
        <p:txBody>
          <a:bodyPr>
            <a:normAutofit fontScale="92500" lnSpcReduction="20000"/>
          </a:bodyPr>
          <a:lstStyle/>
          <a:p>
            <a:pPr>
              <a:lnSpc>
                <a:spcPct val="107000"/>
              </a:lnSpc>
              <a:spcBef>
                <a:spcPts val="0"/>
              </a:spcBef>
            </a:pPr>
            <a:r>
              <a:rPr lang="en-US" sz="4000" b="1" u="sng" dirty="0">
                <a:latin typeface="Calibri" panose="020F0502020204030204" pitchFamily="34" charset="0"/>
                <a:ea typeface="Calibri" panose="020F0502020204030204" pitchFamily="34" charset="0"/>
                <a:cs typeface="Times New Roman" panose="02020603050405020304" pitchFamily="18" charset="0"/>
              </a:rPr>
              <a:t>Study Notes:</a:t>
            </a:r>
            <a:r>
              <a:rPr lang="en-US" sz="4000"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1. The wickedness of the nations is why God will drive them out </a:t>
            </a:r>
            <a:r>
              <a:rPr lang="en-US" sz="3600" b="1" dirty="0">
                <a:latin typeface="Calibri" panose="020F0502020204030204" pitchFamily="34" charset="0"/>
                <a:ea typeface="Calibri" panose="020F0502020204030204" pitchFamily="34" charset="0"/>
                <a:cs typeface="Times New Roman" panose="02020603050405020304" pitchFamily="18" charset="0"/>
              </a:rPr>
              <a:t>(Gen 15:16)</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b="1" dirty="0">
                <a:latin typeface="Calibri" panose="020F0502020204030204" pitchFamily="34" charset="0"/>
                <a:ea typeface="Calibri" panose="020F0502020204030204" pitchFamily="34" charset="0"/>
                <a:cs typeface="Times New Roman" panose="02020603050405020304" pitchFamily="18" charset="0"/>
              </a:rPr>
              <a:t>      </a:t>
            </a:r>
            <a:r>
              <a:rPr lang="en-US" sz="3600" dirty="0">
                <a:latin typeface="Calibri" panose="020F0502020204030204" pitchFamily="34" charset="0"/>
                <a:ea typeface="Calibri" panose="020F0502020204030204" pitchFamily="34" charset="0"/>
                <a:cs typeface="Times New Roman" panose="02020603050405020304" pitchFamily="18" charset="0"/>
              </a:rPr>
              <a:t>It was only because of God’s grace, not because of their righteousness, that God would go before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      them to destroy their </a:t>
            </a:r>
            <a:r>
              <a:rPr lang="en-US" sz="3600" dirty="0" smtClean="0">
                <a:latin typeface="Calibri" panose="020F0502020204030204" pitchFamily="34" charset="0"/>
                <a:ea typeface="Calibri" panose="020F0502020204030204" pitchFamily="34" charset="0"/>
                <a:cs typeface="Times New Roman" panose="02020603050405020304" pitchFamily="18" charset="0"/>
              </a:rPr>
              <a:t>enemies</a:t>
            </a:r>
          </a:p>
          <a:p>
            <a:pPr>
              <a:lnSpc>
                <a:spcPct val="107000"/>
              </a:lnSpc>
              <a:spcBef>
                <a:spcPts val="0"/>
              </a:spcBef>
            </a:pPr>
            <a:r>
              <a:rPr lang="en-US" sz="3600" b="1" dirty="0" smtClean="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a:t>
            </a:r>
            <a:r>
              <a:rPr lang="en-US" sz="3600" b="1" dirty="0" err="1">
                <a:latin typeface="Calibri" panose="020F0502020204030204" pitchFamily="34" charset="0"/>
                <a:ea typeface="Calibri" panose="020F0502020204030204" pitchFamily="34" charset="0"/>
                <a:cs typeface="Times New Roman" panose="02020603050405020304" pitchFamily="18" charset="0"/>
              </a:rPr>
              <a:t>Eph</a:t>
            </a:r>
            <a:r>
              <a:rPr lang="en-US" sz="3600" b="1" dirty="0">
                <a:latin typeface="Calibri" panose="020F0502020204030204" pitchFamily="34" charset="0"/>
                <a:ea typeface="Calibri" panose="020F0502020204030204" pitchFamily="34" charset="0"/>
                <a:cs typeface="Times New Roman" panose="02020603050405020304" pitchFamily="18" charset="0"/>
              </a:rPr>
              <a:t> 2:5;  Titus 3:5)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2. Israel is a stubborn people </a:t>
            </a:r>
            <a:r>
              <a:rPr lang="en-US" sz="3600" b="1" dirty="0">
                <a:latin typeface="Calibri" panose="020F0502020204030204" pitchFamily="34" charset="0"/>
                <a:ea typeface="Calibri" panose="020F0502020204030204" pitchFamily="34" charset="0"/>
                <a:cs typeface="Times New Roman" panose="02020603050405020304" pitchFamily="18" charset="0"/>
              </a:rPr>
              <a:t>(Ex 32:9)</a:t>
            </a:r>
            <a:r>
              <a:rPr lang="en-US" sz="3600"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3. The tablets of stone with the 10 Commandments written with the finger of God</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600" dirty="0">
                <a:latin typeface="Calibri" panose="020F0502020204030204" pitchFamily="34" charset="0"/>
                <a:ea typeface="Calibri" panose="020F0502020204030204" pitchFamily="34" charset="0"/>
                <a:cs typeface="Times New Roman" panose="02020603050405020304" pitchFamily="18" charset="0"/>
              </a:rPr>
              <a:t>              </a:t>
            </a:r>
            <a:r>
              <a:rPr lang="en-US" sz="3600" b="1" dirty="0">
                <a:latin typeface="Calibri" panose="020F0502020204030204" pitchFamily="34" charset="0"/>
                <a:ea typeface="Calibri" panose="020F0502020204030204" pitchFamily="34" charset="0"/>
                <a:cs typeface="Times New Roman" panose="02020603050405020304" pitchFamily="18" charset="0"/>
              </a:rPr>
              <a:t>(Ex 8:19;  20:1;  31:18;  34:28)</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598452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13807" y="123824"/>
            <a:ext cx="8386233" cy="6289675"/>
          </a:xfrm>
          <a:prstGeom prst="rect">
            <a:avLst/>
          </a:prstGeom>
        </p:spPr>
      </p:pic>
    </p:spTree>
    <p:extLst>
      <p:ext uri="{BB962C8B-B14F-4D97-AF65-F5344CB8AC3E}">
        <p14:creationId xmlns:p14="http://schemas.microsoft.com/office/powerpoint/2010/main" val="14625856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4122" y="199292"/>
            <a:ext cx="8768863" cy="6553199"/>
          </a:xfrm>
        </p:spPr>
        <p:txBody>
          <a:bodyPr>
            <a:normAutofit/>
          </a:bodyPr>
          <a:lstStyle/>
          <a:p>
            <a:pPr>
              <a:lnSpc>
                <a:spcPct val="107000"/>
              </a:lnSpc>
              <a:spcBef>
                <a:spcPts val="0"/>
              </a:spcBef>
            </a:pPr>
            <a:r>
              <a:rPr lang="en-US" sz="3200" dirty="0">
                <a:latin typeface="Calibri" panose="020F0502020204030204" pitchFamily="34" charset="0"/>
                <a:ea typeface="Calibri" panose="020F0502020204030204" pitchFamily="34" charset="0"/>
                <a:cs typeface="Times New Roman" panose="02020603050405020304" pitchFamily="18" charset="0"/>
              </a:rPr>
              <a:t>4. The corruption of the people while Moses was up on the mountain</a:t>
            </a:r>
            <a:r>
              <a:rPr lang="en-US" sz="3200" b="1" dirty="0">
                <a:latin typeface="Calibri" panose="020F0502020204030204" pitchFamily="34" charset="0"/>
                <a:ea typeface="Calibri" panose="020F0502020204030204" pitchFamily="34" charset="0"/>
                <a:cs typeface="Times New Roman" panose="02020603050405020304" pitchFamily="18" charset="0"/>
              </a:rPr>
              <a:t> (Ex 31:18 – 32:20)</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200" b="1"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200" dirty="0">
                <a:latin typeface="Calibri" panose="020F0502020204030204" pitchFamily="34" charset="0"/>
                <a:ea typeface="Calibri" panose="020F0502020204030204" pitchFamily="34" charset="0"/>
                <a:cs typeface="Times New Roman" panose="02020603050405020304" pitchFamily="18" charset="0"/>
              </a:rPr>
              <a:t>5. Moses was their intercessor who lay prostrate for 40 days. He was a type of Christ who is our Intercessor.</a:t>
            </a:r>
          </a:p>
          <a:p>
            <a:pPr>
              <a:lnSpc>
                <a:spcPct val="107000"/>
              </a:lnSpc>
              <a:spcBef>
                <a:spcPts val="0"/>
              </a:spcBef>
            </a:pP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dirty="0" smtClean="0">
                <a:latin typeface="Calibri" panose="020F0502020204030204" pitchFamily="34" charset="0"/>
                <a:ea typeface="Calibri" panose="020F0502020204030204" pitchFamily="34" charset="0"/>
                <a:cs typeface="Times New Roman" panose="02020603050405020304" pitchFamily="18" charset="0"/>
              </a:rPr>
              <a:t> </a:t>
            </a:r>
            <a:r>
              <a:rPr lang="en-US" sz="3200" b="1" dirty="0">
                <a:latin typeface="Calibri" panose="020F0502020204030204" pitchFamily="34" charset="0"/>
                <a:ea typeface="Calibri" panose="020F0502020204030204" pitchFamily="34" charset="0"/>
                <a:cs typeface="Times New Roman" panose="02020603050405020304" pitchFamily="18" charset="0"/>
              </a:rPr>
              <a:t>(1 Sam 7:5-9;   </a:t>
            </a:r>
            <a:r>
              <a:rPr lang="en-US" sz="3200" b="1" dirty="0" err="1">
                <a:latin typeface="Calibri" panose="020F0502020204030204" pitchFamily="34" charset="0"/>
                <a:ea typeface="Calibri" panose="020F0502020204030204" pitchFamily="34" charset="0"/>
                <a:cs typeface="Times New Roman" panose="02020603050405020304" pitchFamily="18" charset="0"/>
              </a:rPr>
              <a:t>Jer</a:t>
            </a:r>
            <a:r>
              <a:rPr lang="en-US" sz="3200" b="1" dirty="0">
                <a:latin typeface="Calibri" panose="020F0502020204030204" pitchFamily="34" charset="0"/>
                <a:ea typeface="Calibri" panose="020F0502020204030204" pitchFamily="34" charset="0"/>
                <a:cs typeface="Times New Roman" panose="02020603050405020304" pitchFamily="18" charset="0"/>
              </a:rPr>
              <a:t> 15:1;  Mt 4:2; </a:t>
            </a:r>
            <a:r>
              <a:rPr lang="en-US" sz="3200" b="1" dirty="0" smtClean="0">
                <a:latin typeface="Calibri" panose="020F0502020204030204" pitchFamily="34" charset="0"/>
                <a:ea typeface="Calibri" panose="020F0502020204030204" pitchFamily="34" charset="0"/>
                <a:cs typeface="Times New Roman" panose="02020603050405020304" pitchFamily="18" charset="0"/>
              </a:rPr>
              <a:t>  </a:t>
            </a:r>
            <a:r>
              <a:rPr lang="en-US" sz="3200" b="1" dirty="0">
                <a:latin typeface="Calibri" panose="020F0502020204030204" pitchFamily="34" charset="0"/>
                <a:ea typeface="Calibri" panose="020F0502020204030204" pitchFamily="34" charset="0"/>
                <a:cs typeface="Times New Roman" panose="02020603050405020304" pitchFamily="18" charset="0"/>
              </a:rPr>
              <a:t>Lk 4:1,2;  John </a:t>
            </a:r>
            <a:r>
              <a:rPr lang="en-US" sz="3200" b="1" dirty="0" err="1">
                <a:latin typeface="Calibri" panose="020F0502020204030204" pitchFamily="34" charset="0"/>
                <a:ea typeface="Calibri" panose="020F0502020204030204" pitchFamily="34" charset="0"/>
                <a:cs typeface="Times New Roman" panose="02020603050405020304" pitchFamily="18" charset="0"/>
              </a:rPr>
              <a:t>ch.</a:t>
            </a:r>
            <a:r>
              <a:rPr lang="en-US" sz="3200" b="1" dirty="0">
                <a:latin typeface="Calibri" panose="020F0502020204030204" pitchFamily="34" charset="0"/>
                <a:ea typeface="Calibri" panose="020F0502020204030204" pitchFamily="34" charset="0"/>
                <a:cs typeface="Times New Roman" panose="02020603050405020304" pitchFamily="18" charset="0"/>
              </a:rPr>
              <a:t> 17)</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200" b="1" dirty="0">
                <a:latin typeface="Calibri" panose="020F0502020204030204" pitchFamily="34" charset="0"/>
                <a:ea typeface="Calibri" panose="020F0502020204030204" pitchFamily="34" charset="0"/>
                <a:cs typeface="Times New Roman" panose="02020603050405020304" pitchFamily="18" charset="0"/>
              </a:rPr>
              <a:t>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3200" dirty="0">
                <a:latin typeface="Calibri" panose="020F0502020204030204" pitchFamily="34" charset="0"/>
                <a:ea typeface="Calibri" panose="020F0502020204030204" pitchFamily="34" charset="0"/>
                <a:cs typeface="Times New Roman" panose="02020603050405020304" pitchFamily="18" charset="0"/>
              </a:rPr>
              <a:t>6. They made the Lord angry at other times as well </a:t>
            </a:r>
            <a:r>
              <a:rPr lang="en-US" sz="3200" b="1" dirty="0">
                <a:latin typeface="Calibri" panose="020F0502020204030204" pitchFamily="34" charset="0"/>
                <a:ea typeface="Calibri" panose="020F0502020204030204" pitchFamily="34" charset="0"/>
                <a:cs typeface="Times New Roman" panose="02020603050405020304" pitchFamily="18" charset="0"/>
              </a:rPr>
              <a:t>(v. 22)  (Ex 17:7;  Aaron- Ex 32:21;   Nu 11:3,34)</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31449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185" y="199292"/>
            <a:ext cx="8698523" cy="6482862"/>
          </a:xfrm>
        </p:spPr>
        <p:txBody>
          <a:bodyPr/>
          <a:lstStyle/>
          <a:p>
            <a:pPr marL="0" marR="0" indent="0">
              <a:lnSpc>
                <a:spcPct val="107000"/>
              </a:lnSpc>
              <a:spcBef>
                <a:spcPts val="0"/>
              </a:spcBef>
              <a:spcAft>
                <a:spcPts val="0"/>
              </a:spcAft>
              <a:buNone/>
            </a:pP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dirty="0" smtClean="0">
                <a:latin typeface="Calibri" panose="020F0502020204030204" pitchFamily="34" charset="0"/>
                <a:ea typeface="Calibri" panose="020F0502020204030204" pitchFamily="34" charset="0"/>
                <a:cs typeface="Times New Roman" panose="02020603050405020304" pitchFamily="18" charset="0"/>
              </a:rPr>
              <a:t>7</a:t>
            </a:r>
            <a:r>
              <a:rPr lang="en-US" sz="3200" dirty="0">
                <a:latin typeface="Calibri" panose="020F0502020204030204" pitchFamily="34" charset="0"/>
                <a:ea typeface="Calibri" panose="020F0502020204030204" pitchFamily="34" charset="0"/>
                <a:cs typeface="Times New Roman" panose="02020603050405020304" pitchFamily="18" charset="0"/>
              </a:rPr>
              <a:t>. To overlook their sin was an act of grace and mercy </a:t>
            </a:r>
            <a:endParaRPr lang="en-US" sz="3200"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a:t>
            </a:r>
            <a:r>
              <a:rPr lang="en-US" sz="3200" b="1" dirty="0">
                <a:latin typeface="Calibri" panose="020F0502020204030204" pitchFamily="34" charset="0"/>
                <a:ea typeface="Calibri" panose="020F0502020204030204" pitchFamily="34" charset="0"/>
                <a:cs typeface="Times New Roman" panose="02020603050405020304" pitchFamily="18" charset="0"/>
              </a:rPr>
              <a:t>v. 27)  (Ac 17:30)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dirty="0">
                <a:latin typeface="Calibri" panose="020F0502020204030204" pitchFamily="34" charset="0"/>
                <a:ea typeface="Calibri" panose="020F0502020204030204" pitchFamily="34" charset="0"/>
                <a:cs typeface="Times New Roman" panose="02020603050405020304" pitchFamily="18" charset="0"/>
              </a:rPr>
              <a:t>8. God is a devouring fire</a:t>
            </a:r>
            <a:r>
              <a:rPr lang="en-US" sz="3200" b="1" dirty="0">
                <a:latin typeface="Calibri" panose="020F0502020204030204" pitchFamily="34" charset="0"/>
                <a:ea typeface="Calibri" panose="020F0502020204030204" pitchFamily="34" charset="0"/>
                <a:cs typeface="Times New Roman" panose="02020603050405020304" pitchFamily="18" charset="0"/>
              </a:rPr>
              <a:t>           </a:t>
            </a:r>
            <a:endParaRPr lang="en-US" sz="3200" b="1"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  </a:t>
            </a:r>
            <a:r>
              <a:rPr lang="en-US" sz="3200" b="1" dirty="0">
                <a:latin typeface="Calibri" panose="020F0502020204030204" pitchFamily="34" charset="0"/>
                <a:ea typeface="Calibri" panose="020F0502020204030204" pitchFamily="34" charset="0"/>
                <a:cs typeface="Times New Roman" panose="02020603050405020304" pitchFamily="18" charset="0"/>
              </a:rPr>
              <a:t>(v. 3)  (Ex 19:16;  Lev 10:2;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Mt </a:t>
            </a:r>
            <a:r>
              <a:rPr lang="en-US" sz="3200" b="1" dirty="0">
                <a:latin typeface="Calibri" panose="020F0502020204030204" pitchFamily="34" charset="0"/>
                <a:ea typeface="Calibri" panose="020F0502020204030204" pitchFamily="34" charset="0"/>
                <a:cs typeface="Times New Roman" panose="02020603050405020304" pitchFamily="18" charset="0"/>
              </a:rPr>
              <a:t>3:10-12;  13:40-42;  25:41;   Lk 12:49;   </a:t>
            </a:r>
            <a:r>
              <a:rPr lang="en-US" sz="3200" b="1" dirty="0" err="1">
                <a:latin typeface="Calibri" panose="020F0502020204030204" pitchFamily="34" charset="0"/>
                <a:ea typeface="Calibri" panose="020F0502020204030204" pitchFamily="34" charset="0"/>
                <a:cs typeface="Times New Roman" panose="02020603050405020304" pitchFamily="18" charset="0"/>
              </a:rPr>
              <a:t>Jn</a:t>
            </a:r>
            <a:r>
              <a:rPr lang="en-US" sz="3200" b="1" dirty="0">
                <a:latin typeface="Calibri" panose="020F0502020204030204" pitchFamily="34" charset="0"/>
                <a:ea typeface="Calibri" panose="020F0502020204030204" pitchFamily="34" charset="0"/>
                <a:cs typeface="Times New Roman" panose="02020603050405020304" pitchFamily="18" charset="0"/>
              </a:rPr>
              <a:t> 15:6;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a:latin typeface="Calibri" panose="020F0502020204030204" pitchFamily="34" charset="0"/>
                <a:ea typeface="Calibri" panose="020F0502020204030204" pitchFamily="34" charset="0"/>
                <a:cs typeface="Times New Roman" panose="02020603050405020304" pitchFamily="18" charset="0"/>
              </a:rPr>
              <a:t>            1 </a:t>
            </a:r>
            <a:r>
              <a:rPr lang="en-US" sz="3200" b="1" dirty="0" err="1">
                <a:latin typeface="Calibri" panose="020F0502020204030204" pitchFamily="34" charset="0"/>
                <a:ea typeface="Calibri" panose="020F0502020204030204" pitchFamily="34" charset="0"/>
                <a:cs typeface="Times New Roman" panose="02020603050405020304" pitchFamily="18" charset="0"/>
              </a:rPr>
              <a:t>Cor</a:t>
            </a:r>
            <a:r>
              <a:rPr lang="en-US" sz="3200" b="1" dirty="0">
                <a:latin typeface="Calibri" panose="020F0502020204030204" pitchFamily="34" charset="0"/>
                <a:ea typeface="Calibri" panose="020F0502020204030204" pitchFamily="34" charset="0"/>
                <a:cs typeface="Times New Roman" panose="02020603050405020304" pitchFamily="18" charset="0"/>
              </a:rPr>
              <a:t> 3:13-15;   2 </a:t>
            </a:r>
            <a:r>
              <a:rPr lang="en-US" sz="3200" b="1" dirty="0" err="1">
                <a:latin typeface="Calibri" panose="020F0502020204030204" pitchFamily="34" charset="0"/>
                <a:ea typeface="Calibri" panose="020F0502020204030204" pitchFamily="34" charset="0"/>
                <a:cs typeface="Times New Roman" panose="02020603050405020304" pitchFamily="18" charset="0"/>
              </a:rPr>
              <a:t>Th</a:t>
            </a:r>
            <a:r>
              <a:rPr lang="en-US" sz="3200" b="1" dirty="0">
                <a:latin typeface="Calibri" panose="020F0502020204030204" pitchFamily="34" charset="0"/>
                <a:ea typeface="Calibri" panose="020F0502020204030204" pitchFamily="34" charset="0"/>
                <a:cs typeface="Times New Roman" panose="02020603050405020304" pitchFamily="18" charset="0"/>
              </a:rPr>
              <a:t> 1:7,8;  </a:t>
            </a:r>
            <a:endParaRPr lang="en-US" sz="3200" b="1"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 </a:t>
            </a:r>
            <a:r>
              <a:rPr lang="en-US" sz="3200" b="1" dirty="0" err="1">
                <a:latin typeface="Calibri" panose="020F0502020204030204" pitchFamily="34" charset="0"/>
                <a:ea typeface="Calibri" panose="020F0502020204030204" pitchFamily="34" charset="0"/>
                <a:cs typeface="Times New Roman" panose="02020603050405020304" pitchFamily="18" charset="0"/>
              </a:rPr>
              <a:t>Heb</a:t>
            </a:r>
            <a:r>
              <a:rPr lang="en-US" sz="3200" b="1" dirty="0">
                <a:latin typeface="Calibri" panose="020F0502020204030204" pitchFamily="34" charset="0"/>
                <a:ea typeface="Calibri" panose="020F0502020204030204" pitchFamily="34" charset="0"/>
                <a:cs typeface="Times New Roman" panose="02020603050405020304" pitchFamily="18" charset="0"/>
              </a:rPr>
              <a:t> 10:27; 12:21,29;   </a:t>
            </a:r>
            <a:endParaRPr lang="en-US" sz="3200" b="1" dirty="0" smtClean="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1 </a:t>
            </a:r>
            <a:r>
              <a:rPr lang="en-US" sz="3200" b="1" dirty="0">
                <a:latin typeface="Calibri" panose="020F0502020204030204" pitchFamily="34" charset="0"/>
                <a:ea typeface="Calibri" panose="020F0502020204030204" pitchFamily="34" charset="0"/>
                <a:cs typeface="Times New Roman" panose="02020603050405020304" pitchFamily="18" charset="0"/>
              </a:rPr>
              <a:t>Pet 1:7;   2 Pet 3:7-12;   Jude 1:23;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smtClean="0">
                <a:latin typeface="Calibri" panose="020F0502020204030204" pitchFamily="34" charset="0"/>
                <a:ea typeface="Calibri" panose="020F0502020204030204" pitchFamily="34" charset="0"/>
                <a:cs typeface="Times New Roman" panose="02020603050405020304" pitchFamily="18" charset="0"/>
              </a:rPr>
              <a:t>Rev </a:t>
            </a:r>
            <a:r>
              <a:rPr lang="en-US" sz="3200" b="1" dirty="0">
                <a:latin typeface="Calibri" panose="020F0502020204030204" pitchFamily="34" charset="0"/>
                <a:ea typeface="Calibri" panose="020F0502020204030204" pitchFamily="34" charset="0"/>
                <a:cs typeface="Times New Roman" panose="02020603050405020304" pitchFamily="18" charset="0"/>
              </a:rPr>
              <a:t>8:5-8;   19:20;  20:14,15;   21:8)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351684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462" y="246186"/>
            <a:ext cx="8604738" cy="6318738"/>
          </a:xfrm>
        </p:spPr>
        <p:txBody>
          <a:bodyPr>
            <a:normAutofit fontScale="90000"/>
          </a:bodyPr>
          <a:lstStyle/>
          <a:p>
            <a:pPr marL="0" marR="0" algn="ctr">
              <a:lnSpc>
                <a:spcPct val="107000"/>
              </a:lnSpc>
              <a:spcBef>
                <a:spcPts val="0"/>
              </a:spcBef>
              <a:spcAft>
                <a:spcPts val="0"/>
              </a:spcAft>
            </a:pPr>
            <a:r>
              <a:rPr lang="en-US" sz="3100" b="1" u="sng" dirty="0" smtClean="0">
                <a:latin typeface="Calibri" panose="020F0502020204030204" pitchFamily="34" charset="0"/>
                <a:ea typeface="Calibri" panose="020F0502020204030204" pitchFamily="34" charset="0"/>
                <a:cs typeface="Times New Roman" panose="02020603050405020304" pitchFamily="18" charset="0"/>
              </a:rPr>
              <a:t/>
            </a:r>
            <a:br>
              <a:rPr lang="en-US" sz="3100" b="1" u="sng" dirty="0" smtClean="0">
                <a:latin typeface="Calibri" panose="020F0502020204030204" pitchFamily="34" charset="0"/>
                <a:ea typeface="Calibri" panose="020F0502020204030204" pitchFamily="34" charset="0"/>
                <a:cs typeface="Times New Roman" panose="02020603050405020304" pitchFamily="18" charset="0"/>
              </a:rPr>
            </a:br>
            <a:r>
              <a:rPr lang="en-US" sz="3100" b="1" u="sng" dirty="0">
                <a:latin typeface="Calibri" panose="020F0502020204030204" pitchFamily="34" charset="0"/>
                <a:ea typeface="Calibri" panose="020F0502020204030204" pitchFamily="34" charset="0"/>
                <a:cs typeface="Times New Roman" panose="02020603050405020304" pitchFamily="18" charset="0"/>
              </a:rPr>
              <a:t/>
            </a:r>
            <a:br>
              <a:rPr lang="en-US" sz="3100" b="1" u="sng" dirty="0">
                <a:latin typeface="Calibri" panose="020F0502020204030204" pitchFamily="34" charset="0"/>
                <a:ea typeface="Calibri" panose="020F0502020204030204" pitchFamily="34" charset="0"/>
                <a:cs typeface="Times New Roman" panose="02020603050405020304" pitchFamily="18" charset="0"/>
              </a:rPr>
            </a:br>
            <a:r>
              <a:rPr lang="en-US" sz="3100" b="1" u="sng" dirty="0" smtClean="0">
                <a:latin typeface="Calibri" panose="020F0502020204030204" pitchFamily="34" charset="0"/>
                <a:ea typeface="Calibri" panose="020F0502020204030204" pitchFamily="34" charset="0"/>
                <a:cs typeface="Times New Roman" panose="02020603050405020304" pitchFamily="18" charset="0"/>
              </a:rPr>
              <a:t>Life </a:t>
            </a:r>
            <a:r>
              <a:rPr lang="en-US" sz="3100" b="1" u="sng" dirty="0">
                <a:latin typeface="Calibri" panose="020F0502020204030204" pitchFamily="34" charset="0"/>
                <a:ea typeface="Calibri" panose="020F0502020204030204" pitchFamily="34" charset="0"/>
                <a:cs typeface="Times New Roman" panose="02020603050405020304" pitchFamily="18" charset="0"/>
              </a:rPr>
              <a:t>Application</a:t>
            </a:r>
            <a:r>
              <a:rPr lang="en-US" sz="3100" b="1" u="sng" dirty="0" smtClean="0">
                <a:latin typeface="Calibri" panose="020F0502020204030204" pitchFamily="34" charset="0"/>
                <a:ea typeface="Calibri" panose="020F0502020204030204" pitchFamily="34" charset="0"/>
                <a:cs typeface="Times New Roman" panose="02020603050405020304" pitchFamily="18" charset="0"/>
              </a:rPr>
              <a:t>:</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1. The fire of God’s wrath is poured out against all unbelief and wickedness.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b="1" dirty="0">
                <a:latin typeface="Calibri" panose="020F0502020204030204" pitchFamily="34" charset="0"/>
                <a:ea typeface="Calibri" panose="020F0502020204030204" pitchFamily="34" charset="0"/>
                <a:cs typeface="Times New Roman" panose="02020603050405020304" pitchFamily="18" charset="0"/>
              </a:rPr>
              <a:t>This is pure Law.</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Why must it still be proclaimed to modern man?</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2. </a:t>
            </a:r>
            <a:r>
              <a:rPr lang="en-US" sz="3100" b="1" dirty="0">
                <a:latin typeface="Calibri" panose="020F0502020204030204" pitchFamily="34" charset="0"/>
                <a:ea typeface="Calibri" panose="020F0502020204030204" pitchFamily="34" charset="0"/>
                <a:cs typeface="Times New Roman" panose="02020603050405020304" pitchFamily="18" charset="0"/>
              </a:rPr>
              <a:t>“</a:t>
            </a:r>
            <a:r>
              <a:rPr lang="en-US" sz="3100" dirty="0">
                <a:latin typeface="Calibri" panose="020F0502020204030204" pitchFamily="34" charset="0"/>
                <a:ea typeface="Calibri" panose="020F0502020204030204" pitchFamily="34" charset="0"/>
                <a:cs typeface="Times New Roman" panose="02020603050405020304" pitchFamily="18" charset="0"/>
              </a:rPr>
              <a:t>O Lord GOD, destroy not your people </a:t>
            </a:r>
            <a:r>
              <a:rPr lang="en-US" sz="3100" dirty="0" smtClean="0">
                <a:latin typeface="Calibri" panose="020F0502020204030204" pitchFamily="34" charset="0"/>
                <a:ea typeface="Calibri" panose="020F0502020204030204" pitchFamily="34" charset="0"/>
                <a:cs typeface="Times New Roman" panose="02020603050405020304" pitchFamily="18" charset="0"/>
              </a:rPr>
              <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and </a:t>
            </a:r>
            <a:r>
              <a:rPr lang="en-US" sz="3100" dirty="0">
                <a:latin typeface="Calibri" panose="020F0502020204030204" pitchFamily="34" charset="0"/>
                <a:ea typeface="Calibri" panose="020F0502020204030204" pitchFamily="34" charset="0"/>
                <a:cs typeface="Times New Roman" panose="02020603050405020304" pitchFamily="18" charset="0"/>
              </a:rPr>
              <a:t>your heritage,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whom you have redeemed through your greatness.”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We are redeemed by the blood of the Lamb of God</a:t>
            </a:r>
            <a:r>
              <a:rPr lang="en-US" sz="3100" dirty="0" smtClean="0">
                <a:latin typeface="Calibri" panose="020F0502020204030204" pitchFamily="34" charset="0"/>
                <a:ea typeface="Calibri" panose="020F0502020204030204" pitchFamily="34" charset="0"/>
                <a:cs typeface="Times New Roman" panose="02020603050405020304" pitchFamily="18" charset="0"/>
              </a:rPr>
              <a:t>,</a:t>
            </a:r>
            <a:br>
              <a:rPr lang="en-US" sz="3100" dirty="0" smtClean="0">
                <a:latin typeface="Calibri" panose="020F0502020204030204" pitchFamily="34" charset="0"/>
                <a:ea typeface="Calibri" panose="020F0502020204030204" pitchFamily="34" charset="0"/>
                <a:cs typeface="Times New Roman" panose="02020603050405020304" pitchFamily="18" charset="0"/>
              </a:rPr>
            </a:br>
            <a:r>
              <a:rPr lang="en-US" sz="3100" dirty="0" smtClean="0">
                <a:latin typeface="Calibri" panose="020F0502020204030204" pitchFamily="34" charset="0"/>
                <a:ea typeface="Calibri" panose="020F0502020204030204" pitchFamily="34" charset="0"/>
                <a:cs typeface="Times New Roman" panose="02020603050405020304" pitchFamily="18" charset="0"/>
              </a:rPr>
              <a:t> </a:t>
            </a:r>
            <a:r>
              <a:rPr lang="en-US" sz="3100" dirty="0">
                <a:latin typeface="Calibri" panose="020F0502020204030204" pitchFamily="34" charset="0"/>
                <a:ea typeface="Calibri" panose="020F0502020204030204" pitchFamily="34" charset="0"/>
                <a:cs typeface="Times New Roman" panose="02020603050405020304" pitchFamily="18" charset="0"/>
              </a:rPr>
              <a:t>Jesus Christ.</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b="1" dirty="0">
                <a:latin typeface="Calibri" panose="020F0502020204030204" pitchFamily="34" charset="0"/>
                <a:ea typeface="Calibri" panose="020F0502020204030204" pitchFamily="34" charset="0"/>
                <a:cs typeface="Times New Roman" panose="02020603050405020304" pitchFamily="18" charset="0"/>
              </a:rPr>
              <a:t>This is pure Gospel.</a:t>
            </a:r>
            <a:r>
              <a:rPr lang="en-US" sz="3100" dirty="0">
                <a:latin typeface="Calibri" panose="020F0502020204030204" pitchFamily="34" charset="0"/>
                <a:ea typeface="Calibri" panose="020F0502020204030204" pitchFamily="34" charset="0"/>
                <a:cs typeface="Times New Roman" panose="02020603050405020304" pitchFamily="18" charset="0"/>
              </a:rPr>
              <a:t/>
            </a:r>
            <a:br>
              <a:rPr lang="en-US" sz="3100" dirty="0">
                <a:latin typeface="Calibri" panose="020F0502020204030204" pitchFamily="34" charset="0"/>
                <a:ea typeface="Calibri" panose="020F0502020204030204" pitchFamily="34" charset="0"/>
                <a:cs typeface="Times New Roman" panose="02020603050405020304" pitchFamily="18" charset="0"/>
              </a:rPr>
            </a:br>
            <a:r>
              <a:rPr lang="en-US" sz="3100" dirty="0">
                <a:latin typeface="Calibri" panose="020F0502020204030204" pitchFamily="34" charset="0"/>
                <a:ea typeface="Calibri" panose="020F0502020204030204" pitchFamily="34" charset="0"/>
                <a:cs typeface="Times New Roman" panose="02020603050405020304" pitchFamily="18" charset="0"/>
              </a:rPr>
              <a:t>Why must this also still be proclaimed to modern man</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7306072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7230" y="1289539"/>
            <a:ext cx="9026770" cy="4513385"/>
          </a:xfrm>
          <a:prstGeom prst="rect">
            <a:avLst/>
          </a:prstGeom>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7043391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28650" y="219562"/>
            <a:ext cx="7732843" cy="6446367"/>
          </a:xfrm>
          <a:prstGeom prst="rect">
            <a:avLst/>
          </a:prstGeom>
        </p:spPr>
      </p:pic>
    </p:spTree>
    <p:extLst>
      <p:ext uri="{BB962C8B-B14F-4D97-AF65-F5344CB8AC3E}">
        <p14:creationId xmlns:p14="http://schemas.microsoft.com/office/powerpoint/2010/main" val="363768299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17065" y="114055"/>
            <a:ext cx="5339520" cy="6674401"/>
          </a:xfrm>
          <a:prstGeom prst="rect">
            <a:avLst/>
          </a:prstGeom>
        </p:spPr>
      </p:pic>
    </p:spTree>
    <p:extLst>
      <p:ext uri="{BB962C8B-B14F-4D97-AF65-F5344CB8AC3E}">
        <p14:creationId xmlns:p14="http://schemas.microsoft.com/office/powerpoint/2010/main" val="47978451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64526" y="231287"/>
            <a:ext cx="8288541" cy="6216406"/>
          </a:xfrm>
          <a:prstGeom prst="rect">
            <a:avLst/>
          </a:prstGeom>
        </p:spPr>
      </p:pic>
    </p:spTree>
    <p:extLst>
      <p:ext uri="{BB962C8B-B14F-4D97-AF65-F5344CB8AC3E}">
        <p14:creationId xmlns:p14="http://schemas.microsoft.com/office/powerpoint/2010/main" val="339613911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02392" y="880269"/>
            <a:ext cx="7739216" cy="4910931"/>
          </a:xfrm>
          <a:prstGeom prst="rect">
            <a:avLst/>
          </a:prstGeom>
        </p:spPr>
      </p:pic>
    </p:spTree>
    <p:extLst>
      <p:ext uri="{BB962C8B-B14F-4D97-AF65-F5344CB8AC3E}">
        <p14:creationId xmlns:p14="http://schemas.microsoft.com/office/powerpoint/2010/main" val="16824944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06306" y="365126"/>
            <a:ext cx="8587612" cy="6017114"/>
          </a:xfrm>
          <a:prstGeom prst="rect">
            <a:avLst/>
          </a:prstGeom>
        </p:spPr>
      </p:pic>
    </p:spTree>
    <p:extLst>
      <p:ext uri="{BB962C8B-B14F-4D97-AF65-F5344CB8AC3E}">
        <p14:creationId xmlns:p14="http://schemas.microsoft.com/office/powerpoint/2010/main" val="7389745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23849" y="249543"/>
            <a:ext cx="8389245" cy="6291934"/>
          </a:xfrm>
          <a:prstGeom prst="rect">
            <a:avLst/>
          </a:prstGeom>
        </p:spPr>
      </p:pic>
    </p:spTree>
    <p:extLst>
      <p:ext uri="{BB962C8B-B14F-4D97-AF65-F5344CB8AC3E}">
        <p14:creationId xmlns:p14="http://schemas.microsoft.com/office/powerpoint/2010/main" val="14692699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17700" y="177800"/>
            <a:ext cx="5196586" cy="6337300"/>
          </a:xfrm>
          <a:prstGeom prst="rect">
            <a:avLst/>
          </a:prstGeom>
        </p:spPr>
      </p:pic>
    </p:spTree>
    <p:extLst>
      <p:ext uri="{BB962C8B-B14F-4D97-AF65-F5344CB8AC3E}">
        <p14:creationId xmlns:p14="http://schemas.microsoft.com/office/powerpoint/2010/main" val="335675209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04932" y="771891"/>
            <a:ext cx="7534136" cy="5265493"/>
          </a:xfrm>
          <a:prstGeom prst="rect">
            <a:avLst/>
          </a:prstGeom>
        </p:spPr>
      </p:pic>
    </p:spTree>
    <p:extLst>
      <p:ext uri="{BB962C8B-B14F-4D97-AF65-F5344CB8AC3E}">
        <p14:creationId xmlns:p14="http://schemas.microsoft.com/office/powerpoint/2010/main" val="25492989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64547" y="191077"/>
            <a:ext cx="5116191" cy="6666923"/>
          </a:xfrm>
          <a:prstGeom prst="rect">
            <a:avLst/>
          </a:prstGeom>
        </p:spPr>
      </p:pic>
    </p:spTree>
    <p:extLst>
      <p:ext uri="{BB962C8B-B14F-4D97-AF65-F5344CB8AC3E}">
        <p14:creationId xmlns:p14="http://schemas.microsoft.com/office/powerpoint/2010/main" val="10132423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76957" y="1375104"/>
            <a:ext cx="8380527" cy="3912003"/>
          </a:xfrm>
          <a:prstGeom prst="rect">
            <a:avLst/>
          </a:prstGeom>
        </p:spPr>
      </p:pic>
    </p:spTree>
    <p:extLst>
      <p:ext uri="{BB962C8B-B14F-4D97-AF65-F5344CB8AC3E}">
        <p14:creationId xmlns:p14="http://schemas.microsoft.com/office/powerpoint/2010/main" val="20409469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81355" y="880757"/>
            <a:ext cx="8357438" cy="4570474"/>
          </a:xfrm>
          <a:prstGeom prst="rect">
            <a:avLst/>
          </a:prstGeom>
        </p:spPr>
      </p:pic>
    </p:spTree>
    <p:extLst>
      <p:ext uri="{BB962C8B-B14F-4D97-AF65-F5344CB8AC3E}">
        <p14:creationId xmlns:p14="http://schemas.microsoft.com/office/powerpoint/2010/main" val="4105855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8194" name="Picture 2" descr="Image result for israel in the desert for 40 y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4" y="419100"/>
            <a:ext cx="8904031" cy="537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524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9750" y="381000"/>
            <a:ext cx="8110054" cy="5969000"/>
          </a:xfrm>
          <a:prstGeom prst="rect">
            <a:avLst/>
          </a:prstGeom>
        </p:spPr>
      </p:pic>
    </p:spTree>
    <p:extLst>
      <p:ext uri="{BB962C8B-B14F-4D97-AF65-F5344CB8AC3E}">
        <p14:creationId xmlns:p14="http://schemas.microsoft.com/office/powerpoint/2010/main" val="2763204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8630" y="241300"/>
            <a:ext cx="8413569" cy="6176962"/>
          </a:xfrm>
          <a:prstGeom prst="rect">
            <a:avLst/>
          </a:prstGeom>
        </p:spPr>
      </p:pic>
    </p:spTree>
    <p:extLst>
      <p:ext uri="{BB962C8B-B14F-4D97-AF65-F5344CB8AC3E}">
        <p14:creationId xmlns:p14="http://schemas.microsoft.com/office/powerpoint/2010/main" val="195640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363</TotalTime>
  <Words>1127</Words>
  <Application>Microsoft Office PowerPoint</Application>
  <PresentationFormat>On-screen Show (4:3)</PresentationFormat>
  <Paragraphs>60</Paragraphs>
  <Slides>63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63</vt:i4>
      </vt:variant>
    </vt:vector>
  </HeadingPairs>
  <TitlesOfParts>
    <vt:vector size="6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Life Application: 1. The fire of God’s wrath is poured out against all unbelief and wickedness.  This is pure Law. Why must it still be proclaimed to modern man?   2. “O Lord GOD, destroy not your people  and your heritage,  whom you have redeemed through your greatness.”  We are redeemed by the blood of the Lamb of God,  Jesus Christ. This is pure Gospel. Why must this also still be proclaimed to modern man?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247</cp:revision>
  <dcterms:created xsi:type="dcterms:W3CDTF">2016-10-05T20:41:03Z</dcterms:created>
  <dcterms:modified xsi:type="dcterms:W3CDTF">2016-12-09T20:48:57Z</dcterms:modified>
</cp:coreProperties>
</file>