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2" r:id="rId4"/>
    <p:sldId id="266" r:id="rId5"/>
    <p:sldId id="267" r:id="rId6"/>
    <p:sldId id="270" r:id="rId7"/>
    <p:sldId id="307" r:id="rId8"/>
    <p:sldId id="268" r:id="rId9"/>
    <p:sldId id="277" r:id="rId10"/>
    <p:sldId id="260" r:id="rId11"/>
    <p:sldId id="261" r:id="rId12"/>
    <p:sldId id="262" r:id="rId13"/>
    <p:sldId id="263" r:id="rId14"/>
    <p:sldId id="264" r:id="rId15"/>
    <p:sldId id="265" r:id="rId16"/>
    <p:sldId id="269" r:id="rId17"/>
    <p:sldId id="271" r:id="rId18"/>
    <p:sldId id="272" r:id="rId19"/>
    <p:sldId id="273" r:id="rId20"/>
    <p:sldId id="274" r:id="rId21"/>
    <p:sldId id="275" r:id="rId22"/>
    <p:sldId id="276" r:id="rId23"/>
    <p:sldId id="278" r:id="rId24"/>
    <p:sldId id="282" r:id="rId25"/>
    <p:sldId id="283" r:id="rId26"/>
    <p:sldId id="284" r:id="rId27"/>
    <p:sldId id="285" r:id="rId28"/>
    <p:sldId id="287" r:id="rId29"/>
    <p:sldId id="289" r:id="rId30"/>
    <p:sldId id="288" r:id="rId31"/>
    <p:sldId id="293" r:id="rId32"/>
    <p:sldId id="295" r:id="rId33"/>
    <p:sldId id="297" r:id="rId34"/>
    <p:sldId id="299" r:id="rId35"/>
    <p:sldId id="298" r:id="rId36"/>
    <p:sldId id="294" r:id="rId37"/>
    <p:sldId id="301" r:id="rId38"/>
    <p:sldId id="302" r:id="rId39"/>
    <p:sldId id="303" r:id="rId40"/>
    <p:sldId id="304" r:id="rId41"/>
    <p:sldId id="305" r:id="rId42"/>
    <p:sldId id="306" r:id="rId43"/>
    <p:sldId id="308" r:id="rId44"/>
    <p:sldId id="309" r:id="rId45"/>
    <p:sldId id="310" r:id="rId46"/>
    <p:sldId id="311"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306"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C63F61-7A4B-442A-8CB5-4B6A0726F5E1}" type="datetimeFigureOut">
              <a:rPr lang="en-US" smtClean="0"/>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663421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63F61-7A4B-442A-8CB5-4B6A0726F5E1}" type="datetimeFigureOut">
              <a:rPr lang="en-US" smtClean="0"/>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34055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63F61-7A4B-442A-8CB5-4B6A0726F5E1}" type="datetimeFigureOut">
              <a:rPr lang="en-US" smtClean="0"/>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249843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63F61-7A4B-442A-8CB5-4B6A0726F5E1}" type="datetimeFigureOut">
              <a:rPr lang="en-US" smtClean="0"/>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526405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C63F61-7A4B-442A-8CB5-4B6A0726F5E1}" type="datetimeFigureOut">
              <a:rPr lang="en-US" smtClean="0"/>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85203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C63F61-7A4B-442A-8CB5-4B6A0726F5E1}" type="datetimeFigureOut">
              <a:rPr lang="en-US" smtClean="0"/>
              <a:t>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237968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C63F61-7A4B-442A-8CB5-4B6A0726F5E1}" type="datetimeFigureOut">
              <a:rPr lang="en-US" smtClean="0"/>
              <a:t>5/6/2022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037838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C63F61-7A4B-442A-8CB5-4B6A0726F5E1}" type="datetimeFigureOut">
              <a:rPr lang="en-US" smtClean="0"/>
              <a:t>5/6/2022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79461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63F61-7A4B-442A-8CB5-4B6A0726F5E1}" type="datetimeFigureOut">
              <a:rPr lang="en-US" smtClean="0"/>
              <a:t>5/6/2022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472055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309781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20281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63F61-7A4B-442A-8CB5-4B6A0726F5E1}" type="datetimeFigureOut">
              <a:rPr lang="en-US" smtClean="0"/>
              <a:t>5/6/2022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9E0B6-C8EF-4DF3-A3B1-2B7C51B1383E}" type="slidenum">
              <a:rPr lang="en-US" smtClean="0"/>
              <a:t>‹#›</a:t>
            </a:fld>
            <a:endParaRPr lang="en-US"/>
          </a:p>
        </p:txBody>
      </p:sp>
    </p:spTree>
    <p:extLst>
      <p:ext uri="{BB962C8B-B14F-4D97-AF65-F5344CB8AC3E}">
        <p14:creationId xmlns:p14="http://schemas.microsoft.com/office/powerpoint/2010/main" val="3644732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04800"/>
            <a:ext cx="8534400" cy="5509200"/>
          </a:xfrm>
          <a:prstGeom prst="rect">
            <a:avLst/>
          </a:prstGeom>
          <a:noFill/>
        </p:spPr>
        <p:txBody>
          <a:bodyPr wrap="square" rtlCol="0">
            <a:spAutoFit/>
          </a:bodyPr>
          <a:lstStyle/>
          <a:p>
            <a:pPr algn="ctr"/>
            <a:r>
              <a:rPr lang="en-US" sz="4400" b="1" u="sng" dirty="0">
                <a:solidFill>
                  <a:prstClr val="black"/>
                </a:solidFill>
                <a:ea typeface="Calibri"/>
                <a:cs typeface="Times New Roman"/>
              </a:rPr>
              <a:t>Trinity Lutheran Church</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dirty="0">
                <a:solidFill>
                  <a:prstClr val="black"/>
                </a:solidFill>
                <a:ea typeface="Calibri"/>
                <a:cs typeface="Times New Roman"/>
              </a:rPr>
              <a:t>Norman, Oklahoma – www.tlcnorman.org</a:t>
            </a:r>
            <a:br>
              <a:rPr lang="en-US" sz="4400" dirty="0">
                <a:solidFill>
                  <a:prstClr val="black"/>
                </a:solidFill>
                <a:ea typeface="Calibri"/>
                <a:cs typeface="Times New Roman"/>
              </a:rPr>
            </a:br>
            <a:r>
              <a:rPr lang="en-US" sz="4400" b="1" u="sng" dirty="0">
                <a:solidFill>
                  <a:prstClr val="black"/>
                </a:solidFill>
                <a:ea typeface="Calibri"/>
                <a:cs typeface="Times New Roman"/>
              </a:rPr>
              <a:t>The Book of Galatians</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b="1" dirty="0">
                <a:solidFill>
                  <a:prstClr val="black"/>
                </a:solidFill>
                <a:ea typeface="Calibri"/>
                <a:cs typeface="Times New Roman"/>
              </a:rPr>
              <a:t>Theme: “The True Gospel You Have Received”</a:t>
            </a:r>
            <a:r>
              <a:rPr lang="en-US" sz="4400" dirty="0">
                <a:solidFill>
                  <a:prstClr val="black"/>
                </a:solidFill>
                <a:ea typeface="Calibri"/>
                <a:cs typeface="Times New Roman"/>
              </a:rPr>
              <a:t> </a:t>
            </a:r>
            <a:br>
              <a:rPr lang="en-US" sz="4400" dirty="0">
                <a:solidFill>
                  <a:prstClr val="black"/>
                </a:solidFill>
                <a:ea typeface="Calibri"/>
                <a:cs typeface="Times New Roman"/>
              </a:rPr>
            </a:br>
            <a:r>
              <a:rPr lang="en-US" sz="4400" dirty="0">
                <a:solidFill>
                  <a:prstClr val="black"/>
                </a:solidFill>
                <a:ea typeface="Calibri"/>
                <a:cs typeface="Times New Roman"/>
              </a:rPr>
              <a:t>Date: </a:t>
            </a:r>
            <a:r>
              <a:rPr lang="en-US" sz="4400" dirty="0" smtClean="0">
                <a:solidFill>
                  <a:prstClr val="black"/>
                </a:solidFill>
                <a:ea typeface="Calibri"/>
                <a:cs typeface="Times New Roman"/>
              </a:rPr>
              <a:t>5-8-22</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dirty="0">
                <a:solidFill>
                  <a:prstClr val="black"/>
                </a:solidFill>
                <a:ea typeface="Calibri"/>
                <a:cs typeface="Times New Roman"/>
              </a:rPr>
              <a:t>Lesson: </a:t>
            </a:r>
            <a:r>
              <a:rPr lang="en-US" sz="4400" dirty="0" smtClean="0">
                <a:solidFill>
                  <a:prstClr val="black"/>
                </a:solidFill>
                <a:ea typeface="Calibri"/>
                <a:cs typeface="Times New Roman"/>
              </a:rPr>
              <a:t>10  </a:t>
            </a:r>
            <a:r>
              <a:rPr lang="en-US" sz="4400" dirty="0">
                <a:solidFill>
                  <a:prstClr val="black"/>
                </a:solidFill>
                <a:ea typeface="Calibri"/>
                <a:cs typeface="Times New Roman"/>
              </a:rPr>
              <a:t>- Chapter </a:t>
            </a:r>
            <a:r>
              <a:rPr lang="en-US" sz="4400" dirty="0" smtClean="0">
                <a:solidFill>
                  <a:prstClr val="black"/>
                </a:solidFill>
                <a:ea typeface="Calibri"/>
                <a:cs typeface="Times New Roman"/>
              </a:rPr>
              <a:t>2:3-6</a:t>
            </a:r>
            <a:endParaRPr lang="en-US" sz="4400" dirty="0"/>
          </a:p>
        </p:txBody>
      </p:sp>
    </p:spTree>
    <p:extLst>
      <p:ext uri="{BB962C8B-B14F-4D97-AF65-F5344CB8AC3E}">
        <p14:creationId xmlns:p14="http://schemas.microsoft.com/office/powerpoint/2010/main" val="1381407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593666"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6991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465882"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544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76200"/>
            <a:ext cx="7086600" cy="685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2640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3909"/>
          <a:stretch/>
        </p:blipFill>
        <p:spPr bwMode="auto">
          <a:xfrm>
            <a:off x="533400" y="685800"/>
            <a:ext cx="8225561"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19544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228600"/>
            <a:ext cx="5791200" cy="6399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9829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81000"/>
            <a:ext cx="7189984" cy="5745162"/>
          </a:xfrm>
          <a:prstGeom prst="rect">
            <a:avLst/>
          </a:prstGeom>
        </p:spPr>
      </p:pic>
    </p:spTree>
    <p:extLst>
      <p:ext uri="{BB962C8B-B14F-4D97-AF65-F5344CB8AC3E}">
        <p14:creationId xmlns:p14="http://schemas.microsoft.com/office/powerpoint/2010/main" val="2911297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0034" y="609600"/>
            <a:ext cx="8483932" cy="5540008"/>
          </a:xfrm>
          <a:prstGeom prst="rect">
            <a:avLst/>
          </a:prstGeom>
        </p:spPr>
      </p:pic>
    </p:spTree>
    <p:extLst>
      <p:ext uri="{BB962C8B-B14F-4D97-AF65-F5344CB8AC3E}">
        <p14:creationId xmlns:p14="http://schemas.microsoft.com/office/powerpoint/2010/main" val="14807238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8725" y="457200"/>
            <a:ext cx="8308075" cy="5516562"/>
          </a:xfrm>
          <a:prstGeom prst="rect">
            <a:avLst/>
          </a:prstGeom>
        </p:spPr>
      </p:pic>
    </p:spTree>
    <p:extLst>
      <p:ext uri="{BB962C8B-B14F-4D97-AF65-F5344CB8AC3E}">
        <p14:creationId xmlns:p14="http://schemas.microsoft.com/office/powerpoint/2010/main" val="23547586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91092" y="533400"/>
            <a:ext cx="7761816" cy="5821362"/>
          </a:xfrm>
          <a:prstGeom prst="rect">
            <a:avLst/>
          </a:prstGeom>
        </p:spPr>
      </p:pic>
    </p:spTree>
    <p:extLst>
      <p:ext uri="{BB962C8B-B14F-4D97-AF65-F5344CB8AC3E}">
        <p14:creationId xmlns:p14="http://schemas.microsoft.com/office/powerpoint/2010/main" val="28089901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09600" y="274638"/>
            <a:ext cx="8199477" cy="6149608"/>
          </a:xfrm>
          <a:prstGeom prst="rect">
            <a:avLst/>
          </a:prstGeom>
        </p:spPr>
      </p:pic>
    </p:spTree>
    <p:extLst>
      <p:ext uri="{BB962C8B-B14F-4D97-AF65-F5344CB8AC3E}">
        <p14:creationId xmlns:p14="http://schemas.microsoft.com/office/powerpoint/2010/main" val="1832736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srcRect l="17149" r="16155" b="20335"/>
          <a:stretch/>
        </p:blipFill>
        <p:spPr>
          <a:xfrm>
            <a:off x="1169581" y="274638"/>
            <a:ext cx="6804838" cy="6096000"/>
          </a:xfrm>
          <a:prstGeom prst="rect">
            <a:avLst/>
          </a:prstGeom>
        </p:spPr>
      </p:pic>
    </p:spTree>
    <p:extLst>
      <p:ext uri="{BB962C8B-B14F-4D97-AF65-F5344CB8AC3E}">
        <p14:creationId xmlns:p14="http://schemas.microsoft.com/office/powerpoint/2010/main" val="180115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66800" y="810969"/>
            <a:ext cx="6502400" cy="4876800"/>
          </a:xfrm>
          <a:prstGeom prst="rect">
            <a:avLst/>
          </a:prstGeom>
        </p:spPr>
      </p:pic>
    </p:spTree>
    <p:extLst>
      <p:ext uri="{BB962C8B-B14F-4D97-AF65-F5344CB8AC3E}">
        <p14:creationId xmlns:p14="http://schemas.microsoft.com/office/powerpoint/2010/main" val="41265928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40644" y="846138"/>
            <a:ext cx="8046156" cy="4525963"/>
          </a:xfrm>
          <a:prstGeom prst="rect">
            <a:avLst/>
          </a:prstGeom>
        </p:spPr>
      </p:pic>
    </p:spTree>
    <p:extLst>
      <p:ext uri="{BB962C8B-B14F-4D97-AF65-F5344CB8AC3E}">
        <p14:creationId xmlns:p14="http://schemas.microsoft.com/office/powerpoint/2010/main" val="38765187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846138"/>
            <a:ext cx="8033584" cy="4525963"/>
          </a:xfrm>
          <a:prstGeom prst="rect">
            <a:avLst/>
          </a:prstGeom>
        </p:spPr>
      </p:pic>
    </p:spTree>
    <p:extLst>
      <p:ext uri="{BB962C8B-B14F-4D97-AF65-F5344CB8AC3E}">
        <p14:creationId xmlns:p14="http://schemas.microsoft.com/office/powerpoint/2010/main" val="8864756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7800" y="257053"/>
            <a:ext cx="6219947" cy="6219947"/>
          </a:xfrm>
          <a:prstGeom prst="rect">
            <a:avLst/>
          </a:prstGeom>
        </p:spPr>
      </p:pic>
    </p:spTree>
    <p:extLst>
      <p:ext uri="{BB962C8B-B14F-4D97-AF65-F5344CB8AC3E}">
        <p14:creationId xmlns:p14="http://schemas.microsoft.com/office/powerpoint/2010/main" val="25387219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229600" cy="430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08329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69088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6852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44923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43036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8184524"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05090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577"/>
          <a:stretch/>
        </p:blipFill>
        <p:spPr bwMode="auto">
          <a:xfrm>
            <a:off x="609600" y="533400"/>
            <a:ext cx="7830217"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4767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8128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89272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774723" cy="6197851"/>
          </a:xfrm>
          <a:prstGeom prst="rect">
            <a:avLst/>
          </a:prstGeom>
          <a:noFill/>
        </p:spPr>
        <p:txBody>
          <a:bodyPr wrap="square" rtlCol="0">
            <a:spAutoFit/>
          </a:bodyPr>
          <a:lstStyle/>
          <a:p>
            <a:pPr lvl="0" algn="ctr">
              <a:lnSpc>
                <a:spcPct val="115000"/>
              </a:lnSpc>
            </a:pPr>
            <a:r>
              <a:rPr lang="en-US" sz="23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TEXT AND STUDY</a:t>
            </a:r>
          </a:p>
          <a:p>
            <a:pPr algn="ctr">
              <a:lnSpc>
                <a:spcPct val="115000"/>
              </a:lnSpc>
            </a:pPr>
            <a:r>
              <a:rPr lang="en-US" sz="2300" dirty="0" smtClean="0">
                <a:latin typeface="Calibri" panose="020F0502020204030204" pitchFamily="34" charset="0"/>
                <a:ea typeface="Calibri" panose="020F0502020204030204" pitchFamily="34" charset="0"/>
                <a:cs typeface="Times New Roman" panose="02020603050405020304" pitchFamily="18" charset="0"/>
              </a:rPr>
              <a:t>(</a:t>
            </a:r>
            <a:r>
              <a:rPr lang="en-US" sz="2300" dirty="0">
                <a:latin typeface="Calibri" panose="020F0502020204030204" pitchFamily="34" charset="0"/>
                <a:ea typeface="Calibri" panose="020F0502020204030204" pitchFamily="34" charset="0"/>
                <a:cs typeface="Times New Roman" panose="02020603050405020304" pitchFamily="18" charset="0"/>
              </a:rPr>
              <a:t>3) But even </a:t>
            </a:r>
            <a:r>
              <a:rPr lang="en-US" sz="2300" u="sng" dirty="0">
                <a:latin typeface="Calibri" panose="020F0502020204030204" pitchFamily="34" charset="0"/>
                <a:ea typeface="Calibri" panose="020F0502020204030204" pitchFamily="34" charset="0"/>
                <a:cs typeface="Times New Roman" panose="02020603050405020304" pitchFamily="18" charset="0"/>
              </a:rPr>
              <a:t>Titus, </a:t>
            </a:r>
            <a:r>
              <a:rPr lang="en-US" sz="2300" dirty="0">
                <a:latin typeface="Calibri" panose="020F0502020204030204" pitchFamily="34" charset="0"/>
                <a:ea typeface="Calibri" panose="020F0502020204030204" pitchFamily="34" charset="0"/>
                <a:cs typeface="Times New Roman" panose="02020603050405020304" pitchFamily="18" charset="0"/>
              </a:rPr>
              <a:t>who was with me, was not forced to be circumcised, though he was a Greek</a:t>
            </a:r>
            <a:r>
              <a:rPr lang="en-US" sz="2300" dirty="0" smtClean="0">
                <a:latin typeface="Calibri" panose="020F0502020204030204" pitchFamily="34" charset="0"/>
                <a:ea typeface="Calibri" panose="020F0502020204030204" pitchFamily="34" charset="0"/>
                <a:cs typeface="Times New Roman" panose="02020603050405020304" pitchFamily="18" charset="0"/>
              </a:rPr>
              <a:t>. (</a:t>
            </a:r>
            <a:r>
              <a:rPr lang="en-US" sz="2300" dirty="0">
                <a:latin typeface="Calibri" panose="020F0502020204030204" pitchFamily="34" charset="0"/>
                <a:ea typeface="Calibri" panose="020F0502020204030204" pitchFamily="34" charset="0"/>
                <a:cs typeface="Times New Roman" panose="02020603050405020304" pitchFamily="18" charset="0"/>
              </a:rPr>
              <a:t>4) Yet because of </a:t>
            </a:r>
            <a:r>
              <a:rPr lang="en-US" sz="2300" u="sng" dirty="0">
                <a:latin typeface="Calibri" panose="020F0502020204030204" pitchFamily="34" charset="0"/>
                <a:ea typeface="Calibri" panose="020F0502020204030204" pitchFamily="34" charset="0"/>
                <a:cs typeface="Times New Roman" panose="02020603050405020304" pitchFamily="18" charset="0"/>
              </a:rPr>
              <a:t>false brothers</a:t>
            </a:r>
            <a:r>
              <a:rPr lang="en-US" sz="2300" dirty="0">
                <a:latin typeface="Calibri" panose="020F0502020204030204" pitchFamily="34" charset="0"/>
                <a:ea typeface="Calibri" panose="020F0502020204030204" pitchFamily="34" charset="0"/>
                <a:cs typeface="Times New Roman" panose="02020603050405020304" pitchFamily="18" charset="0"/>
              </a:rPr>
              <a:t> secretly brought in--who slipped in to spy out our freedom that we have </a:t>
            </a:r>
            <a:r>
              <a:rPr lang="en-US" sz="2300" b="1" dirty="0">
                <a:latin typeface="Calibri" panose="020F0502020204030204" pitchFamily="34" charset="0"/>
                <a:ea typeface="Calibri" panose="020F0502020204030204" pitchFamily="34" charset="0"/>
                <a:cs typeface="Times New Roman" panose="02020603050405020304" pitchFamily="18" charset="0"/>
              </a:rPr>
              <a:t>in Christ Jesus,</a:t>
            </a:r>
            <a:r>
              <a:rPr lang="en-US" sz="2300" dirty="0">
                <a:latin typeface="Calibri" panose="020F0502020204030204" pitchFamily="34" charset="0"/>
                <a:ea typeface="Calibri" panose="020F0502020204030204" pitchFamily="34" charset="0"/>
                <a:cs typeface="Times New Roman" panose="02020603050405020304" pitchFamily="18" charset="0"/>
              </a:rPr>
              <a:t> so that they might bring us into slavery-- (5) to them we did not yield in submission even for a moment, so that </a:t>
            </a:r>
            <a:r>
              <a:rPr lang="en-US" sz="2300" b="1" dirty="0">
                <a:latin typeface="Calibri" panose="020F0502020204030204" pitchFamily="34" charset="0"/>
                <a:ea typeface="Calibri" panose="020F0502020204030204" pitchFamily="34" charset="0"/>
                <a:cs typeface="Times New Roman" panose="02020603050405020304" pitchFamily="18" charset="0"/>
              </a:rPr>
              <a:t>the truth of the gospel</a:t>
            </a:r>
            <a:r>
              <a:rPr lang="en-US" sz="2300" dirty="0">
                <a:latin typeface="Calibri" panose="020F0502020204030204" pitchFamily="34" charset="0"/>
                <a:ea typeface="Calibri" panose="020F0502020204030204" pitchFamily="34" charset="0"/>
                <a:cs typeface="Times New Roman" panose="02020603050405020304" pitchFamily="18" charset="0"/>
              </a:rPr>
              <a:t> might be preserved for you. (6) And </a:t>
            </a:r>
            <a:r>
              <a:rPr lang="en-US" sz="2300" u="sng" dirty="0">
                <a:latin typeface="Calibri" panose="020F0502020204030204" pitchFamily="34" charset="0"/>
                <a:ea typeface="Calibri" panose="020F0502020204030204" pitchFamily="34" charset="0"/>
                <a:cs typeface="Times New Roman" panose="02020603050405020304" pitchFamily="18" charset="0"/>
              </a:rPr>
              <a:t>from those who seemed to be </a:t>
            </a:r>
            <a:r>
              <a:rPr lang="en-US" sz="2300" dirty="0">
                <a:latin typeface="Calibri" panose="020F0502020204030204" pitchFamily="34" charset="0"/>
                <a:ea typeface="Calibri" panose="020F0502020204030204" pitchFamily="34" charset="0"/>
                <a:cs typeface="Times New Roman" panose="02020603050405020304" pitchFamily="18" charset="0"/>
              </a:rPr>
              <a:t>influential (what they were makes no difference to me; </a:t>
            </a:r>
            <a:r>
              <a:rPr lang="en-US" sz="2300" dirty="0" smtClean="0">
                <a:latin typeface="Calibri" panose="020F0502020204030204" pitchFamily="34" charset="0"/>
                <a:ea typeface="Calibri" panose="020F0502020204030204" pitchFamily="34" charset="0"/>
                <a:cs typeface="Times New Roman" panose="02020603050405020304" pitchFamily="18" charset="0"/>
              </a:rPr>
              <a:t>                                </a:t>
            </a:r>
            <a:r>
              <a:rPr lang="en-US" sz="2300" b="1" dirty="0" smtClean="0">
                <a:latin typeface="Calibri" panose="020F0502020204030204" pitchFamily="34" charset="0"/>
                <a:ea typeface="Calibri" panose="020F0502020204030204" pitchFamily="34" charset="0"/>
                <a:cs typeface="Times New Roman" panose="02020603050405020304" pitchFamily="18" charset="0"/>
              </a:rPr>
              <a:t>God </a:t>
            </a:r>
            <a:r>
              <a:rPr lang="en-US" sz="2300" b="1" dirty="0">
                <a:latin typeface="Calibri" panose="020F0502020204030204" pitchFamily="34" charset="0"/>
                <a:ea typeface="Calibri" panose="020F0502020204030204" pitchFamily="34" charset="0"/>
                <a:cs typeface="Times New Roman" panose="02020603050405020304" pitchFamily="18" charset="0"/>
              </a:rPr>
              <a:t>shows no partiality)                                                                  </a:t>
            </a:r>
            <a:r>
              <a:rPr lang="en-US" sz="2300" b="1" dirty="0" smtClean="0">
                <a:latin typeface="Calibri" panose="020F0502020204030204" pitchFamily="34" charset="0"/>
                <a:ea typeface="Calibri" panose="020F0502020204030204" pitchFamily="34" charset="0"/>
                <a:cs typeface="Times New Roman" panose="02020603050405020304" pitchFamily="18" charset="0"/>
              </a:rPr>
              <a:t>                                                  --</a:t>
            </a:r>
            <a:r>
              <a:rPr lang="en-US" sz="2300" u="sng" dirty="0">
                <a:latin typeface="Calibri" panose="020F0502020204030204" pitchFamily="34" charset="0"/>
                <a:ea typeface="Calibri" panose="020F0502020204030204" pitchFamily="34" charset="0"/>
                <a:cs typeface="Times New Roman" panose="02020603050405020304" pitchFamily="18" charset="0"/>
              </a:rPr>
              <a:t>those, I say, who seemed influential</a:t>
            </a:r>
            <a:r>
              <a:rPr lang="en-US" sz="2300" dirty="0">
                <a:latin typeface="Calibri" panose="020F0502020204030204" pitchFamily="34" charset="0"/>
                <a:ea typeface="Calibri" panose="020F0502020204030204" pitchFamily="34" charset="0"/>
                <a:cs typeface="Times New Roman" panose="02020603050405020304" pitchFamily="18" charset="0"/>
              </a:rPr>
              <a:t> added nothing to me.</a:t>
            </a:r>
          </a:p>
          <a:p>
            <a:pPr algn="ctr">
              <a:lnSpc>
                <a:spcPct val="115000"/>
              </a:lnSpc>
            </a:pPr>
            <a:r>
              <a:rPr lang="en-US" sz="2300" b="1" dirty="0" smtClean="0">
                <a:latin typeface="Calibri" panose="020F0502020204030204" pitchFamily="34" charset="0"/>
                <a:ea typeface="Calibri" panose="020F0502020204030204" pitchFamily="34" charset="0"/>
                <a:cs typeface="Times New Roman" panose="02020603050405020304" pitchFamily="18" charset="0"/>
              </a:rPr>
              <a:t>(</a:t>
            </a:r>
            <a:r>
              <a:rPr lang="en-US" sz="2300" b="1" dirty="0">
                <a:latin typeface="Calibri" panose="020F0502020204030204" pitchFamily="34" charset="0"/>
                <a:ea typeface="Calibri" panose="020F0502020204030204" pitchFamily="34" charset="0"/>
                <a:cs typeface="Times New Roman" panose="02020603050405020304" pitchFamily="18" charset="0"/>
              </a:rPr>
              <a:t>Lev 19:15;   Dt 10:17;  16:19;   1 Sam 16:7;   2 Sam 10:3;  1 </a:t>
            </a:r>
            <a:r>
              <a:rPr lang="en-US" sz="2300" b="1" dirty="0" err="1">
                <a:latin typeface="Calibri" panose="020F0502020204030204" pitchFamily="34" charset="0"/>
                <a:ea typeface="Calibri" panose="020F0502020204030204" pitchFamily="34" charset="0"/>
                <a:cs typeface="Times New Roman" panose="02020603050405020304" pitchFamily="18" charset="0"/>
              </a:rPr>
              <a:t>Chr</a:t>
            </a:r>
            <a:r>
              <a:rPr lang="en-US" sz="2300" b="1" dirty="0">
                <a:latin typeface="Calibri" panose="020F0502020204030204" pitchFamily="34" charset="0"/>
                <a:ea typeface="Calibri" panose="020F0502020204030204" pitchFamily="34" charset="0"/>
                <a:cs typeface="Times New Roman" panose="02020603050405020304" pitchFamily="18" charset="0"/>
              </a:rPr>
              <a:t> 19:3,7;   Lk 20:21;   </a:t>
            </a:r>
            <a:r>
              <a:rPr lang="en-US" sz="2300" b="1" dirty="0" smtClean="0">
                <a:latin typeface="Calibri" panose="020F0502020204030204" pitchFamily="34" charset="0"/>
                <a:ea typeface="Calibri" panose="020F0502020204030204" pitchFamily="34" charset="0"/>
                <a:cs typeface="Times New Roman" panose="02020603050405020304" pitchFamily="18" charset="0"/>
              </a:rPr>
              <a:t>Ac </a:t>
            </a:r>
            <a:r>
              <a:rPr lang="en-US" sz="2300" b="1" dirty="0">
                <a:latin typeface="Calibri" panose="020F0502020204030204" pitchFamily="34" charset="0"/>
                <a:ea typeface="Calibri" panose="020F0502020204030204" pitchFamily="34" charset="0"/>
                <a:cs typeface="Times New Roman" panose="02020603050405020304" pitchFamily="18" charset="0"/>
              </a:rPr>
              <a:t>1:16;  5:36;   10:34,35;  11:2-18;  15:1-5,24;  16:3; </a:t>
            </a:r>
            <a:endParaRPr lang="en-US" sz="23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2300" b="1" dirty="0">
                <a:latin typeface="Calibri" panose="020F0502020204030204" pitchFamily="34" charset="0"/>
                <a:ea typeface="Calibri" panose="020F0502020204030204" pitchFamily="34" charset="0"/>
                <a:cs typeface="Times New Roman" panose="02020603050405020304" pitchFamily="18" charset="0"/>
              </a:rPr>
              <a:t> Rom 6:18-22;   8:2,15;   1 </a:t>
            </a:r>
            <a:r>
              <a:rPr lang="en-US" sz="2300" b="1" dirty="0" err="1">
                <a:latin typeface="Calibri" panose="020F0502020204030204" pitchFamily="34" charset="0"/>
                <a:ea typeface="Calibri" panose="020F0502020204030204" pitchFamily="34" charset="0"/>
                <a:cs typeface="Times New Roman" panose="02020603050405020304" pitchFamily="18" charset="0"/>
              </a:rPr>
              <a:t>Cor</a:t>
            </a:r>
            <a:r>
              <a:rPr lang="en-US" sz="2300" b="1" dirty="0">
                <a:latin typeface="Calibri" panose="020F0502020204030204" pitchFamily="34" charset="0"/>
                <a:ea typeface="Calibri" panose="020F0502020204030204" pitchFamily="34" charset="0"/>
                <a:cs typeface="Times New Roman" panose="02020603050405020304" pitchFamily="18" charset="0"/>
              </a:rPr>
              <a:t> 3:7;  9:24;  15:11;   </a:t>
            </a:r>
            <a:endParaRPr lang="en-US" sz="23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2300" b="1" dirty="0" smtClean="0">
                <a:latin typeface="Calibri" panose="020F0502020204030204" pitchFamily="34" charset="0"/>
                <a:ea typeface="Calibri" panose="020F0502020204030204" pitchFamily="34" charset="0"/>
                <a:cs typeface="Times New Roman" panose="02020603050405020304" pitchFamily="18" charset="0"/>
              </a:rPr>
              <a:t>2 </a:t>
            </a:r>
            <a:r>
              <a:rPr lang="en-US" sz="2300" b="1" dirty="0" err="1">
                <a:latin typeface="Calibri" panose="020F0502020204030204" pitchFamily="34" charset="0"/>
                <a:ea typeface="Calibri" panose="020F0502020204030204" pitchFamily="34" charset="0"/>
                <a:cs typeface="Times New Roman" panose="02020603050405020304" pitchFamily="18" charset="0"/>
              </a:rPr>
              <a:t>Cor</a:t>
            </a:r>
            <a:r>
              <a:rPr lang="en-US" sz="2300" b="1" dirty="0">
                <a:latin typeface="Calibri" panose="020F0502020204030204" pitchFamily="34" charset="0"/>
                <a:ea typeface="Calibri" panose="020F0502020204030204" pitchFamily="34" charset="0"/>
                <a:cs typeface="Times New Roman" panose="02020603050405020304" pitchFamily="18" charset="0"/>
              </a:rPr>
              <a:t> 2:13;  11:5,20, 26;  12:11;</a:t>
            </a:r>
            <a:endParaRPr lang="en-US" sz="23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2300" b="1" dirty="0" smtClean="0">
                <a:latin typeface="Calibri" panose="020F0502020204030204" pitchFamily="34" charset="0"/>
                <a:ea typeface="Calibri" panose="020F0502020204030204" pitchFamily="34" charset="0"/>
                <a:cs typeface="Times New Roman" panose="02020603050405020304" pitchFamily="18" charset="0"/>
              </a:rPr>
              <a:t> </a:t>
            </a:r>
            <a:r>
              <a:rPr lang="en-US" sz="2300" b="1" dirty="0">
                <a:latin typeface="Calibri" panose="020F0502020204030204" pitchFamily="34" charset="0"/>
                <a:ea typeface="Calibri" panose="020F0502020204030204" pitchFamily="34" charset="0"/>
                <a:cs typeface="Times New Roman" panose="02020603050405020304" pitchFamily="18" charset="0"/>
              </a:rPr>
              <a:t>Jas 2:1;   2 Pet 2:1;  Jude 1:4;   Rev 2:23)  </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85984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60198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2485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90850" y="274638"/>
            <a:ext cx="3162300" cy="6320091"/>
          </a:xfrm>
          <a:prstGeom prst="rect">
            <a:avLst/>
          </a:prstGeom>
        </p:spPr>
      </p:pic>
    </p:spTree>
    <p:extLst>
      <p:ext uri="{BB962C8B-B14F-4D97-AF65-F5344CB8AC3E}">
        <p14:creationId xmlns:p14="http://schemas.microsoft.com/office/powerpoint/2010/main" val="7274902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457200"/>
            <a:ext cx="7961650" cy="5364162"/>
          </a:xfrm>
          <a:prstGeom prst="rect">
            <a:avLst/>
          </a:prstGeom>
        </p:spPr>
      </p:pic>
    </p:spTree>
    <p:extLst>
      <p:ext uri="{BB962C8B-B14F-4D97-AF65-F5344CB8AC3E}">
        <p14:creationId xmlns:p14="http://schemas.microsoft.com/office/powerpoint/2010/main" val="23695018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81200" y="274638"/>
            <a:ext cx="5181600" cy="6459058"/>
          </a:xfrm>
          <a:prstGeom prst="rect">
            <a:avLst/>
          </a:prstGeom>
        </p:spPr>
      </p:pic>
    </p:spTree>
    <p:extLst>
      <p:ext uri="{BB962C8B-B14F-4D97-AF65-F5344CB8AC3E}">
        <p14:creationId xmlns:p14="http://schemas.microsoft.com/office/powerpoint/2010/main" val="11994089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43466" y="846138"/>
            <a:ext cx="7857067" cy="4419600"/>
          </a:xfrm>
          <a:prstGeom prst="rect">
            <a:avLst/>
          </a:prstGeom>
        </p:spPr>
      </p:pic>
    </p:spTree>
    <p:extLst>
      <p:ext uri="{BB962C8B-B14F-4D97-AF65-F5344CB8AC3E}">
        <p14:creationId xmlns:p14="http://schemas.microsoft.com/office/powerpoint/2010/main" val="29814408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85800" y="609600"/>
            <a:ext cx="8123515" cy="5293824"/>
          </a:xfrm>
          <a:prstGeom prst="rect">
            <a:avLst/>
          </a:prstGeom>
        </p:spPr>
      </p:pic>
    </p:spTree>
    <p:extLst>
      <p:ext uri="{BB962C8B-B14F-4D97-AF65-F5344CB8AC3E}">
        <p14:creationId xmlns:p14="http://schemas.microsoft.com/office/powerpoint/2010/main" val="3211368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0" y="298084"/>
            <a:ext cx="4419600" cy="6254151"/>
          </a:xfrm>
          <a:prstGeom prst="rect">
            <a:avLst/>
          </a:prstGeom>
        </p:spPr>
      </p:pic>
    </p:spTree>
    <p:extLst>
      <p:ext uri="{BB962C8B-B14F-4D97-AF65-F5344CB8AC3E}">
        <p14:creationId xmlns:p14="http://schemas.microsoft.com/office/powerpoint/2010/main" val="18527603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533400"/>
            <a:ext cx="8338435" cy="5562600"/>
          </a:xfrm>
          <a:prstGeom prst="rect">
            <a:avLst/>
          </a:prstGeom>
        </p:spPr>
      </p:pic>
    </p:spTree>
    <p:extLst>
      <p:ext uri="{BB962C8B-B14F-4D97-AF65-F5344CB8AC3E}">
        <p14:creationId xmlns:p14="http://schemas.microsoft.com/office/powerpoint/2010/main" val="13338800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7228" y="381000"/>
            <a:ext cx="8369544" cy="5973762"/>
          </a:xfrm>
          <a:prstGeom prst="rect">
            <a:avLst/>
          </a:prstGeom>
        </p:spPr>
      </p:pic>
    </p:spTree>
    <p:extLst>
      <p:ext uri="{BB962C8B-B14F-4D97-AF65-F5344CB8AC3E}">
        <p14:creationId xmlns:p14="http://schemas.microsoft.com/office/powerpoint/2010/main" val="23297569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68923" y="846138"/>
            <a:ext cx="8320765" cy="5105400"/>
          </a:xfrm>
          <a:prstGeom prst="rect">
            <a:avLst/>
          </a:prstGeom>
        </p:spPr>
      </p:pic>
    </p:spTree>
    <p:extLst>
      <p:ext uri="{BB962C8B-B14F-4D97-AF65-F5344CB8AC3E}">
        <p14:creationId xmlns:p14="http://schemas.microsoft.com/office/powerpoint/2010/main" val="2838545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8610600" cy="6811929"/>
          </a:xfrm>
          <a:prstGeom prst="rect">
            <a:avLst/>
          </a:prstGeom>
          <a:noFill/>
        </p:spPr>
        <p:txBody>
          <a:bodyPr wrap="square" rtlCol="0">
            <a:spAutoFit/>
          </a:bodyPr>
          <a:lstStyle/>
          <a:p>
            <a:pPr algn="ctr">
              <a:lnSpc>
                <a:spcPct val="115000"/>
              </a:lnSpc>
            </a:pPr>
            <a:r>
              <a:rPr lang="en-US" b="1" dirty="0">
                <a:ea typeface="Times New Roman"/>
                <a:cs typeface="Times New Roman"/>
              </a:rPr>
              <a:t>Luther’s Commentary. Vol. 26 </a:t>
            </a:r>
            <a:endParaRPr lang="en-US" b="1" dirty="0" smtClean="0">
              <a:ea typeface="Times New Roman"/>
              <a:cs typeface="Times New Roman"/>
            </a:endParaRPr>
          </a:p>
          <a:p>
            <a:pPr algn="ctr">
              <a:lnSpc>
                <a:spcPct val="115000"/>
              </a:lnSpc>
            </a:pPr>
            <a:r>
              <a:rPr lang="en-US" b="1" i="1" dirty="0">
                <a:latin typeface="Calibri" panose="020F0502020204030204" pitchFamily="34" charset="0"/>
                <a:ea typeface="Calibri" panose="020F0502020204030204" pitchFamily="34" charset="0"/>
                <a:cs typeface="Calibri" panose="020F0502020204030204" pitchFamily="34" charset="0"/>
              </a:rPr>
              <a:t>“God shows no partiality”.</a:t>
            </a: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“Paul cites this passage from Moses, who says this very thing, not once but many times: “You shall do no injustice in judgment; you shall not be partial to the poor or defer to the great” (Lev. 19:15). And this is a </a:t>
            </a:r>
            <a:r>
              <a:rPr lang="el-GR" dirty="0">
                <a:latin typeface="Calibri" panose="020F0502020204030204" pitchFamily="34" charset="0"/>
                <a:ea typeface="Calibri" panose="020F0502020204030204" pitchFamily="34" charset="0"/>
                <a:cs typeface="Calibri" panose="020F0502020204030204" pitchFamily="34" charset="0"/>
              </a:rPr>
              <a:t>γνώμη</a:t>
            </a:r>
            <a:r>
              <a:rPr lang="en-US" dirty="0">
                <a:latin typeface="Calibri" panose="020F0502020204030204" pitchFamily="34" charset="0"/>
                <a:ea typeface="Calibri" panose="020F0502020204030204" pitchFamily="34" charset="0"/>
                <a:cs typeface="Calibri" panose="020F0502020204030204" pitchFamily="34" charset="0"/>
              </a:rPr>
              <a:t> or principle of theology: </a:t>
            </a:r>
            <a:r>
              <a:rPr lang="en-US" b="1" dirty="0">
                <a:latin typeface="Calibri" panose="020F0502020204030204" pitchFamily="34" charset="0"/>
                <a:ea typeface="Calibri" panose="020F0502020204030204" pitchFamily="34" charset="0"/>
                <a:cs typeface="Calibri" panose="020F0502020204030204" pitchFamily="34" charset="0"/>
              </a:rPr>
              <a:t>“God shows no partiality.”</a:t>
            </a:r>
            <a:r>
              <a:rPr lang="en-US" dirty="0">
                <a:latin typeface="Calibri" panose="020F0502020204030204" pitchFamily="34" charset="0"/>
                <a:ea typeface="Calibri" panose="020F0502020204030204" pitchFamily="34" charset="0"/>
                <a:cs typeface="Calibri" panose="020F0502020204030204" pitchFamily="34" charset="0"/>
              </a:rPr>
              <a:t> With this statement he silences the false teachers. It is as though he were saying: “You pit against me those who are reputed to be something, </a:t>
            </a:r>
            <a:r>
              <a:rPr lang="en-US" b="1" dirty="0">
                <a:latin typeface="Calibri" panose="020F0502020204030204" pitchFamily="34" charset="0"/>
                <a:ea typeface="Calibri" panose="020F0502020204030204" pitchFamily="34" charset="0"/>
                <a:cs typeface="Calibri" panose="020F0502020204030204" pitchFamily="34" charset="0"/>
              </a:rPr>
              <a:t>but God</a:t>
            </a:r>
            <a:r>
              <a:rPr lang="en-US" dirty="0">
                <a:latin typeface="Calibri" panose="020F0502020204030204" pitchFamily="34" charset="0"/>
                <a:ea typeface="Calibri" panose="020F0502020204030204" pitchFamily="34" charset="0"/>
                <a:cs typeface="Calibri" panose="020F0502020204030204" pitchFamily="34" charset="0"/>
              </a:rPr>
              <a:t> does not care about such things. He is not swayed by the office of an apostle, a bishop, or a prince. He does not look at the honor or the authority of men.” …</a:t>
            </a: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spcBef>
                <a:spcPts val="900"/>
              </a:spcBef>
            </a:pPr>
            <a:r>
              <a:rPr lang="en-US" dirty="0">
                <a:latin typeface="Calibri" panose="020F0502020204030204" pitchFamily="34" charset="0"/>
                <a:ea typeface="Calibri" panose="020F0502020204030204" pitchFamily="34" charset="0"/>
                <a:cs typeface="Calibri" panose="020F0502020204030204" pitchFamily="34" charset="0"/>
              </a:rPr>
              <a:t>Thus you will find throughout the Scriptures that </a:t>
            </a:r>
            <a:r>
              <a:rPr lang="en-US" b="1" dirty="0">
                <a:latin typeface="Calibri" panose="020F0502020204030204" pitchFamily="34" charset="0"/>
                <a:ea typeface="Calibri" panose="020F0502020204030204" pitchFamily="34" charset="0"/>
                <a:cs typeface="Calibri" panose="020F0502020204030204" pitchFamily="34" charset="0"/>
              </a:rPr>
              <a:t>God </a:t>
            </a:r>
            <a:r>
              <a:rPr lang="en-US" dirty="0">
                <a:latin typeface="Calibri" panose="020F0502020204030204" pitchFamily="34" charset="0"/>
                <a:ea typeface="Calibri" panose="020F0502020204030204" pitchFamily="34" charset="0"/>
                <a:cs typeface="Calibri" panose="020F0502020204030204" pitchFamily="34" charset="0"/>
              </a:rPr>
              <a:t>often rejected the very men who, according to external appearances, were the best and the saintliest…we have the innate fault that we show great respect for the position of men and pay more attention to it than to </a:t>
            </a:r>
            <a:r>
              <a:rPr lang="en-US" b="1" dirty="0">
                <a:latin typeface="Calibri" panose="020F0502020204030204" pitchFamily="34" charset="0"/>
                <a:ea typeface="Calibri" panose="020F0502020204030204" pitchFamily="34" charset="0"/>
                <a:cs typeface="Calibri" panose="020F0502020204030204" pitchFamily="34" charset="0"/>
              </a:rPr>
              <a:t>the Word. God,</a:t>
            </a:r>
            <a:r>
              <a:rPr lang="en-US" dirty="0">
                <a:latin typeface="Calibri" panose="020F0502020204030204" pitchFamily="34" charset="0"/>
                <a:ea typeface="Calibri" panose="020F0502020204030204" pitchFamily="34" charset="0"/>
                <a:cs typeface="Calibri" panose="020F0502020204030204" pitchFamily="34" charset="0"/>
              </a:rPr>
              <a:t> however, wants us to cling and be attached </a:t>
            </a:r>
            <a:r>
              <a:rPr lang="en-US" b="1" dirty="0">
                <a:latin typeface="Calibri" panose="020F0502020204030204" pitchFamily="34" charset="0"/>
                <a:ea typeface="Calibri" panose="020F0502020204030204" pitchFamily="34" charset="0"/>
                <a:cs typeface="Calibri" panose="020F0502020204030204" pitchFamily="34" charset="0"/>
              </a:rPr>
              <a:t>only to the Word itself…</a:t>
            </a: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It is not given to the secular and unregenerate man to see this, but only to the spiritual man. He alone can distinguish the position from </a:t>
            </a:r>
            <a:r>
              <a:rPr lang="en-US" b="1" dirty="0">
                <a:latin typeface="Calibri" panose="020F0502020204030204" pitchFamily="34" charset="0"/>
                <a:ea typeface="Calibri" panose="020F0502020204030204" pitchFamily="34" charset="0"/>
                <a:cs typeface="Calibri" panose="020F0502020204030204" pitchFamily="34" charset="0"/>
              </a:rPr>
              <a:t>the Word,</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the divine mask from God Himself and the work of God.</a:t>
            </a:r>
            <a:r>
              <a:rPr lang="en-US" dirty="0">
                <a:latin typeface="Calibri" panose="020F0502020204030204" pitchFamily="34" charset="0"/>
                <a:ea typeface="Calibri" panose="020F0502020204030204" pitchFamily="34" charset="0"/>
                <a:cs typeface="Calibri" panose="020F0502020204030204" pitchFamily="34" charset="0"/>
              </a:rPr>
              <a:t> Until now we have dealt only with </a:t>
            </a:r>
            <a:r>
              <a:rPr lang="en-US" b="1" dirty="0">
                <a:latin typeface="Calibri" panose="020F0502020204030204" pitchFamily="34" charset="0"/>
                <a:ea typeface="Calibri" panose="020F0502020204030204" pitchFamily="34" charset="0"/>
                <a:cs typeface="Calibri" panose="020F0502020204030204" pitchFamily="34" charset="0"/>
              </a:rPr>
              <a:t>the veiled God,</a:t>
            </a:r>
            <a:r>
              <a:rPr lang="en-US" dirty="0">
                <a:latin typeface="Calibri" panose="020F0502020204030204" pitchFamily="34" charset="0"/>
                <a:ea typeface="Calibri" panose="020F0502020204030204" pitchFamily="34" charset="0"/>
                <a:cs typeface="Calibri" panose="020F0502020204030204" pitchFamily="34" charset="0"/>
              </a:rPr>
              <a:t> for in this life we cannot deal with </a:t>
            </a:r>
            <a:r>
              <a:rPr lang="en-US" b="1" dirty="0">
                <a:latin typeface="Calibri" panose="020F0502020204030204" pitchFamily="34" charset="0"/>
                <a:ea typeface="Calibri" panose="020F0502020204030204" pitchFamily="34" charset="0"/>
                <a:cs typeface="Calibri" panose="020F0502020204030204" pitchFamily="34" charset="0"/>
              </a:rPr>
              <a:t>God face to face.</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Now the whole creation is a face or mask of God.</a:t>
            </a:r>
            <a:r>
              <a:rPr lang="en-US" dirty="0">
                <a:latin typeface="Calibri" panose="020F0502020204030204" pitchFamily="34" charset="0"/>
                <a:ea typeface="Calibri" panose="020F0502020204030204" pitchFamily="34" charset="0"/>
                <a:cs typeface="Calibri" panose="020F0502020204030204" pitchFamily="34" charset="0"/>
              </a:rPr>
              <a:t> But here we need the wisdom that distinguishes </a:t>
            </a:r>
            <a:r>
              <a:rPr lang="en-US" b="1" dirty="0">
                <a:latin typeface="Calibri" panose="020F0502020204030204" pitchFamily="34" charset="0"/>
                <a:ea typeface="Calibri" panose="020F0502020204030204" pitchFamily="34" charset="0"/>
                <a:cs typeface="Calibri" panose="020F0502020204030204" pitchFamily="34" charset="0"/>
              </a:rPr>
              <a:t>God from His mask. </a:t>
            </a:r>
            <a:r>
              <a:rPr lang="en-US" dirty="0">
                <a:latin typeface="Calibri" panose="020F0502020204030204" pitchFamily="34" charset="0"/>
                <a:ea typeface="Calibri" panose="020F0502020204030204" pitchFamily="34" charset="0"/>
                <a:cs typeface="Calibri" panose="020F0502020204030204" pitchFamily="34" charset="0"/>
              </a:rPr>
              <a:t>The world does not have this wisdom. Therefore it cannot distinguish </a:t>
            </a:r>
            <a:r>
              <a:rPr lang="en-US" b="1" dirty="0">
                <a:latin typeface="Calibri" panose="020F0502020204030204" pitchFamily="34" charset="0"/>
                <a:ea typeface="Calibri" panose="020F0502020204030204" pitchFamily="34" charset="0"/>
                <a:cs typeface="Calibri" panose="020F0502020204030204" pitchFamily="34" charset="0"/>
              </a:rPr>
              <a:t>God from His mask…</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endParaRPr lang="en-US" sz="1400" dirty="0">
              <a:ea typeface="Calibri"/>
              <a:cs typeface="Times New Roman"/>
            </a:endParaRPr>
          </a:p>
        </p:txBody>
      </p:sp>
    </p:spTree>
    <p:extLst>
      <p:ext uri="{BB962C8B-B14F-4D97-AF65-F5344CB8AC3E}">
        <p14:creationId xmlns:p14="http://schemas.microsoft.com/office/powerpoint/2010/main" val="25281166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0999" y="457200"/>
            <a:ext cx="8398933"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502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7216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910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74785" y="609600"/>
            <a:ext cx="8084452" cy="4191000"/>
          </a:xfrm>
          <a:prstGeom prst="rect">
            <a:avLst/>
          </a:prstGeom>
        </p:spPr>
      </p:pic>
    </p:spTree>
    <p:extLst>
      <p:ext uri="{BB962C8B-B14F-4D97-AF65-F5344CB8AC3E}">
        <p14:creationId xmlns:p14="http://schemas.microsoft.com/office/powerpoint/2010/main" val="2968980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95400" y="251192"/>
            <a:ext cx="6172200" cy="6172200"/>
          </a:xfrm>
          <a:prstGeom prst="rect">
            <a:avLst/>
          </a:prstGeom>
        </p:spPr>
      </p:pic>
    </p:spTree>
    <p:extLst>
      <p:ext uri="{BB962C8B-B14F-4D97-AF65-F5344CB8AC3E}">
        <p14:creationId xmlns:p14="http://schemas.microsoft.com/office/powerpoint/2010/main" val="38175042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77461" y="245330"/>
            <a:ext cx="6389077" cy="6389077"/>
          </a:xfrm>
          <a:prstGeom prst="rect">
            <a:avLst/>
          </a:prstGeom>
        </p:spPr>
      </p:pic>
    </p:spTree>
    <p:extLst>
      <p:ext uri="{BB962C8B-B14F-4D97-AF65-F5344CB8AC3E}">
        <p14:creationId xmlns:p14="http://schemas.microsoft.com/office/powerpoint/2010/main" val="13080552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0127" t="13468" r="11389" b="9084"/>
          <a:stretch/>
        </p:blipFill>
        <p:spPr>
          <a:xfrm>
            <a:off x="2209800" y="152400"/>
            <a:ext cx="4419600" cy="6558118"/>
          </a:xfrm>
          <a:prstGeom prst="rect">
            <a:avLst/>
          </a:prstGeom>
        </p:spPr>
      </p:pic>
    </p:spTree>
    <p:extLst>
      <p:ext uri="{BB962C8B-B14F-4D97-AF65-F5344CB8AC3E}">
        <p14:creationId xmlns:p14="http://schemas.microsoft.com/office/powerpoint/2010/main" val="4161814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609600"/>
            <a:ext cx="8163636" cy="5638800"/>
          </a:xfrm>
          <a:prstGeom prst="rect">
            <a:avLst/>
          </a:prstGeom>
        </p:spPr>
      </p:pic>
    </p:spTree>
    <p:extLst>
      <p:ext uri="{BB962C8B-B14F-4D97-AF65-F5344CB8AC3E}">
        <p14:creationId xmlns:p14="http://schemas.microsoft.com/office/powerpoint/2010/main" val="3625625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8839200" cy="6481005"/>
          </a:xfrm>
          <a:prstGeom prst="rect">
            <a:avLst/>
          </a:prstGeom>
          <a:noFill/>
        </p:spPr>
        <p:txBody>
          <a:bodyPr wrap="square" rtlCol="0">
            <a:spAutoFit/>
          </a:bodyPr>
          <a:lstStyle/>
          <a:p>
            <a:pPr indent="228600" algn="just">
              <a:lnSpc>
                <a:spcPct val="115000"/>
              </a:lnSpc>
            </a:pPr>
            <a:r>
              <a:rPr lang="en-US" sz="1900" dirty="0">
                <a:latin typeface="Calibri" panose="020F0502020204030204" pitchFamily="34" charset="0"/>
                <a:ea typeface="Calibri" panose="020F0502020204030204" pitchFamily="34" charset="0"/>
                <a:cs typeface="Calibri" panose="020F0502020204030204" pitchFamily="34" charset="0"/>
              </a:rPr>
              <a:t>I am saying this to keep anyone from supposing that Paul simply condemns these external masks or social positions. He does not say that there should not be such social position, but that </a:t>
            </a:r>
            <a:r>
              <a:rPr lang="en-US" sz="1900" b="1" dirty="0">
                <a:latin typeface="Calibri" panose="020F0502020204030204" pitchFamily="34" charset="0"/>
                <a:ea typeface="Calibri" panose="020F0502020204030204" pitchFamily="34" charset="0"/>
                <a:cs typeface="Calibri" panose="020F0502020204030204" pitchFamily="34" charset="0"/>
              </a:rPr>
              <a:t>God shows no partiality</a:t>
            </a:r>
            <a:r>
              <a:rPr lang="en-US" sz="1900" dirty="0">
                <a:latin typeface="Calibri" panose="020F0502020204030204" pitchFamily="34" charset="0"/>
                <a:ea typeface="Calibri" panose="020F0502020204030204" pitchFamily="34" charset="0"/>
                <a:cs typeface="Calibri" panose="020F0502020204030204" pitchFamily="34" charset="0"/>
              </a:rPr>
              <a:t> to certain positions. There must be masks or social positions; for </a:t>
            </a:r>
            <a:r>
              <a:rPr lang="en-US" sz="1900" b="1" dirty="0">
                <a:latin typeface="Calibri" panose="020F0502020204030204" pitchFamily="34" charset="0"/>
                <a:ea typeface="Calibri" panose="020F0502020204030204" pitchFamily="34" charset="0"/>
                <a:cs typeface="Calibri" panose="020F0502020204030204" pitchFamily="34" charset="0"/>
              </a:rPr>
              <a:t>God has given them,</a:t>
            </a:r>
            <a:r>
              <a:rPr lang="en-US" sz="1900" dirty="0">
                <a:latin typeface="Calibri" panose="020F0502020204030204" pitchFamily="34" charset="0"/>
                <a:ea typeface="Calibri" panose="020F0502020204030204" pitchFamily="34" charset="0"/>
                <a:cs typeface="Calibri" panose="020F0502020204030204" pitchFamily="34" charset="0"/>
              </a:rPr>
              <a:t> and they are His creatures. The point is that we are not to worship and adore them</a:t>
            </a:r>
            <a:r>
              <a:rPr lang="en-US" sz="1900" dirty="0" smtClean="0">
                <a:latin typeface="Calibri" panose="020F0502020204030204" pitchFamily="34" charset="0"/>
                <a:ea typeface="Calibri" panose="020F0502020204030204" pitchFamily="34" charset="0"/>
                <a:cs typeface="Calibri" panose="020F0502020204030204" pitchFamily="34" charset="0"/>
              </a:rPr>
              <a:t>…</a:t>
            </a:r>
          </a:p>
          <a:p>
            <a:pPr indent="228600" algn="just">
              <a:lnSpc>
                <a:spcPct val="115000"/>
              </a:lnSpc>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900" dirty="0">
                <a:latin typeface="Calibri" panose="020F0502020204030204" pitchFamily="34" charset="0"/>
                <a:ea typeface="Calibri" panose="020F0502020204030204" pitchFamily="34" charset="0"/>
                <a:cs typeface="Calibri" panose="020F0502020204030204" pitchFamily="34" charset="0"/>
              </a:rPr>
              <a:t>Thus the magistrate, the emperor, the king, the prince, the consul, the teacher, the preacher, the pupil, the father, the mother, the children, the master, the servant—all these are social positions or external masks. </a:t>
            </a:r>
            <a:r>
              <a:rPr lang="en-US" sz="1900" b="1" dirty="0">
                <a:latin typeface="Calibri" panose="020F0502020204030204" pitchFamily="34" charset="0"/>
                <a:ea typeface="Calibri" panose="020F0502020204030204" pitchFamily="34" charset="0"/>
                <a:cs typeface="Calibri" panose="020F0502020204030204" pitchFamily="34" charset="0"/>
              </a:rPr>
              <a:t>God </a:t>
            </a:r>
            <a:r>
              <a:rPr lang="en-US" sz="1900" dirty="0">
                <a:latin typeface="Calibri" panose="020F0502020204030204" pitchFamily="34" charset="0"/>
                <a:ea typeface="Calibri" panose="020F0502020204030204" pitchFamily="34" charset="0"/>
                <a:cs typeface="Calibri" panose="020F0502020204030204" pitchFamily="34" charset="0"/>
              </a:rPr>
              <a:t>wants us to respect and acknowledge them as His creatures, which are a necessity for this life. But He does not want us to attribute divinity to them, that is, to fear and respect them in such a way that we trust them and forget Him…</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900" dirty="0">
                <a:latin typeface="Calibri" panose="020F0502020204030204" pitchFamily="34" charset="0"/>
                <a:ea typeface="Calibri" panose="020F0502020204030204" pitchFamily="34" charset="0"/>
                <a:cs typeface="Calibri" panose="020F0502020204030204" pitchFamily="34" charset="0"/>
              </a:rPr>
              <a:t>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900" dirty="0">
                <a:latin typeface="Calibri" panose="020F0502020204030204" pitchFamily="34" charset="0"/>
                <a:ea typeface="Calibri" panose="020F0502020204030204" pitchFamily="34" charset="0"/>
                <a:cs typeface="Calibri" panose="020F0502020204030204" pitchFamily="34" charset="0"/>
              </a:rPr>
              <a:t>These and similar examples, with which Scripture is filled, warn us not to put our trust in the social position and not to suppose that when we have the position, we have everything…</a:t>
            </a:r>
            <a:r>
              <a:rPr lang="en-US" sz="1900" b="1" dirty="0">
                <a:latin typeface="Calibri" panose="020F0502020204030204" pitchFamily="34" charset="0"/>
                <a:ea typeface="Calibri" panose="020F0502020204030204" pitchFamily="34" charset="0"/>
                <a:cs typeface="Calibri" panose="020F0502020204030204" pitchFamily="34" charset="0"/>
              </a:rPr>
              <a:t>Thus God has given all His creatures</a:t>
            </a:r>
            <a:r>
              <a:rPr lang="en-US" sz="1900" dirty="0">
                <a:latin typeface="Calibri" panose="020F0502020204030204" pitchFamily="34" charset="0"/>
                <a:ea typeface="Calibri" panose="020F0502020204030204" pitchFamily="34" charset="0"/>
                <a:cs typeface="Calibri" panose="020F0502020204030204" pitchFamily="34" charset="0"/>
              </a:rPr>
              <a:t> that they may serve us and we may use them, not that we may serve and worship them. Therefore let us make use of bread, wine, clothing, possessions, gold, etc.; but let us not trust or glory in them.</a:t>
            </a:r>
            <a:r>
              <a:rPr lang="en-US" sz="1900" b="1" dirty="0">
                <a:latin typeface="Calibri" panose="020F0502020204030204" pitchFamily="34" charset="0"/>
                <a:ea typeface="Calibri" panose="020F0502020204030204" pitchFamily="34" charset="0"/>
                <a:cs typeface="Calibri" panose="020F0502020204030204" pitchFamily="34" charset="0"/>
              </a:rPr>
              <a:t> For we are to glory and trust in God alone; He alone is to be loved, feared, and honored.</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85245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768862" cy="6392584"/>
          </a:xfrm>
          <a:prstGeom prst="rect">
            <a:avLst/>
          </a:prstGeom>
          <a:noFill/>
        </p:spPr>
        <p:txBody>
          <a:bodyPr wrap="square" rtlCol="0">
            <a:spAutoFit/>
          </a:bodyPr>
          <a:lstStyle/>
          <a:p>
            <a:pPr indent="228600" algn="just">
              <a:lnSpc>
                <a:spcPct val="115000"/>
              </a:lnSpc>
            </a:pPr>
            <a:r>
              <a:rPr lang="en-US" sz="1700" dirty="0">
                <a:latin typeface="Calibri" panose="020F0502020204030204" pitchFamily="34" charset="0"/>
                <a:ea typeface="Calibri" panose="020F0502020204030204" pitchFamily="34" charset="0"/>
                <a:cs typeface="Calibri" panose="020F0502020204030204" pitchFamily="34" charset="0"/>
              </a:rPr>
              <a:t>Paul uses the term “position” of a man here to designate apostleship, the office of the apostles, who performed many great miracles, taught and converted many to faith, </a:t>
            </a:r>
            <a:r>
              <a:rPr lang="en-US" sz="1700" b="1" dirty="0">
                <a:latin typeface="Calibri" panose="020F0502020204030204" pitchFamily="34" charset="0"/>
                <a:ea typeface="Calibri" panose="020F0502020204030204" pitchFamily="34" charset="0"/>
                <a:cs typeface="Calibri" panose="020F0502020204030204" pitchFamily="34" charset="0"/>
              </a:rPr>
              <a:t>and knew Christ personally. In</a:t>
            </a:r>
            <a:r>
              <a:rPr lang="en-US" sz="1700" dirty="0">
                <a:latin typeface="Calibri" panose="020F0502020204030204" pitchFamily="34" charset="0"/>
                <a:ea typeface="Calibri" panose="020F0502020204030204" pitchFamily="34" charset="0"/>
                <a:cs typeface="Calibri" panose="020F0502020204030204" pitchFamily="34" charset="0"/>
              </a:rPr>
              <a:t> other words, this term “position” covers the whole outward conduct of the apostles, which was holy, as well as their authority, which was great. Nevertheless, Paul says, </a:t>
            </a:r>
            <a:r>
              <a:rPr lang="en-US" sz="1700" b="1" dirty="0">
                <a:latin typeface="Calibri" panose="020F0502020204030204" pitchFamily="34" charset="0"/>
                <a:ea typeface="Calibri" panose="020F0502020204030204" pitchFamily="34" charset="0"/>
                <a:cs typeface="Calibri" panose="020F0502020204030204" pitchFamily="34" charset="0"/>
              </a:rPr>
              <a:t>God does not show partiality to these things—</a:t>
            </a:r>
            <a:r>
              <a:rPr lang="en-US" sz="1700" dirty="0">
                <a:latin typeface="Calibri" panose="020F0502020204030204" pitchFamily="34" charset="0"/>
                <a:ea typeface="Calibri" panose="020F0502020204030204" pitchFamily="34" charset="0"/>
                <a:cs typeface="Calibri" panose="020F0502020204030204" pitchFamily="34" charset="0"/>
              </a:rPr>
              <a:t>not that He has no regard for them at all, but that where justification is involved, He has no regard for them. We must pay careful attention to this distinction, that about theological issues we must speak in a way that is vastly different from the way we speak about social issues.</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700" dirty="0">
                <a:latin typeface="Calibri" panose="020F0502020204030204" pitchFamily="34" charset="0"/>
                <a:ea typeface="Calibri" panose="020F0502020204030204" pitchFamily="34" charset="0"/>
                <a:cs typeface="Calibri" panose="020F0502020204030204" pitchFamily="34" charset="0"/>
              </a:rPr>
              <a:t>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700" dirty="0">
                <a:latin typeface="Calibri" panose="020F0502020204030204" pitchFamily="34" charset="0"/>
                <a:ea typeface="Calibri" panose="020F0502020204030204" pitchFamily="34" charset="0"/>
                <a:cs typeface="Calibri" panose="020F0502020204030204" pitchFamily="34" charset="0"/>
              </a:rPr>
              <a:t> Where social issues are involved, as I have said, </a:t>
            </a:r>
            <a:r>
              <a:rPr lang="en-US" sz="1700" b="1" dirty="0">
                <a:latin typeface="Calibri" panose="020F0502020204030204" pitchFamily="34" charset="0"/>
                <a:ea typeface="Calibri" panose="020F0502020204030204" pitchFamily="34" charset="0"/>
                <a:cs typeface="Calibri" panose="020F0502020204030204" pitchFamily="34" charset="0"/>
              </a:rPr>
              <a:t>God wants us</a:t>
            </a:r>
            <a:r>
              <a:rPr lang="en-US" sz="1700" dirty="0">
                <a:latin typeface="Calibri" panose="020F0502020204030204" pitchFamily="34" charset="0"/>
                <a:ea typeface="Calibri" panose="020F0502020204030204" pitchFamily="34" charset="0"/>
                <a:cs typeface="Calibri" panose="020F0502020204030204" pitchFamily="34" charset="0"/>
              </a:rPr>
              <a:t> to honor and respect these “positions” as </a:t>
            </a:r>
            <a:r>
              <a:rPr lang="en-US" sz="1700" b="1" dirty="0">
                <a:latin typeface="Calibri" panose="020F0502020204030204" pitchFamily="34" charset="0"/>
                <a:ea typeface="Calibri" panose="020F0502020204030204" pitchFamily="34" charset="0"/>
                <a:cs typeface="Calibri" panose="020F0502020204030204" pitchFamily="34" charset="0"/>
              </a:rPr>
              <a:t>His masks or instruments</a:t>
            </a:r>
            <a:r>
              <a:rPr lang="en-US" sz="1700" dirty="0">
                <a:latin typeface="Calibri" panose="020F0502020204030204" pitchFamily="34" charset="0"/>
                <a:ea typeface="Calibri" panose="020F0502020204030204" pitchFamily="34" charset="0"/>
                <a:cs typeface="Calibri" panose="020F0502020204030204" pitchFamily="34" charset="0"/>
              </a:rPr>
              <a:t> through which He preserves and governs the world. But when the issue is one involving religion, conscience</a:t>
            </a:r>
            <a:r>
              <a:rPr lang="en-US" sz="1700" b="1" dirty="0">
                <a:latin typeface="Calibri" panose="020F0502020204030204" pitchFamily="34" charset="0"/>
                <a:ea typeface="Calibri" panose="020F0502020204030204" pitchFamily="34" charset="0"/>
                <a:cs typeface="Calibri" panose="020F0502020204030204" pitchFamily="34" charset="0"/>
              </a:rPr>
              <a:t>, the fear of God, faith, and the worship of God,</a:t>
            </a:r>
            <a:r>
              <a:rPr lang="en-US" sz="1700" dirty="0">
                <a:latin typeface="Calibri" panose="020F0502020204030204" pitchFamily="34" charset="0"/>
                <a:ea typeface="Calibri" panose="020F0502020204030204" pitchFamily="34" charset="0"/>
                <a:cs typeface="Calibri" panose="020F0502020204030204" pitchFamily="34" charset="0"/>
              </a:rPr>
              <a:t> then we must not fear or trust any social position or look to it for consolation and rescue, either physical or spiritual. This is why</a:t>
            </a:r>
            <a:r>
              <a:rPr lang="en-US" sz="1700" b="1" dirty="0">
                <a:latin typeface="Calibri" panose="020F0502020204030204" pitchFamily="34" charset="0"/>
                <a:ea typeface="Calibri" panose="020F0502020204030204" pitchFamily="34" charset="0"/>
                <a:cs typeface="Calibri" panose="020F0502020204030204" pitchFamily="34" charset="0"/>
              </a:rPr>
              <a:t> God wants no partiality “in judgment,” for judgment is something divine…</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700" dirty="0">
                <a:latin typeface="Calibri" panose="020F0502020204030204" pitchFamily="34" charset="0"/>
                <a:ea typeface="Calibri" panose="020F0502020204030204" pitchFamily="34" charset="0"/>
                <a:cs typeface="Calibri" panose="020F0502020204030204" pitchFamily="34" charset="0"/>
              </a:rPr>
              <a:t>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700" dirty="0">
                <a:latin typeface="Calibri" panose="020F0502020204030204" pitchFamily="34" charset="0"/>
                <a:ea typeface="Calibri" panose="020F0502020204030204" pitchFamily="34" charset="0"/>
                <a:cs typeface="Calibri" panose="020F0502020204030204" pitchFamily="34" charset="0"/>
              </a:rPr>
              <a:t>Accordingly, there is a strong emphasis on </a:t>
            </a:r>
            <a:r>
              <a:rPr lang="en-US" sz="1700" b="1" dirty="0">
                <a:latin typeface="Calibri" panose="020F0502020204030204" pitchFamily="34" charset="0"/>
                <a:ea typeface="Calibri" panose="020F0502020204030204" pitchFamily="34" charset="0"/>
                <a:cs typeface="Calibri" panose="020F0502020204030204" pitchFamily="34" charset="0"/>
              </a:rPr>
              <a:t>the word “God.”</a:t>
            </a:r>
            <a:r>
              <a:rPr lang="en-US" sz="1700" dirty="0">
                <a:latin typeface="Calibri" panose="020F0502020204030204" pitchFamily="34" charset="0"/>
                <a:ea typeface="Calibri" panose="020F0502020204030204" pitchFamily="34" charset="0"/>
                <a:cs typeface="Calibri" panose="020F0502020204030204" pitchFamily="34" charset="0"/>
              </a:rPr>
              <a:t> Where religion and </a:t>
            </a:r>
            <a:r>
              <a:rPr lang="en-US" sz="1700" b="1" dirty="0">
                <a:latin typeface="Calibri" panose="020F0502020204030204" pitchFamily="34" charset="0"/>
                <a:ea typeface="Calibri" panose="020F0502020204030204" pitchFamily="34" charset="0"/>
                <a:cs typeface="Calibri" panose="020F0502020204030204" pitchFamily="34" charset="0"/>
              </a:rPr>
              <a:t>the Word of God</a:t>
            </a:r>
            <a:r>
              <a:rPr lang="en-US" sz="1700" dirty="0">
                <a:latin typeface="Calibri" panose="020F0502020204030204" pitchFamily="34" charset="0"/>
                <a:ea typeface="Calibri" panose="020F0502020204030204" pitchFamily="34" charset="0"/>
                <a:cs typeface="Calibri" panose="020F0502020204030204" pitchFamily="34" charset="0"/>
              </a:rPr>
              <a:t> are the issue, there must be no partiality. But apart from religion, apart from </a:t>
            </a:r>
            <a:r>
              <a:rPr lang="en-US" sz="1700" b="1" dirty="0">
                <a:latin typeface="Calibri" panose="020F0502020204030204" pitchFamily="34" charset="0"/>
                <a:ea typeface="Calibri" panose="020F0502020204030204" pitchFamily="34" charset="0"/>
                <a:cs typeface="Calibri" panose="020F0502020204030204" pitchFamily="34" charset="0"/>
              </a:rPr>
              <a:t>God, there</a:t>
            </a:r>
            <a:r>
              <a:rPr lang="en-US" sz="1700" dirty="0">
                <a:latin typeface="Calibri" panose="020F0502020204030204" pitchFamily="34" charset="0"/>
                <a:ea typeface="Calibri" panose="020F0502020204030204" pitchFamily="34" charset="0"/>
                <a:cs typeface="Calibri" panose="020F0502020204030204" pitchFamily="34" charset="0"/>
              </a:rPr>
              <a:t> must be </a:t>
            </a:r>
            <a:r>
              <a:rPr lang="el-GR" sz="1700" dirty="0">
                <a:latin typeface="Calibri" panose="020F0502020204030204" pitchFamily="34" charset="0"/>
                <a:ea typeface="Calibri" panose="020F0502020204030204" pitchFamily="34" charset="0"/>
                <a:cs typeface="Calibri" panose="020F0502020204030204" pitchFamily="34" charset="0"/>
              </a:rPr>
              <a:t>προσωπολημψία</a:t>
            </a:r>
            <a:r>
              <a:rPr lang="en-US" sz="1700" dirty="0">
                <a:latin typeface="Calibri" panose="020F0502020204030204" pitchFamily="34" charset="0"/>
                <a:ea typeface="Calibri" panose="020F0502020204030204" pitchFamily="34" charset="0"/>
                <a:cs typeface="Calibri" panose="020F0502020204030204" pitchFamily="34" charset="0"/>
              </a:rPr>
              <a:t> and partiality; for otherwise confusion would result, and all respect and order would disappear. In this world </a:t>
            </a:r>
            <a:r>
              <a:rPr lang="en-US" sz="1700" b="1" dirty="0">
                <a:latin typeface="Calibri" panose="020F0502020204030204" pitchFamily="34" charset="0"/>
                <a:ea typeface="Calibri" panose="020F0502020204030204" pitchFamily="34" charset="0"/>
                <a:cs typeface="Calibri" panose="020F0502020204030204" pitchFamily="34" charset="0"/>
              </a:rPr>
              <a:t>God </a:t>
            </a:r>
            <a:r>
              <a:rPr lang="en-US" sz="1700" dirty="0">
                <a:latin typeface="Calibri" panose="020F0502020204030204" pitchFamily="34" charset="0"/>
                <a:ea typeface="Calibri" panose="020F0502020204030204" pitchFamily="34" charset="0"/>
                <a:cs typeface="Calibri" panose="020F0502020204030204" pitchFamily="34" charset="0"/>
              </a:rPr>
              <a:t>wants the observance of order, respect, and a distinction among social positions.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50589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8382000" cy="6438366"/>
          </a:xfrm>
          <a:prstGeom prst="rect">
            <a:avLst/>
          </a:prstGeom>
          <a:noFill/>
        </p:spPr>
        <p:txBody>
          <a:bodyPr wrap="square" rtlCol="0">
            <a:spAutoFit/>
          </a:bodyPr>
          <a:lstStyle/>
          <a:p>
            <a:pPr indent="228600" algn="just">
              <a:lnSpc>
                <a:spcPct val="115000"/>
              </a:lnSpc>
            </a:pPr>
            <a:r>
              <a:rPr lang="en-US" sz="2400" dirty="0">
                <a:latin typeface="Calibri" panose="020F0502020204030204" pitchFamily="34" charset="0"/>
                <a:ea typeface="Calibri" panose="020F0502020204030204" pitchFamily="34" charset="0"/>
                <a:cs typeface="Calibri" panose="020F0502020204030204" pitchFamily="34" charset="0"/>
              </a:rPr>
              <a:t>Otherwise the child or the pupil or the subject or the servant would say: “I am just as much a Christian as my father or teacher or prince or master! So why should I respect him?” Therefore </a:t>
            </a:r>
            <a:r>
              <a:rPr lang="en-US" sz="2400" b="1" dirty="0">
                <a:latin typeface="Calibri" panose="020F0502020204030204" pitchFamily="34" charset="0"/>
                <a:ea typeface="Calibri" panose="020F0502020204030204" pitchFamily="34" charset="0"/>
                <a:cs typeface="Calibri" panose="020F0502020204030204" pitchFamily="34" charset="0"/>
              </a:rPr>
              <a:t>God </a:t>
            </a:r>
            <a:r>
              <a:rPr lang="en-US" sz="2400" dirty="0">
                <a:latin typeface="Calibri" panose="020F0502020204030204" pitchFamily="34" charset="0"/>
                <a:ea typeface="Calibri" panose="020F0502020204030204" pitchFamily="34" charset="0"/>
                <a:cs typeface="Calibri" panose="020F0502020204030204" pitchFamily="34" charset="0"/>
              </a:rPr>
              <a:t>wants the difference of social position to be observed among us—not in </a:t>
            </a:r>
            <a:r>
              <a:rPr lang="en-US" sz="2400" b="1" dirty="0">
                <a:latin typeface="Calibri" panose="020F0502020204030204" pitchFamily="34" charset="0"/>
                <a:ea typeface="Calibri" panose="020F0502020204030204" pitchFamily="34" charset="0"/>
                <a:cs typeface="Calibri" panose="020F0502020204030204" pitchFamily="34" charset="0"/>
              </a:rPr>
              <a:t>the sight of God, </a:t>
            </a:r>
            <a:r>
              <a:rPr lang="en-US" sz="2400" dirty="0">
                <a:latin typeface="Calibri" panose="020F0502020204030204" pitchFamily="34" charset="0"/>
                <a:ea typeface="Calibri" panose="020F0502020204030204" pitchFamily="34" charset="0"/>
                <a:cs typeface="Calibri" panose="020F0502020204030204" pitchFamily="34" charset="0"/>
              </a:rPr>
              <a:t>where the distinction ceases. There is neither Greek nor Jew, but they </a:t>
            </a:r>
            <a:r>
              <a:rPr lang="en-US" sz="2400" b="1" dirty="0">
                <a:latin typeface="Calibri" panose="020F0502020204030204" pitchFamily="34" charset="0"/>
                <a:ea typeface="Calibri" panose="020F0502020204030204" pitchFamily="34" charset="0"/>
                <a:cs typeface="Calibri" panose="020F0502020204030204" pitchFamily="34" charset="0"/>
              </a:rPr>
              <a:t>are all one in Christ</a:t>
            </a:r>
            <a:r>
              <a:rPr lang="en-US" sz="2400" dirty="0">
                <a:latin typeface="Calibri" panose="020F0502020204030204" pitchFamily="34" charset="0"/>
                <a:ea typeface="Calibri" panose="020F0502020204030204" pitchFamily="34" charset="0"/>
                <a:cs typeface="Calibri" panose="020F0502020204030204" pitchFamily="34" charset="0"/>
              </a:rPr>
              <a:t> (Gal. 3:28).</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2400" dirty="0">
                <a:latin typeface="Calibri" panose="020F0502020204030204" pitchFamily="34" charset="0"/>
                <a:ea typeface="Calibri" panose="020F0502020204030204" pitchFamily="34" charset="0"/>
                <a:cs typeface="Calibri" panose="020F0502020204030204" pitchFamily="34"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2400" dirty="0">
                <a:latin typeface="Calibri" panose="020F0502020204030204" pitchFamily="34" charset="0"/>
                <a:ea typeface="Calibri" panose="020F0502020204030204" pitchFamily="34" charset="0"/>
                <a:cs typeface="Calibri" panose="020F0502020204030204" pitchFamily="34" charset="0"/>
              </a:rPr>
              <a:t>… For the issue here is not the distinction among social positions; it is something far more important. It is a divine matter involving </a:t>
            </a:r>
            <a:r>
              <a:rPr lang="en-US" sz="2400" b="1" dirty="0">
                <a:latin typeface="Calibri" panose="020F0502020204030204" pitchFamily="34" charset="0"/>
                <a:ea typeface="Calibri" panose="020F0502020204030204" pitchFamily="34" charset="0"/>
                <a:cs typeface="Calibri" panose="020F0502020204030204" pitchFamily="34" charset="0"/>
              </a:rPr>
              <a:t>God and His Word,</a:t>
            </a:r>
            <a:r>
              <a:rPr lang="en-US" sz="2400" dirty="0">
                <a:latin typeface="Calibri" panose="020F0502020204030204" pitchFamily="34" charset="0"/>
                <a:ea typeface="Calibri" panose="020F0502020204030204" pitchFamily="34" charset="0"/>
                <a:cs typeface="Calibri" panose="020F0502020204030204" pitchFamily="34" charset="0"/>
              </a:rPr>
              <a:t> the question whether </a:t>
            </a:r>
            <a:r>
              <a:rPr lang="en-US" sz="2400" b="1" dirty="0">
                <a:latin typeface="Calibri" panose="020F0502020204030204" pitchFamily="34" charset="0"/>
                <a:ea typeface="Calibri" panose="020F0502020204030204" pitchFamily="34" charset="0"/>
                <a:cs typeface="Calibri" panose="020F0502020204030204" pitchFamily="34" charset="0"/>
              </a:rPr>
              <a:t>this Word</a:t>
            </a:r>
            <a:r>
              <a:rPr lang="en-US" sz="2400" dirty="0">
                <a:latin typeface="Calibri" panose="020F0502020204030204" pitchFamily="34" charset="0"/>
                <a:ea typeface="Calibri" panose="020F0502020204030204" pitchFamily="34" charset="0"/>
                <a:cs typeface="Calibri" panose="020F0502020204030204" pitchFamily="34" charset="0"/>
              </a:rPr>
              <a:t> is to have priority over the office of an apostle or vice versa. To this question Paul answers: “To preserve </a:t>
            </a:r>
            <a:r>
              <a:rPr lang="en-US" sz="2400" b="1" dirty="0">
                <a:latin typeface="Calibri" panose="020F0502020204030204" pitchFamily="34" charset="0"/>
                <a:ea typeface="Calibri" panose="020F0502020204030204" pitchFamily="34" charset="0"/>
                <a:cs typeface="Calibri" panose="020F0502020204030204" pitchFamily="34" charset="0"/>
              </a:rPr>
              <a:t>the truth of the Gospel</a:t>
            </a:r>
            <a:r>
              <a:rPr lang="en-US" sz="2400" dirty="0">
                <a:latin typeface="Calibri" panose="020F0502020204030204" pitchFamily="34" charset="0"/>
                <a:ea typeface="Calibri" panose="020F0502020204030204" pitchFamily="34" charset="0"/>
                <a:cs typeface="Calibri" panose="020F0502020204030204" pitchFamily="34" charset="0"/>
              </a:rPr>
              <a:t> and to keep the </a:t>
            </a:r>
            <a:r>
              <a:rPr lang="en-US" sz="2400" b="1" dirty="0">
                <a:latin typeface="Calibri" panose="020F0502020204030204" pitchFamily="34" charset="0"/>
                <a:ea typeface="Calibri" panose="020F0502020204030204" pitchFamily="34" charset="0"/>
                <a:cs typeface="Calibri" panose="020F0502020204030204" pitchFamily="34" charset="0"/>
              </a:rPr>
              <a:t>Word of God and the righteousness of faith</a:t>
            </a:r>
            <a:r>
              <a:rPr lang="en-US" sz="2400" dirty="0">
                <a:latin typeface="Calibri" panose="020F0502020204030204" pitchFamily="34" charset="0"/>
                <a:ea typeface="Calibri" panose="020F0502020204030204" pitchFamily="34" charset="0"/>
                <a:cs typeface="Calibri" panose="020F0502020204030204" pitchFamily="34" charset="0"/>
              </a:rPr>
              <a:t> pure and undefiled, let apostleship go! An angel from heaven or Peter or Paul—let them all perish!”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54433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457200"/>
            <a:ext cx="8229600" cy="5788829"/>
          </a:xfrm>
          <a:prstGeom prst="rect">
            <a:avLst/>
          </a:prstGeom>
          <a:noFill/>
        </p:spPr>
        <p:txBody>
          <a:bodyPr wrap="square" rtlCol="0">
            <a:spAutoFit/>
          </a:bodyPr>
          <a:lstStyle/>
          <a:p>
            <a:pPr algn="ctr">
              <a:lnSpc>
                <a:spcPct val="115000"/>
              </a:lnSpc>
            </a:pPr>
            <a:r>
              <a:rPr lang="en-US" sz="3600" b="1" dirty="0">
                <a:latin typeface="Calibri" panose="020F0502020204030204" pitchFamily="34" charset="0"/>
                <a:ea typeface="Calibri" panose="020F0502020204030204" pitchFamily="34" charset="0"/>
                <a:cs typeface="Times New Roman" panose="02020603050405020304" pitchFamily="18" charset="0"/>
              </a:rPr>
              <a:t>LIFE APPLICATION</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3600" dirty="0">
                <a:latin typeface="Calibri" panose="020F0502020204030204" pitchFamily="34" charset="0"/>
                <a:ea typeface="Calibri" panose="020F0502020204030204" pitchFamily="34" charset="0"/>
                <a:cs typeface="Calibri" panose="020F0502020204030204" pitchFamily="34" charset="0"/>
              </a:rPr>
              <a:t>God shows no partiality in spiritual matters,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3600" dirty="0">
                <a:latin typeface="Calibri" panose="020F0502020204030204" pitchFamily="34" charset="0"/>
                <a:ea typeface="Calibri" panose="020F0502020204030204" pitchFamily="34" charset="0"/>
                <a:cs typeface="Calibri" panose="020F0502020204030204" pitchFamily="34" charset="0"/>
              </a:rPr>
              <a:t>but there are differences between social estates in the life of mankind on earth.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3600" dirty="0">
                <a:latin typeface="Calibri" panose="020F0502020204030204" pitchFamily="34" charset="0"/>
                <a:ea typeface="Calibri" panose="020F0502020204030204" pitchFamily="34" charset="0"/>
                <a:cs typeface="Calibri" panose="020F0502020204030204" pitchFamily="34" charset="0"/>
              </a:rPr>
              <a:t>Explain this distinction.</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3600" dirty="0">
                <a:latin typeface="Calibri" panose="020F0502020204030204" pitchFamily="34" charset="0"/>
                <a:ea typeface="Calibri" panose="020F0502020204030204" pitchFamily="34" charset="0"/>
                <a:cs typeface="Calibri" panose="020F0502020204030204" pitchFamily="34"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3600" dirty="0">
                <a:latin typeface="Calibri" panose="020F0502020204030204" pitchFamily="34" charset="0"/>
                <a:ea typeface="Calibri" panose="020F0502020204030204" pitchFamily="34" charset="0"/>
                <a:cs typeface="Calibri" panose="020F0502020204030204" pitchFamily="34" charset="0"/>
              </a:rPr>
              <a:t>What does Luther mean when he talks about “the masks of God?”</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19616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4000" y="0"/>
            <a:ext cx="6781800" cy="6781800"/>
          </a:xfrm>
          <a:prstGeom prst="rect">
            <a:avLst/>
          </a:prstGeom>
        </p:spPr>
      </p:pic>
    </p:spTree>
    <p:extLst>
      <p:ext uri="{BB962C8B-B14F-4D97-AF65-F5344CB8AC3E}">
        <p14:creationId xmlns:p14="http://schemas.microsoft.com/office/powerpoint/2010/main" val="20759298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TotalTime>
  <Words>854</Words>
  <Application>Microsoft Office PowerPoint</Application>
  <PresentationFormat>On-screen Show (4:3)</PresentationFormat>
  <Paragraphs>32</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dc:creator>
  <cp:lastModifiedBy>David Nehrenz</cp:lastModifiedBy>
  <cp:revision>36</cp:revision>
  <dcterms:created xsi:type="dcterms:W3CDTF">2022-02-24T21:20:30Z</dcterms:created>
  <dcterms:modified xsi:type="dcterms:W3CDTF">2022-05-06T22:18:32Z</dcterms:modified>
</cp:coreProperties>
</file>